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358" r:id="rId2"/>
    <p:sldId id="484" r:id="rId3"/>
    <p:sldId id="448" r:id="rId4"/>
    <p:sldId id="447" r:id="rId5"/>
    <p:sldId id="449" r:id="rId6"/>
    <p:sldId id="450" r:id="rId7"/>
    <p:sldId id="451" r:id="rId8"/>
    <p:sldId id="452" r:id="rId9"/>
    <p:sldId id="465" r:id="rId10"/>
    <p:sldId id="454" r:id="rId11"/>
    <p:sldId id="455" r:id="rId12"/>
    <p:sldId id="456" r:id="rId13"/>
    <p:sldId id="457" r:id="rId14"/>
    <p:sldId id="458" r:id="rId15"/>
    <p:sldId id="460" r:id="rId16"/>
    <p:sldId id="461" r:id="rId17"/>
    <p:sldId id="488" r:id="rId18"/>
    <p:sldId id="489" r:id="rId19"/>
    <p:sldId id="498" r:id="rId20"/>
    <p:sldId id="499" r:id="rId21"/>
    <p:sldId id="500" r:id="rId22"/>
    <p:sldId id="462" r:id="rId23"/>
    <p:sldId id="463" r:id="rId24"/>
    <p:sldId id="464" r:id="rId25"/>
    <p:sldId id="466" r:id="rId26"/>
    <p:sldId id="467" r:id="rId27"/>
    <p:sldId id="469" r:id="rId28"/>
    <p:sldId id="468" r:id="rId29"/>
    <p:sldId id="470" r:id="rId30"/>
    <p:sldId id="471" r:id="rId31"/>
    <p:sldId id="485" r:id="rId32"/>
    <p:sldId id="490" r:id="rId33"/>
    <p:sldId id="491" r:id="rId34"/>
    <p:sldId id="492" r:id="rId3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779" autoAdjust="0"/>
  </p:normalViewPr>
  <p:slideViewPr>
    <p:cSldViewPr>
      <p:cViewPr>
        <p:scale>
          <a:sx n="76" d="100"/>
          <a:sy n="76" d="100"/>
        </p:scale>
        <p:origin x="-190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92F1C6AB-9AC5-0C4C-96D5-99D6232AB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95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7AD479AB-A523-384F-9B28-681AEB91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97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E267BF-9AC4-E744-947F-165500862DE0}" type="slidenum">
              <a:rPr lang="en-US" sz="1200">
                <a:latin typeface="Times New Roman" charset="0"/>
              </a:rPr>
              <a:pPr eaLnBrk="1" hangingPunct="1"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4CDFD7-222E-3147-AA31-EBEC10416301}" type="slidenum">
              <a:rPr lang="en-US" sz="1200">
                <a:latin typeface="Times New Roman" charset="0"/>
                <a:cs typeface="Arial" charset="0"/>
              </a:rPr>
              <a:pPr eaLnBrk="1" hangingPunct="1"/>
              <a:t>5</a:t>
            </a:fld>
            <a:endParaRPr lang="en-US" sz="120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907BB5-43DF-8B47-A8D0-F4E8C254E66E}" type="slidenum">
              <a:rPr lang="en-US" sz="1200">
                <a:latin typeface="Times New Roman" charset="0"/>
                <a:cs typeface="Arial" charset="0"/>
              </a:rPr>
              <a:pPr eaLnBrk="1" hangingPunct="1"/>
              <a:t>29</a:t>
            </a:fld>
            <a:endParaRPr lang="en-US" sz="120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2FD8327-6127-0943-970A-836A604FFF92}" type="slidenum">
              <a:rPr lang="en-US" sz="1200">
                <a:latin typeface="Times New Roman" charset="0"/>
                <a:cs typeface="Arial" charset="0"/>
              </a:rPr>
              <a:pPr eaLnBrk="1" hangingPunct="1"/>
              <a:t>31</a:t>
            </a:fld>
            <a:endParaRPr lang="en-US" sz="1200">
              <a:latin typeface="Times New Roman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</p:grpSp>
      </p:grpSp>
      <p:sp>
        <p:nvSpPr>
          <p:cNvPr id="1013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13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12/09/12</a:t>
            </a: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CG by Gauhar DCS UOP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charset="0"/>
                <a:cs typeface="Arial" charset="0"/>
              </a:defRPr>
            </a:lvl1pPr>
          </a:lstStyle>
          <a:p>
            <a:pPr>
              <a:defRPr/>
            </a:pPr>
            <a:fld id="{76FF546A-7F92-F847-A1C3-0D00E5A24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9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457200"/>
            <a:ext cx="22288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457200"/>
            <a:ext cx="65341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2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9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770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76400"/>
            <a:ext cx="4381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381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8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3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2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52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995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061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676400"/>
            <a:ext cx="8915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¨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sz="3400">
                <a:latin typeface="Arial" charset="0"/>
              </a:rPr>
              <a:t>Lecture # </a:t>
            </a:r>
            <a:r>
              <a:rPr lang="en-US" sz="3400" smtClean="0">
                <a:latin typeface="Arial" charset="0"/>
              </a:rPr>
              <a:t>05</a:t>
            </a:r>
            <a:r>
              <a:rPr lang="en-US">
                <a:latin typeface="Arial" charset="0"/>
              </a:rPr>
              <a:t/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Discrete Structure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buFont typeface="Wingdings" charset="0"/>
              <a:buNone/>
            </a:pPr>
            <a:r>
              <a:rPr lang="en-US" sz="3000">
                <a:latin typeface="Arial" charset="0"/>
              </a:rPr>
              <a:t>Daud Khan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>
                <a:latin typeface="Arial" charset="0"/>
              </a:rPr>
              <a:t>School of Computer Science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>
                <a:latin typeface="Arial" charset="0"/>
              </a:rPr>
              <a:t>IQRA National University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>
                <a:latin typeface="Arial" charset="0"/>
              </a:rPr>
              <a:t>Peshawar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Continued…</a:t>
            </a:r>
          </a:p>
        </p:txBody>
      </p:sp>
      <p:sp>
        <p:nvSpPr>
          <p:cNvPr id="1638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  <a:defRPr/>
            </a:pPr>
            <a:r>
              <a:rPr lang="en-US" sz="2800" dirty="0" smtClean="0">
                <a:latin typeface="Arial" charset="0"/>
              </a:rPr>
              <a:t>Set of Irrational Numbers </a:t>
            </a:r>
            <a:r>
              <a:rPr lang="en-US" sz="2800" i="1" dirty="0" smtClean="0">
                <a:latin typeface="Arial" charset="0"/>
              </a:rPr>
              <a:t>Q</a:t>
            </a:r>
            <a:r>
              <a:rPr lang="en-US" sz="2800" dirty="0" smtClean="0">
                <a:latin typeface="Arial" charset="0"/>
              </a:rPr>
              <a:t>=</a:t>
            </a:r>
            <a:r>
              <a:rPr lang="en-US" sz="2800" i="1" dirty="0" smtClean="0">
                <a:latin typeface="Arial" charset="0"/>
              </a:rPr>
              <a:t>Q</a:t>
            </a:r>
            <a:r>
              <a:rPr lang="en-US" sz="2800" dirty="0" smtClean="0">
                <a:latin typeface="Arial" charset="0"/>
              </a:rPr>
              <a:t>’= { x | x is not rational} For example, </a:t>
            </a:r>
            <a:r>
              <a:rPr lang="en-US" sz="2800" dirty="0" smtClean="0"/>
              <a:t>√</a:t>
            </a:r>
            <a:r>
              <a:rPr lang="en-US" sz="2800" dirty="0" smtClean="0">
                <a:latin typeface="Arial" charset="0"/>
              </a:rPr>
              <a:t>2, </a:t>
            </a:r>
            <a:r>
              <a:rPr lang="en-US" sz="2800" dirty="0" smtClean="0"/>
              <a:t>√</a:t>
            </a:r>
            <a:r>
              <a:rPr lang="en-US" sz="2800" dirty="0" smtClean="0">
                <a:latin typeface="Arial" charset="0"/>
              </a:rPr>
              <a:t>3 etc. </a:t>
            </a:r>
          </a:p>
          <a:p>
            <a:pPr>
              <a:buFont typeface="Arial"/>
              <a:buChar char="•"/>
              <a:defRPr/>
            </a:pPr>
            <a:r>
              <a:rPr lang="en-US" sz="2800" dirty="0" smtClean="0">
                <a:latin typeface="Arial" charset="0"/>
              </a:rPr>
              <a:t>Set of Complex Numbers C={</a:t>
            </a:r>
            <a:r>
              <a:rPr lang="en-US" sz="2800" dirty="0" err="1" smtClean="0">
                <a:latin typeface="Arial" charset="0"/>
              </a:rPr>
              <a:t>z|z</a:t>
            </a:r>
            <a:r>
              <a:rPr lang="en-US" sz="2800" dirty="0" smtClean="0">
                <a:latin typeface="Arial" charset="0"/>
              </a:rPr>
              <a:t>= </a:t>
            </a:r>
            <a:r>
              <a:rPr lang="en-US" sz="2800" dirty="0" err="1" smtClean="0">
                <a:latin typeface="Arial" charset="0"/>
              </a:rPr>
              <a:t>x+</a:t>
            </a:r>
            <a:r>
              <a:rPr lang="en-US" sz="2800" i="1" dirty="0" err="1" smtClean="0">
                <a:latin typeface="Arial" charset="0"/>
              </a:rPr>
              <a:t>i</a:t>
            </a:r>
            <a:r>
              <a:rPr lang="en-US" sz="2800" dirty="0" err="1" smtClean="0">
                <a:latin typeface="Arial" charset="0"/>
              </a:rPr>
              <a:t>y</a:t>
            </a:r>
            <a:r>
              <a:rPr lang="en-US" sz="2800" dirty="0" smtClean="0">
                <a:latin typeface="Arial" charset="0"/>
              </a:rPr>
              <a:t>; </a:t>
            </a:r>
            <a:r>
              <a:rPr lang="en-US" sz="2800" dirty="0" err="1" smtClean="0">
                <a:latin typeface="Arial" charset="0"/>
              </a:rPr>
              <a:t>x,y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GB" sz="2800" dirty="0" smtClean="0">
                <a:latin typeface="Arial" charset="0"/>
                <a:sym typeface="Symbol" charset="0"/>
              </a:rPr>
              <a:t></a:t>
            </a:r>
            <a:r>
              <a:rPr lang="en-US" sz="2800" dirty="0" smtClean="0">
                <a:latin typeface="Arial" charset="0"/>
              </a:rPr>
              <a:t>R} 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Continued…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3340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b="1" i="1" dirty="0" smtClean="0"/>
              <a:t>Subset</a:t>
            </a:r>
          </a:p>
          <a:p>
            <a:pPr>
              <a:buFont typeface="Arial"/>
              <a:buChar char="•"/>
              <a:defRPr/>
            </a:pPr>
            <a:r>
              <a:rPr lang="en-US" sz="2800" dirty="0"/>
              <a:t>If A &amp; B are two sets, A is called a subset of B, written A </a:t>
            </a:r>
            <a:r>
              <a:rPr lang="en-US" sz="2800" dirty="0">
                <a:sym typeface="Symbol"/>
              </a:rPr>
              <a:t></a:t>
            </a:r>
            <a:r>
              <a:rPr lang="en-US" sz="2800" dirty="0"/>
              <a:t> B, if, and only if, any 	element of A is also an element of B.</a:t>
            </a:r>
            <a:endParaRPr lang="en-GB" sz="2800" dirty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Symbolically its written as A </a:t>
            </a:r>
            <a:r>
              <a:rPr lang="en-US" sz="2800" dirty="0">
                <a:sym typeface="Symbol"/>
              </a:rPr>
              <a:t></a:t>
            </a:r>
            <a:r>
              <a:rPr lang="en-US" sz="2800" dirty="0"/>
              <a:t> </a:t>
            </a:r>
            <a:r>
              <a:rPr lang="en-US" sz="2800" dirty="0" err="1" smtClean="0"/>
              <a:t>B</a:t>
            </a:r>
            <a:r>
              <a:rPr lang="en-US" sz="2800" dirty="0" err="1" smtClean="0">
                <a:sym typeface="Symbol"/>
              </a:rPr>
              <a:t></a:t>
            </a:r>
            <a:r>
              <a:rPr lang="en-US" sz="2800" dirty="0" err="1" smtClean="0"/>
              <a:t>if</a:t>
            </a:r>
            <a:r>
              <a:rPr lang="en-US" sz="2800" dirty="0" smtClean="0"/>
              <a:t> </a:t>
            </a:r>
            <a:r>
              <a:rPr lang="en-US" sz="2800" dirty="0"/>
              <a:t>x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 A then x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endParaRPr lang="en-GB" sz="2800" dirty="0"/>
          </a:p>
          <a:p>
            <a:pPr marL="0" indent="0">
              <a:buFont typeface="Wingdings" charset="0"/>
              <a:buNone/>
              <a:defRPr/>
            </a:pPr>
            <a:r>
              <a:rPr lang="en-GB" sz="2400" b="1" dirty="0" smtClean="0"/>
              <a:t>Remark</a:t>
            </a:r>
            <a:endParaRPr lang="en-GB" sz="2400" dirty="0"/>
          </a:p>
          <a:p>
            <a:pPr lvl="1">
              <a:buFont typeface="Arial"/>
              <a:buChar char="•"/>
              <a:defRPr/>
            </a:pPr>
            <a:r>
              <a:rPr lang="en-US" dirty="0"/>
              <a:t>When A </a:t>
            </a:r>
            <a:r>
              <a:rPr lang="en-US" dirty="0">
                <a:sym typeface="Symbol"/>
              </a:rPr>
              <a:t></a:t>
            </a:r>
            <a:r>
              <a:rPr lang="en-US" dirty="0"/>
              <a:t> B, then B is called a superset of A.</a:t>
            </a:r>
            <a:endParaRPr lang="en-GB" dirty="0"/>
          </a:p>
          <a:p>
            <a:pPr lvl="1">
              <a:buFont typeface="Arial"/>
              <a:buChar char="•"/>
              <a:defRPr/>
            </a:pPr>
            <a:r>
              <a:rPr lang="en-US" dirty="0"/>
              <a:t>When A is not subset of B, then there exist at least one x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 A </a:t>
            </a:r>
            <a:r>
              <a:rPr lang="en-US" dirty="0" smtClean="0"/>
              <a:t>such that </a:t>
            </a:r>
            <a:r>
              <a:rPr lang="en-US" dirty="0"/>
              <a:t>x </a:t>
            </a:r>
            <a:r>
              <a:rPr lang="en-US" dirty="0">
                <a:sym typeface="Symbol"/>
              </a:rPr>
              <a:t></a:t>
            </a:r>
            <a:r>
              <a:rPr lang="en-US" dirty="0"/>
              <a:t>B.</a:t>
            </a:r>
            <a:endParaRPr lang="en-GB" dirty="0"/>
          </a:p>
          <a:p>
            <a:pPr lvl="1">
              <a:buFont typeface="Arial"/>
              <a:buChar char="•"/>
              <a:defRPr/>
            </a:pPr>
            <a:r>
              <a:rPr lang="en-US" dirty="0"/>
              <a:t>Every set is a subset of itself.</a:t>
            </a:r>
            <a:endParaRPr lang="en-GB" dirty="0"/>
          </a:p>
          <a:p>
            <a:pPr>
              <a:buFont typeface="Arial"/>
              <a:buChar char="•"/>
              <a:defRPr/>
            </a:pPr>
            <a:endParaRPr lang="en-US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Continued…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b="1" i="1" dirty="0" smtClean="0"/>
              <a:t>Examples</a:t>
            </a:r>
            <a:endParaRPr lang="en-GB" sz="2400" i="1" dirty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Let A </a:t>
            </a:r>
            <a:r>
              <a:rPr lang="en-US" sz="2800" dirty="0"/>
              <a:t>= {1, 3, 5</a:t>
            </a:r>
            <a:r>
              <a:rPr lang="en-US" sz="2800" dirty="0" smtClean="0"/>
              <a:t>}</a:t>
            </a:r>
            <a:r>
              <a:rPr lang="en-US" sz="2800" dirty="0"/>
              <a:t> </a:t>
            </a:r>
            <a:r>
              <a:rPr lang="en-US" sz="2800" dirty="0" smtClean="0"/>
              <a:t>B </a:t>
            </a:r>
            <a:r>
              <a:rPr lang="en-US" sz="2800" dirty="0"/>
              <a:t>= {1, 2, 3, 4, 5</a:t>
            </a:r>
            <a:r>
              <a:rPr lang="en-US" sz="2800" dirty="0" smtClean="0"/>
              <a:t>}</a:t>
            </a:r>
            <a:r>
              <a:rPr lang="en-GB" sz="2800" dirty="0"/>
              <a:t> </a:t>
            </a:r>
            <a:r>
              <a:rPr lang="en-US" sz="2800" dirty="0" smtClean="0"/>
              <a:t>C </a:t>
            </a:r>
            <a:r>
              <a:rPr lang="en-US" sz="2800" dirty="0"/>
              <a:t>= {1, 2, 3, 4}	</a:t>
            </a:r>
            <a:endParaRPr lang="en-US" sz="2800" dirty="0" smtClean="0"/>
          </a:p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D </a:t>
            </a:r>
            <a:r>
              <a:rPr lang="en-US" sz="2800" dirty="0"/>
              <a:t>= {3, 1, 5</a:t>
            </a:r>
            <a:r>
              <a:rPr lang="en-US" sz="2800" dirty="0" smtClean="0"/>
              <a:t>}</a:t>
            </a:r>
            <a:r>
              <a:rPr lang="en-GB" sz="2800" dirty="0"/>
              <a:t> </a:t>
            </a:r>
            <a:r>
              <a:rPr lang="en-GB" sz="2800" dirty="0" smtClean="0"/>
              <a:t> Then</a:t>
            </a:r>
            <a:endParaRPr lang="en-GB" sz="2800" dirty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A </a:t>
            </a:r>
            <a:r>
              <a:rPr lang="en-US" sz="2800" dirty="0">
                <a:sym typeface="Symbol"/>
              </a:rPr>
              <a:t></a:t>
            </a:r>
            <a:r>
              <a:rPr lang="en-US" sz="2800" dirty="0"/>
              <a:t> B ( Because every element of A is in B )</a:t>
            </a:r>
            <a:endParaRPr lang="en-GB" sz="2800" dirty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C </a:t>
            </a:r>
            <a:r>
              <a:rPr lang="en-US" sz="2800" dirty="0">
                <a:sym typeface="Symbol"/>
              </a:rPr>
              <a:t></a:t>
            </a:r>
            <a:r>
              <a:rPr lang="en-US" sz="2800" dirty="0"/>
              <a:t> B  ( Because every element of  C is also an </a:t>
            </a:r>
            <a:r>
              <a:rPr lang="en-US" sz="2800" dirty="0" smtClean="0"/>
              <a:t> element </a:t>
            </a:r>
            <a:r>
              <a:rPr lang="en-US" sz="2800" dirty="0"/>
              <a:t>of B )</a:t>
            </a:r>
            <a:endParaRPr lang="en-GB" sz="2800" dirty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A </a:t>
            </a:r>
            <a:r>
              <a:rPr lang="en-US" sz="2800" dirty="0">
                <a:sym typeface="Symbol"/>
              </a:rPr>
              <a:t></a:t>
            </a:r>
            <a:r>
              <a:rPr lang="en-US" sz="2800" dirty="0"/>
              <a:t> D ( Because every element of  A is also an element of D and also note </a:t>
            </a:r>
            <a:r>
              <a:rPr lang="en-US" sz="2800" dirty="0" smtClean="0"/>
              <a:t>that </a:t>
            </a:r>
            <a:r>
              <a:rPr lang="en-US" sz="2800" dirty="0"/>
              <a:t>every element of D is in A so D </a:t>
            </a:r>
            <a:r>
              <a:rPr lang="en-US" sz="2800" dirty="0">
                <a:sym typeface="Symbol"/>
              </a:rPr>
              <a:t></a:t>
            </a:r>
            <a:r>
              <a:rPr lang="en-US" sz="2800" dirty="0"/>
              <a:t> A </a:t>
            </a:r>
            <a:r>
              <a:rPr lang="en-US" sz="2800" dirty="0" smtClean="0"/>
              <a:t>) and </a:t>
            </a:r>
            <a:r>
              <a:rPr lang="en-US" sz="2800" dirty="0"/>
              <a:t>A is not subset of C </a:t>
            </a:r>
            <a:r>
              <a:rPr lang="en-US" sz="2800" dirty="0" smtClean="0"/>
              <a:t>( </a:t>
            </a:r>
            <a:r>
              <a:rPr lang="en-US" sz="2800" dirty="0"/>
              <a:t>Because there is an element 5 of A which is not in C )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b="1" i="1" dirty="0" smtClean="0"/>
              <a:t>Proper subset</a:t>
            </a:r>
            <a:endParaRPr lang="en-US" sz="2400" i="1" dirty="0" smtClean="0"/>
          </a:p>
          <a:p>
            <a:pPr>
              <a:buFont typeface="Arial"/>
              <a:buChar char="•"/>
              <a:defRPr/>
            </a:pPr>
            <a:r>
              <a:rPr lang="en-US" sz="2800" dirty="0"/>
              <a:t>Let A and B be sets. A is a proper subset of B, if and only if, every element of A is in B but there is at least one element of B that is not in A, and is denoted</a:t>
            </a:r>
            <a:br>
              <a:rPr lang="en-US" sz="2800" dirty="0"/>
            </a:br>
            <a:r>
              <a:rPr lang="en-US" sz="2800" dirty="0"/>
              <a:t>as A </a:t>
            </a:r>
            <a:r>
              <a:rPr lang="en-US" sz="2800" dirty="0">
                <a:sym typeface="Symbol"/>
              </a:rPr>
              <a:t></a:t>
            </a:r>
            <a:r>
              <a:rPr lang="en-GB" sz="2800" dirty="0" smtClean="0"/>
              <a:t> </a:t>
            </a:r>
            <a:r>
              <a:rPr lang="en-US" sz="2800" dirty="0" smtClean="0"/>
              <a:t>B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>
              <a:buFont typeface="Wingdings" charset="0"/>
              <a:buNone/>
              <a:defRPr/>
            </a:pPr>
            <a:r>
              <a:rPr lang="en-US" sz="2400" b="1" i="1" dirty="0" smtClean="0"/>
              <a:t>Example</a:t>
            </a:r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Let </a:t>
            </a:r>
            <a:r>
              <a:rPr lang="en-US" sz="2800" dirty="0"/>
              <a:t>A = {1, 3, 5} B = {1, 2, 3, 5} </a:t>
            </a:r>
            <a:r>
              <a:rPr lang="en-US" sz="2800" dirty="0" smtClean="0"/>
              <a:t>then A</a:t>
            </a:r>
            <a:r>
              <a:rPr lang="en-US" sz="2800" dirty="0" smtClean="0">
                <a:sym typeface="Symbol"/>
              </a:rPr>
              <a:t></a:t>
            </a:r>
            <a:r>
              <a:rPr lang="en-US" sz="2800" dirty="0" smtClean="0"/>
              <a:t>B (Because there is an element 2 of B which is not in A</a:t>
            </a:r>
            <a:r>
              <a:rPr lang="en-US" sz="2800" dirty="0"/>
              <a:t>). </a:t>
            </a:r>
            <a:endParaRPr lang="en-US" sz="2800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GB" sz="2400" b="1" i="1" dirty="0" smtClean="0"/>
              <a:t>Equal sets</a:t>
            </a:r>
            <a:endParaRPr lang="en-GB" sz="2400" i="1" dirty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Two </a:t>
            </a:r>
            <a:r>
              <a:rPr lang="en-US" sz="2800" dirty="0"/>
              <a:t>sets A and B are equal if, and only if, every element of A is in B and every </a:t>
            </a:r>
            <a:r>
              <a:rPr lang="en-US" sz="2800" dirty="0" smtClean="0"/>
              <a:t>element </a:t>
            </a:r>
            <a:r>
              <a:rPr lang="en-US" sz="2800" dirty="0"/>
              <a:t>of B is in A and is denoted A = </a:t>
            </a:r>
            <a:r>
              <a:rPr lang="en-US" sz="2800" dirty="0" smtClean="0"/>
              <a:t>B.</a:t>
            </a:r>
            <a:endParaRPr lang="en-GB" sz="2800" dirty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Symbolically:</a:t>
            </a:r>
            <a:r>
              <a:rPr lang="en-GB" sz="2800" dirty="0"/>
              <a:t> </a:t>
            </a:r>
            <a:r>
              <a:rPr lang="en-US" sz="2800" dirty="0" smtClean="0"/>
              <a:t>A </a:t>
            </a:r>
            <a:r>
              <a:rPr lang="en-US" sz="2800" dirty="0"/>
              <a:t>= B </a:t>
            </a:r>
            <a:r>
              <a:rPr lang="en-US" sz="2800" dirty="0" err="1"/>
              <a:t>iff</a:t>
            </a:r>
            <a:r>
              <a:rPr lang="en-US" sz="2800" dirty="0"/>
              <a:t> A </a:t>
            </a:r>
            <a:r>
              <a:rPr lang="en-US" sz="2800" dirty="0">
                <a:sym typeface="Symbol"/>
              </a:rPr>
              <a:t></a:t>
            </a:r>
            <a:r>
              <a:rPr lang="en-US" sz="2800" dirty="0"/>
              <a:t> B and B </a:t>
            </a:r>
            <a:r>
              <a:rPr lang="en-US" sz="2800" dirty="0">
                <a:sym typeface="Symbol"/>
              </a:rPr>
              <a:t></a:t>
            </a:r>
            <a:r>
              <a:rPr lang="en-US" sz="2800" dirty="0"/>
              <a:t> A</a:t>
            </a:r>
            <a:endParaRPr lang="en-GB" sz="2800" dirty="0"/>
          </a:p>
          <a:p>
            <a:pPr marL="0" indent="0">
              <a:buFont typeface="Wingdings" charset="0"/>
              <a:buNone/>
              <a:defRPr/>
            </a:pPr>
            <a:r>
              <a:rPr lang="en-GB" sz="2400" b="1" i="1" dirty="0" smtClean="0"/>
              <a:t>Example</a:t>
            </a:r>
            <a:endParaRPr lang="en-GB" sz="2400" i="1" dirty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Let </a:t>
            </a:r>
            <a:r>
              <a:rPr lang="en-US" sz="2800" dirty="0"/>
              <a:t>A = {1, 2, 3, 6</a:t>
            </a:r>
            <a:r>
              <a:rPr lang="en-US" sz="2800" dirty="0" smtClean="0"/>
              <a:t>}</a:t>
            </a:r>
            <a:r>
              <a:rPr lang="en-US" sz="2800" dirty="0"/>
              <a:t> </a:t>
            </a:r>
            <a:r>
              <a:rPr lang="en-US" sz="2800" dirty="0" smtClean="0"/>
              <a:t>, </a:t>
            </a:r>
            <a:r>
              <a:rPr lang="en-GB" sz="2800" dirty="0" smtClean="0"/>
              <a:t> </a:t>
            </a:r>
            <a:r>
              <a:rPr lang="en-US" sz="2800" dirty="0" smtClean="0"/>
              <a:t>C </a:t>
            </a:r>
            <a:r>
              <a:rPr lang="en-US" sz="2800" dirty="0"/>
              <a:t>= {3, 1, 6, 2}	</a:t>
            </a:r>
            <a:endParaRPr lang="en-US" sz="2800" dirty="0" smtClean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Then A, C</a:t>
            </a:r>
            <a:r>
              <a:rPr lang="en-US" sz="2800" dirty="0"/>
              <a:t> </a:t>
            </a:r>
            <a:r>
              <a:rPr lang="en-US" sz="2800" dirty="0" smtClean="0"/>
              <a:t>are </a:t>
            </a:r>
            <a:r>
              <a:rPr lang="en-US" sz="2800" dirty="0"/>
              <a:t>all equal sets. </a:t>
            </a:r>
            <a:endParaRPr lang="en-GB" sz="2800" dirty="0"/>
          </a:p>
          <a:p>
            <a:pPr>
              <a:buFont typeface="Arial"/>
              <a:buChar char="•"/>
              <a:defRPr/>
            </a:pPr>
            <a:endParaRPr lang="pl-PL" sz="2800" dirty="0" smtClean="0"/>
          </a:p>
          <a:p>
            <a:pPr marL="0" indent="0">
              <a:buFont typeface="Wingdings" charset="0"/>
              <a:buNone/>
              <a:defRPr/>
            </a:pPr>
            <a:endParaRPr lang="pl-PL" dirty="0" smtClean="0"/>
          </a:p>
          <a:p>
            <a:pPr>
              <a:defRPr/>
            </a:pPr>
            <a:endParaRPr lang="pl-PL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Continued…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b="1" i="1" dirty="0" smtClean="0"/>
              <a:t>Null Set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800" dirty="0" smtClean="0"/>
              <a:t>A </a:t>
            </a:r>
            <a:r>
              <a:rPr lang="en-US" sz="2800" dirty="0"/>
              <a:t>set which contains no element is called a </a:t>
            </a:r>
            <a:r>
              <a:rPr lang="en-US" sz="2800" b="1" dirty="0"/>
              <a:t>null set</a:t>
            </a:r>
            <a:r>
              <a:rPr lang="en-US" sz="2800" dirty="0"/>
              <a:t>, or an </a:t>
            </a:r>
            <a:r>
              <a:rPr lang="en-US" sz="2800" b="1" dirty="0"/>
              <a:t>empty set</a:t>
            </a:r>
            <a:r>
              <a:rPr lang="en-US" sz="2800" dirty="0"/>
              <a:t> or a </a:t>
            </a:r>
            <a:r>
              <a:rPr lang="en-US" sz="2800" b="1" dirty="0"/>
              <a:t>void set</a:t>
            </a:r>
            <a:r>
              <a:rPr lang="en-US" sz="2800" dirty="0"/>
              <a:t>. 	It is denoted by the Greek letter </a:t>
            </a:r>
            <a:r>
              <a:rPr lang="en-US" sz="2800" b="1" dirty="0">
                <a:sym typeface="Symbol"/>
              </a:rPr>
              <a:t></a:t>
            </a:r>
            <a:r>
              <a:rPr lang="en-US" sz="2800" dirty="0"/>
              <a:t> (phi) or { </a:t>
            </a:r>
            <a:r>
              <a:rPr lang="en-US" sz="2800" dirty="0" smtClean="0"/>
              <a:t>}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b="1" i="1" dirty="0" smtClean="0"/>
              <a:t>Example</a:t>
            </a:r>
            <a:r>
              <a:rPr lang="en-GB" sz="2400" b="1" i="1" dirty="0" smtClean="0"/>
              <a:t> </a:t>
            </a:r>
          </a:p>
          <a:p>
            <a:pPr>
              <a:buFont typeface="Arial"/>
              <a:buChar char="•"/>
              <a:defRPr/>
            </a:pPr>
            <a:r>
              <a:rPr lang="en-US" sz="2800" dirty="0"/>
              <a:t>A = {x | x is a person taller than 10 feet} = </a:t>
            </a:r>
            <a:r>
              <a:rPr lang="en-US" sz="2800" dirty="0" smtClean="0">
                <a:sym typeface="Symbol"/>
              </a:rPr>
              <a:t></a:t>
            </a:r>
            <a:r>
              <a:rPr lang="en-US" sz="2800" dirty="0" smtClean="0"/>
              <a:t> (Because </a:t>
            </a:r>
            <a:r>
              <a:rPr lang="en-US" sz="2800" dirty="0"/>
              <a:t>there does </a:t>
            </a:r>
            <a:r>
              <a:rPr lang="en-US" sz="2800" dirty="0" smtClean="0"/>
              <a:t>not </a:t>
            </a:r>
            <a:r>
              <a:rPr lang="en-US" sz="2800" dirty="0"/>
              <a:t>exist any human being which is taller then 10 </a:t>
            </a:r>
            <a:r>
              <a:rPr lang="en-US" sz="2800" dirty="0" smtClean="0"/>
              <a:t>feet)</a:t>
            </a:r>
            <a:endParaRPr lang="en-GB" sz="2800" dirty="0"/>
          </a:p>
          <a:p>
            <a:pPr marL="0" indent="0">
              <a:buFont typeface="Wingdings" charset="0"/>
              <a:buNone/>
              <a:defRPr/>
            </a:pPr>
            <a:r>
              <a:rPr lang="en-US" sz="2800" b="1" i="1" dirty="0" smtClean="0">
                <a:latin typeface="Arial" charset="0"/>
              </a:rPr>
              <a:t>Note</a:t>
            </a:r>
            <a:r>
              <a:rPr lang="en-US" sz="2800" dirty="0" smtClean="0">
                <a:latin typeface="Arial" charset="0"/>
              </a:rPr>
              <a:t>: </a:t>
            </a:r>
            <a:r>
              <a:rPr lang="en-US" sz="2800" dirty="0">
                <a:sym typeface="Symbol"/>
              </a:rPr>
              <a:t></a:t>
            </a:r>
            <a:r>
              <a:rPr lang="en-US" sz="2800" dirty="0"/>
              <a:t> is regarded as a subset of every set.</a:t>
            </a:r>
            <a:r>
              <a:rPr lang="en-GB" sz="2800" dirty="0"/>
              <a:t> 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Continued</a:t>
            </a:r>
            <a:r>
              <a:rPr lang="en-US" sz="3200" b="1" dirty="0">
                <a:latin typeface="Arial" charset="0"/>
              </a:rPr>
              <a:t>…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GB" sz="2400" b="1" i="1" dirty="0" smtClean="0">
                <a:latin typeface="Arial" charset="0"/>
              </a:rPr>
              <a:t>Universal set</a:t>
            </a:r>
            <a:endParaRPr lang="en-GB" sz="2400" i="1" dirty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The </a:t>
            </a:r>
            <a:r>
              <a:rPr lang="en-US" sz="2800" dirty="0"/>
              <a:t>set of all elements under consideration is called the Universal Set. </a:t>
            </a:r>
            <a:endParaRPr lang="en-GB" sz="2800" dirty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The </a:t>
            </a:r>
            <a:r>
              <a:rPr lang="en-US" sz="2800" dirty="0"/>
              <a:t>Universal Set is usually denoted by U</a:t>
            </a:r>
            <a:r>
              <a:rPr lang="en-US" sz="2800" dirty="0" smtClean="0"/>
              <a:t>.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b="1" i="1" dirty="0" smtClean="0"/>
              <a:t>Example</a:t>
            </a:r>
          </a:p>
          <a:p>
            <a:pPr>
              <a:buFont typeface="Arial"/>
              <a:buChar char="•"/>
              <a:defRPr/>
            </a:pPr>
            <a:r>
              <a:rPr lang="da-DK" sz="2800" dirty="0" smtClean="0"/>
              <a:t>A </a:t>
            </a:r>
            <a:r>
              <a:rPr lang="da-DK" sz="2800" dirty="0"/>
              <a:t>= { 2, 4, 6 }  </a:t>
            </a:r>
            <a:r>
              <a:rPr lang="da-DK" sz="2800" dirty="0" smtClean="0"/>
              <a:t>B </a:t>
            </a:r>
            <a:r>
              <a:rPr lang="da-DK" sz="2800" dirty="0"/>
              <a:t>= {1, 3, 5 </a:t>
            </a:r>
            <a:r>
              <a:rPr lang="da-DK" sz="2800" dirty="0" smtClean="0"/>
              <a:t>}</a:t>
            </a:r>
          </a:p>
          <a:p>
            <a:pPr>
              <a:buFont typeface="Arial"/>
              <a:buChar char="•"/>
              <a:defRPr/>
            </a:pPr>
            <a:r>
              <a:rPr lang="da-DK" sz="2800" dirty="0" smtClean="0"/>
              <a:t>Universal </a:t>
            </a:r>
            <a:r>
              <a:rPr lang="da-DK" sz="2800" dirty="0"/>
              <a:t>set = U = { 1, 2, 3, 4, 5, 6 } </a:t>
            </a:r>
            <a:endParaRPr lang="da-DK" sz="2800" dirty="0" smtClean="0"/>
          </a:p>
          <a:p>
            <a:pPr>
              <a:buFont typeface="Arial"/>
              <a:buChar char="•"/>
              <a:defRPr/>
            </a:pPr>
            <a:endParaRPr lang="en-GB" sz="2800" dirty="0"/>
          </a:p>
          <a:p>
            <a:pPr marL="0" indent="0">
              <a:buFont typeface="Wingdings" charset="0"/>
              <a:buNone/>
              <a:defRPr/>
            </a:pPr>
            <a:endParaRPr lang="en-US" sz="2800" b="1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b="1" i="1" dirty="0" smtClean="0"/>
              <a:t>Finite and Infinite Set</a:t>
            </a:r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A </a:t>
            </a:r>
            <a:r>
              <a:rPr lang="en-US" sz="2800" dirty="0"/>
              <a:t>set </a:t>
            </a:r>
            <a:r>
              <a:rPr lang="en-US" sz="2800" b="1" dirty="0"/>
              <a:t>S </a:t>
            </a:r>
            <a:r>
              <a:rPr lang="en-US" sz="2800" dirty="0"/>
              <a:t>is said to be</a:t>
            </a:r>
            <a:r>
              <a:rPr lang="en-US" sz="2400" i="1" dirty="0"/>
              <a:t> </a:t>
            </a:r>
            <a:r>
              <a:rPr lang="en-US" sz="2400" b="1" i="1" dirty="0"/>
              <a:t>finite </a:t>
            </a:r>
            <a:r>
              <a:rPr lang="en-US" sz="2800" dirty="0"/>
              <a:t>if it contains exactly </a:t>
            </a:r>
            <a:r>
              <a:rPr lang="en-US" sz="2800" i="1" dirty="0"/>
              <a:t>m </a:t>
            </a:r>
            <a:r>
              <a:rPr lang="en-US" sz="2800" dirty="0"/>
              <a:t>distinct elements where </a:t>
            </a:r>
            <a:r>
              <a:rPr lang="en-US" sz="2800" i="1" dirty="0"/>
              <a:t>m </a:t>
            </a:r>
            <a:r>
              <a:rPr lang="en-US" sz="2800" dirty="0"/>
              <a:t>denotes some non negative integer. </a:t>
            </a:r>
            <a:endParaRPr lang="en-US" sz="2800" dirty="0" smtClean="0"/>
          </a:p>
          <a:p>
            <a:pPr>
              <a:buFont typeface="Arial"/>
              <a:buChar char="•"/>
              <a:defRPr/>
            </a:pPr>
            <a:r>
              <a:rPr lang="en-US" sz="2800" dirty="0"/>
              <a:t>In such case we write </a:t>
            </a:r>
            <a:r>
              <a:rPr lang="en-US" sz="2800" dirty="0">
                <a:sym typeface="Symbol"/>
              </a:rPr>
              <a:t></a:t>
            </a:r>
            <a:r>
              <a:rPr lang="en-US" sz="2800" dirty="0"/>
              <a:t>S</a:t>
            </a:r>
            <a:r>
              <a:rPr lang="en-US" sz="2800" dirty="0">
                <a:sym typeface="Symbol"/>
              </a:rPr>
              <a:t></a:t>
            </a:r>
            <a:r>
              <a:rPr lang="en-US" sz="2800" dirty="0"/>
              <a:t> = </a:t>
            </a:r>
            <a:r>
              <a:rPr lang="en-US" sz="2800" i="1" dirty="0"/>
              <a:t>m</a:t>
            </a:r>
            <a:r>
              <a:rPr lang="en-US" sz="2800" dirty="0"/>
              <a:t> or n(S) = </a:t>
            </a:r>
            <a:r>
              <a:rPr lang="en-US" sz="2800" i="1" dirty="0"/>
              <a:t>m</a:t>
            </a:r>
            <a:r>
              <a:rPr lang="en-US" sz="2800" dirty="0"/>
              <a:t> </a:t>
            </a:r>
            <a:endParaRPr lang="en-GB" sz="2800" dirty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A </a:t>
            </a:r>
            <a:r>
              <a:rPr lang="en-US" sz="2800" dirty="0"/>
              <a:t>set is said to be </a:t>
            </a:r>
            <a:r>
              <a:rPr lang="en-US" sz="2400" b="1" i="1" dirty="0"/>
              <a:t>infinite</a:t>
            </a:r>
            <a:r>
              <a:rPr lang="en-US" sz="2800" dirty="0"/>
              <a:t> if it is not finite</a:t>
            </a:r>
            <a:r>
              <a:rPr lang="en-US" sz="2800" dirty="0" smtClean="0"/>
              <a:t>. </a:t>
            </a:r>
          </a:p>
          <a:p>
            <a:pPr marL="0" indent="0">
              <a:buNone/>
              <a:defRPr/>
            </a:pPr>
            <a:r>
              <a:rPr lang="en-US" sz="2400" b="1" i="1" dirty="0"/>
              <a:t>E</a:t>
            </a:r>
            <a:r>
              <a:rPr lang="en-US" sz="2400" b="1" i="1" dirty="0" smtClean="0"/>
              <a:t>xample</a:t>
            </a:r>
            <a:endParaRPr lang="en-GB" sz="2400" b="1" i="1" dirty="0"/>
          </a:p>
          <a:p>
            <a:pPr>
              <a:buFont typeface="Arial"/>
              <a:buChar char="•"/>
              <a:defRPr/>
            </a:pPr>
            <a:r>
              <a:rPr lang="en-GB" sz="2800" dirty="0"/>
              <a:t>The set </a:t>
            </a:r>
            <a:r>
              <a:rPr lang="en-GB" sz="2800" dirty="0" smtClean="0"/>
              <a:t>of </a:t>
            </a:r>
            <a:r>
              <a:rPr lang="en-GB" sz="2800" dirty="0"/>
              <a:t>letters of English alphabets is finite and </a:t>
            </a:r>
            <a:r>
              <a:rPr lang="en-GB" sz="2800" dirty="0" smtClean="0"/>
              <a:t>The </a:t>
            </a:r>
            <a:r>
              <a:rPr lang="en-GB" sz="2800" dirty="0"/>
              <a:t>set of positive integers {1, 2, 3,...} is infinite. </a:t>
            </a: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Continued</a:t>
            </a:r>
            <a:r>
              <a:rPr lang="en-US" sz="3200" b="1" dirty="0">
                <a:latin typeface="Arial" charset="0"/>
              </a:rPr>
              <a:t>…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>
                <a:latin typeface="Arial" charset="0"/>
              </a:rPr>
              <a:t>Determine which of the following sets are finite/infinite.</a:t>
            </a:r>
            <a:endParaRPr lang="en-GB" dirty="0">
              <a:latin typeface="Arial" charset="0"/>
            </a:endParaRPr>
          </a:p>
          <a:p>
            <a:pPr lvl="1">
              <a:buFont typeface="Arial" charset="0"/>
              <a:buChar char="•"/>
            </a:pPr>
            <a:r>
              <a:rPr lang="en-US" dirty="0">
                <a:latin typeface="Arial" charset="0"/>
                <a:cs typeface="Arial" charset="0"/>
              </a:rPr>
              <a:t>A = {month in the year}			</a:t>
            </a:r>
            <a:r>
              <a:rPr lang="en-US" cap="small" dirty="0">
                <a:latin typeface="Arial" charset="0"/>
                <a:cs typeface="Arial" charset="0"/>
              </a:rPr>
              <a:t>FINITE</a:t>
            </a:r>
            <a:endParaRPr lang="en-GB" cap="small" dirty="0">
              <a:latin typeface="Arial" charset="0"/>
              <a:cs typeface="Arial" charset="0"/>
            </a:endParaRPr>
          </a:p>
          <a:p>
            <a:pPr lvl="1">
              <a:buFont typeface="Arial" charset="0"/>
              <a:buChar char="•"/>
            </a:pPr>
            <a:r>
              <a:rPr lang="en-US" dirty="0">
                <a:latin typeface="Arial" charset="0"/>
                <a:cs typeface="Arial" charset="0"/>
              </a:rPr>
              <a:t>B = {even integers}			INFINITE</a:t>
            </a:r>
            <a:endParaRPr lang="en-GB" dirty="0">
              <a:latin typeface="Arial" charset="0"/>
              <a:cs typeface="Arial" charset="0"/>
            </a:endParaRPr>
          </a:p>
          <a:p>
            <a:pPr lvl="1">
              <a:buFont typeface="Arial" charset="0"/>
              <a:buChar char="•"/>
            </a:pPr>
            <a:r>
              <a:rPr lang="en-US" dirty="0">
                <a:latin typeface="Arial" charset="0"/>
                <a:cs typeface="Arial" charset="0"/>
              </a:rPr>
              <a:t>C = {positive integers less than 1}	FINITE</a:t>
            </a:r>
            <a:endParaRPr lang="en-GB" dirty="0">
              <a:latin typeface="Arial" charset="0"/>
              <a:cs typeface="Arial" charset="0"/>
            </a:endParaRPr>
          </a:p>
          <a:p>
            <a:pPr lvl="1">
              <a:buFont typeface="Arial" charset="0"/>
              <a:buChar char="•"/>
            </a:pPr>
            <a:r>
              <a:rPr lang="en-US" dirty="0">
                <a:latin typeface="Arial" charset="0"/>
                <a:cs typeface="Arial" charset="0"/>
              </a:rPr>
              <a:t>D = {animals living on the earth}	FINITE</a:t>
            </a:r>
            <a:endParaRPr lang="en-GB" dirty="0">
              <a:latin typeface="Arial" charset="0"/>
              <a:cs typeface="Arial" charset="0"/>
            </a:endParaRPr>
          </a:p>
          <a:p>
            <a:pPr lvl="1">
              <a:buFont typeface="Arial" charset="0"/>
              <a:buChar char="•"/>
            </a:pPr>
            <a:r>
              <a:rPr lang="en-US" dirty="0">
                <a:latin typeface="Arial" charset="0"/>
                <a:cs typeface="Arial" charset="0"/>
              </a:rPr>
              <a:t>E = {lines parallel to x-axis}		INFINITE</a:t>
            </a:r>
            <a:endParaRPr lang="en-GB" dirty="0">
              <a:latin typeface="Arial" charset="0"/>
              <a:cs typeface="Arial" charset="0"/>
            </a:endParaRPr>
          </a:p>
          <a:p>
            <a:pPr lvl="1">
              <a:buFont typeface="Arial" charset="0"/>
              <a:buChar char="•"/>
            </a:pPr>
            <a:r>
              <a:rPr lang="pt-BR" dirty="0" err="1">
                <a:latin typeface="Arial" charset="0"/>
                <a:cs typeface="Arial" charset="0"/>
              </a:rPr>
              <a:t>F</a:t>
            </a:r>
            <a:r>
              <a:rPr lang="pt-BR" dirty="0">
                <a:latin typeface="Arial" charset="0"/>
                <a:cs typeface="Arial" charset="0"/>
              </a:rPr>
              <a:t> = {</a:t>
            </a:r>
            <a:r>
              <a:rPr lang="pt-BR" dirty="0" err="1">
                <a:latin typeface="Arial" charset="0"/>
                <a:cs typeface="Arial" charset="0"/>
              </a:rPr>
              <a:t>x</a:t>
            </a:r>
            <a:r>
              <a:rPr lang="pt-BR" dirty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  <a:sym typeface="Symbol" charset="0"/>
              </a:rPr>
              <a:t></a:t>
            </a:r>
            <a:r>
              <a:rPr lang="pt-BR" dirty="0" err="1">
                <a:latin typeface="Arial" charset="0"/>
                <a:cs typeface="Arial" charset="0"/>
              </a:rPr>
              <a:t>R</a:t>
            </a:r>
            <a:r>
              <a:rPr lang="pt-BR" dirty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  <a:sym typeface="Symbol" charset="0"/>
              </a:rPr>
              <a:t></a:t>
            </a:r>
            <a:r>
              <a:rPr lang="pt-BR" dirty="0">
                <a:latin typeface="Arial" charset="0"/>
                <a:cs typeface="Arial" charset="0"/>
              </a:rPr>
              <a:t> x</a:t>
            </a:r>
            <a:r>
              <a:rPr lang="pt-BR" baseline="30000" dirty="0">
                <a:latin typeface="Arial" charset="0"/>
                <a:cs typeface="Arial" charset="0"/>
              </a:rPr>
              <a:t>100</a:t>
            </a:r>
            <a:r>
              <a:rPr lang="pt-BR" dirty="0">
                <a:latin typeface="Arial" charset="0"/>
                <a:cs typeface="Arial" charset="0"/>
              </a:rPr>
              <a:t> + 29x</a:t>
            </a:r>
            <a:r>
              <a:rPr lang="pt-BR" baseline="30000" dirty="0">
                <a:latin typeface="Arial" charset="0"/>
                <a:cs typeface="Arial" charset="0"/>
              </a:rPr>
              <a:t>50</a:t>
            </a:r>
            <a:r>
              <a:rPr lang="pt-BR" dirty="0">
                <a:latin typeface="Arial" charset="0"/>
                <a:cs typeface="Arial" charset="0"/>
              </a:rPr>
              <a:t> – 1 = 0}	FINITE</a:t>
            </a:r>
            <a:endParaRPr lang="en-GB" dirty="0">
              <a:latin typeface="Arial" charset="0"/>
              <a:cs typeface="Arial" charset="0"/>
            </a:endParaRPr>
          </a:p>
          <a:p>
            <a:pPr lvl="1">
              <a:buFont typeface="Arial" charset="0"/>
              <a:buChar char="•"/>
            </a:pPr>
            <a:r>
              <a:rPr lang="en-US" dirty="0">
                <a:latin typeface="Arial" charset="0"/>
                <a:cs typeface="Arial" charset="0"/>
              </a:rPr>
              <a:t>G = {circles through origin}		INFINITE</a:t>
            </a:r>
            <a:endParaRPr lang="en-GB" dirty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i="1" dirty="0" smtClean="0"/>
              <a:t>The Power Set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Given a set S, the power set of S is the set of all subsets of the set S. The power set of S is denoted by P(S)</a:t>
            </a:r>
          </a:p>
          <a:p>
            <a:pPr marL="0" indent="0">
              <a:buNone/>
            </a:pPr>
            <a:r>
              <a:rPr lang="en-US" sz="2400" b="1" i="1" dirty="0" smtClean="0"/>
              <a:t>Example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What is the power set of A= {0,1,2}??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Solution : The power set  P(A) </a:t>
            </a:r>
            <a:r>
              <a:rPr lang="en-US" sz="2800" dirty="0" err="1" smtClean="0"/>
              <a:t>si</a:t>
            </a:r>
            <a:r>
              <a:rPr lang="en-US" sz="2800" dirty="0" smtClean="0"/>
              <a:t> the set of all subset of A i.e.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P(A)= {</a:t>
            </a:r>
            <a:r>
              <a:rPr lang="en-GB" sz="2800" dirty="0" smtClean="0">
                <a:sym typeface="Symbol"/>
              </a:rPr>
              <a:t>, {0},{1},{2},{0,1},{0,2},{1,2},{0,1,2}}</a:t>
            </a:r>
            <a:endParaRPr lang="en-GB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9750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15400" cy="6858000"/>
          </a:xfrm>
        </p:spPr>
        <p:txBody>
          <a:bodyPr/>
          <a:lstStyle/>
          <a:p>
            <a:pPr marL="914400" lvl="2" indent="0" algn="ctr">
              <a:buFont typeface="Wingdings" charset="0"/>
              <a:buNone/>
            </a:pPr>
            <a:endParaRPr lang="en-US" b="1" dirty="0">
              <a:latin typeface="Arial" charset="0"/>
              <a:cs typeface="Arial" charset="0"/>
            </a:endParaRPr>
          </a:p>
          <a:p>
            <a:pPr marL="914400" lvl="2" indent="0" algn="ctr">
              <a:buFont typeface="Wingdings" charset="0"/>
              <a:buNone/>
            </a:pPr>
            <a:endParaRPr lang="en-US" b="1" dirty="0">
              <a:latin typeface="Arial" charset="0"/>
              <a:cs typeface="Arial" charset="0"/>
            </a:endParaRPr>
          </a:p>
          <a:p>
            <a:pPr marL="914400" lvl="2" indent="0" algn="ctr">
              <a:buFont typeface="Wingdings" charset="0"/>
              <a:buNone/>
            </a:pPr>
            <a:endParaRPr lang="en-US" b="1" dirty="0">
              <a:latin typeface="Arial" charset="0"/>
              <a:cs typeface="Arial" charset="0"/>
            </a:endParaRPr>
          </a:p>
          <a:p>
            <a:pPr marL="914400" lvl="2" indent="0" algn="ctr">
              <a:buFont typeface="Wingdings" charset="0"/>
              <a:buNone/>
            </a:pPr>
            <a:endParaRPr lang="en-US" b="1" dirty="0">
              <a:latin typeface="Arial" charset="0"/>
              <a:cs typeface="Arial" charset="0"/>
            </a:endParaRPr>
          </a:p>
          <a:p>
            <a:pPr marL="914400" lvl="2" indent="0" algn="ctr">
              <a:buFont typeface="Wingdings" charset="0"/>
              <a:buNone/>
            </a:pPr>
            <a:endParaRPr lang="en-US" b="1" dirty="0">
              <a:latin typeface="Arial" charset="0"/>
              <a:cs typeface="Arial" charset="0"/>
            </a:endParaRPr>
          </a:p>
          <a:p>
            <a:pPr marL="914400" lvl="2" indent="0">
              <a:buFont typeface="Wingdings" charset="0"/>
              <a:buNone/>
            </a:pPr>
            <a:endParaRPr lang="en-US" sz="3600" b="1" dirty="0">
              <a:latin typeface="Arial" charset="0"/>
              <a:cs typeface="Arial" charset="0"/>
            </a:endParaRPr>
          </a:p>
          <a:p>
            <a:pPr marL="914400" lvl="2" indent="0">
              <a:buFont typeface="Wingdings" charset="0"/>
              <a:buNone/>
            </a:pPr>
            <a:r>
              <a:rPr lang="en-US" sz="3600" b="1" dirty="0">
                <a:latin typeface="Arial" charset="0"/>
                <a:cs typeface="Arial" charset="0"/>
              </a:rPr>
              <a:t>			SETS</a:t>
            </a:r>
            <a:endParaRPr lang="en-US" sz="3600" dirty="0">
              <a:latin typeface="Arial" charset="0"/>
              <a:cs typeface="Arial" charset="0"/>
            </a:endParaRPr>
          </a:p>
        </p:txBody>
      </p:sp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-2906713" y="10366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Cartesian Product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/>
              <a:t>A Cartesian </a:t>
            </a:r>
            <a:r>
              <a:rPr lang="en-US" sz="2800" dirty="0"/>
              <a:t>product is a mathematical operation which returns a set (or product set or simply product) from multiple sets. That is, for sets </a:t>
            </a:r>
            <a:r>
              <a:rPr lang="en-US" sz="2800" i="1" dirty="0"/>
              <a:t>A</a:t>
            </a:r>
            <a:r>
              <a:rPr lang="en-US" sz="2800" dirty="0"/>
              <a:t> and </a:t>
            </a:r>
            <a:r>
              <a:rPr lang="en-US" sz="2800" i="1" dirty="0"/>
              <a:t>B</a:t>
            </a:r>
            <a:r>
              <a:rPr lang="en-US" sz="2800" dirty="0"/>
              <a:t>, the Cartesian product </a:t>
            </a:r>
            <a:r>
              <a:rPr lang="en-US" sz="2800" i="1" dirty="0"/>
              <a:t>A</a:t>
            </a:r>
            <a:r>
              <a:rPr lang="en-US" sz="2800" dirty="0"/>
              <a:t> × </a:t>
            </a:r>
            <a:r>
              <a:rPr lang="en-US" sz="2800" i="1" dirty="0"/>
              <a:t>B</a:t>
            </a:r>
            <a:r>
              <a:rPr lang="en-US" sz="2800" dirty="0"/>
              <a:t> is the set of all ordered pairs (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i="1" dirty="0"/>
              <a:t>b</a:t>
            </a:r>
            <a:r>
              <a:rPr lang="en-US" sz="2800" dirty="0"/>
              <a:t>) where </a:t>
            </a:r>
            <a:r>
              <a:rPr lang="en-US" sz="2800" i="1" dirty="0"/>
              <a:t>a</a:t>
            </a:r>
            <a:r>
              <a:rPr lang="en-US" sz="2800" dirty="0"/>
              <a:t> ∈ </a:t>
            </a:r>
            <a:r>
              <a:rPr lang="en-US" sz="2800" i="1" dirty="0"/>
              <a:t>A</a:t>
            </a:r>
            <a:r>
              <a:rPr lang="en-US" sz="2800" dirty="0"/>
              <a:t> and </a:t>
            </a:r>
            <a:r>
              <a:rPr lang="en-US" sz="2800" i="1" dirty="0"/>
              <a:t>b</a:t>
            </a:r>
            <a:r>
              <a:rPr lang="en-US" sz="2800" dirty="0"/>
              <a:t> ∈ </a:t>
            </a:r>
            <a:r>
              <a:rPr lang="en-US" sz="2800" i="1" dirty="0"/>
              <a:t>B</a:t>
            </a:r>
            <a:r>
              <a:rPr lang="en-US" sz="2800" dirty="0"/>
              <a:t>. Products can be specified using set-builder notation, e.g.</a:t>
            </a:r>
            <a:endParaRPr lang="en-GB" sz="2800" dirty="0"/>
          </a:p>
          <a:p>
            <a:pPr>
              <a:buFont typeface="Arial"/>
              <a:buChar char="•"/>
            </a:pP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00600"/>
            <a:ext cx="4953000" cy="38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3229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For example:</a:t>
            </a:r>
          </a:p>
          <a:p>
            <a:pPr marL="0" indent="0">
              <a:buNone/>
            </a:pPr>
            <a:r>
              <a:rPr lang="en-US" sz="2800" i="1" dirty="0"/>
              <a:t>A</a:t>
            </a:r>
            <a:r>
              <a:rPr lang="en-US" sz="2800" dirty="0"/>
              <a:t> = {1,2</a:t>
            </a:r>
            <a:r>
              <a:rPr lang="en-US" sz="2800" dirty="0" smtClean="0"/>
              <a:t>}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</a:t>
            </a:r>
            <a:r>
              <a:rPr lang="en-US" sz="2800" dirty="0"/>
              <a:t>= {3,4}</a:t>
            </a:r>
          </a:p>
          <a:p>
            <a:pPr marL="0" indent="0">
              <a:buNone/>
            </a:pPr>
            <a:r>
              <a:rPr lang="en-US" sz="2800" i="1" dirty="0"/>
              <a:t>A</a:t>
            </a:r>
            <a:r>
              <a:rPr lang="en-US" sz="2800" dirty="0"/>
              <a:t> × </a:t>
            </a:r>
            <a:r>
              <a:rPr lang="en-US" sz="2800" i="1" dirty="0"/>
              <a:t>B</a:t>
            </a:r>
            <a:r>
              <a:rPr lang="en-US" sz="2800" dirty="0"/>
              <a:t> = {1,2} × {3,4} = {(1,3), (1,4), (2,3), (2,4)}</a:t>
            </a:r>
          </a:p>
          <a:p>
            <a:pPr marL="0" indent="0">
              <a:buNone/>
            </a:pPr>
            <a:r>
              <a:rPr lang="en-US" sz="2800" i="1" dirty="0"/>
              <a:t>B</a:t>
            </a:r>
            <a:r>
              <a:rPr lang="en-US" sz="2800" dirty="0"/>
              <a:t> × </a:t>
            </a:r>
            <a:r>
              <a:rPr lang="en-US" sz="2800" i="1" dirty="0"/>
              <a:t>A</a:t>
            </a:r>
            <a:r>
              <a:rPr lang="en-US" sz="2800" dirty="0"/>
              <a:t> = {3,4} × {1,2} = {(3,1), (3,2), (4,1), (4,2)}</a:t>
            </a:r>
          </a:p>
        </p:txBody>
      </p:sp>
    </p:spTree>
    <p:extLst>
      <p:ext uri="{BB962C8B-B14F-4D97-AF65-F5344CB8AC3E}">
        <p14:creationId xmlns:p14="http://schemas.microsoft.com/office/powerpoint/2010/main" val="3103705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Venn Diagram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lang="en-US" sz="2800" dirty="0"/>
              <a:t>A Venn diagram is a graphical representation of sets by regions in the plane. The Universal Set is represented by the interior of a rectangle, and the other sets are represented by disks lying within the rectangle. </a:t>
            </a:r>
            <a:endParaRPr lang="en-US" sz="2800" dirty="0" smtClean="0"/>
          </a:p>
          <a:p>
            <a:pPr marL="0" indent="0">
              <a:buFont typeface="Wingdings" charset="0"/>
              <a:buNone/>
              <a:defRPr/>
            </a:pPr>
            <a:endParaRPr lang="en-US" sz="2800" dirty="0">
              <a:latin typeface="Arial" charset="0"/>
            </a:endParaRPr>
          </a:p>
        </p:txBody>
      </p:sp>
      <p:pic>
        <p:nvPicPr>
          <p:cNvPr id="2" name="Picture 1" descr="Screen Shot 2016-03-12 at 12.21.5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505200"/>
            <a:ext cx="5029200" cy="2986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 sz="2800" b="1" dirty="0">
                <a:latin typeface="Arial" charset="0"/>
              </a:rPr>
              <a:t>Continued…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638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b="1" i="1" dirty="0" smtClean="0"/>
              <a:t>Union</a:t>
            </a:r>
            <a:endParaRPr lang="en-GB" sz="2400" i="1" dirty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Let </a:t>
            </a:r>
            <a:r>
              <a:rPr lang="en-US" sz="2800" dirty="0"/>
              <a:t>A and B be subsets of a universal set U. The union of sets A and B is the set 	of all elements in U that belong to A or to B or to </a:t>
            </a:r>
            <a:r>
              <a:rPr lang="en-US" sz="2800" dirty="0" smtClean="0"/>
              <a:t>both and </a:t>
            </a:r>
            <a:r>
              <a:rPr lang="en-US" sz="2800" dirty="0"/>
              <a:t>is </a:t>
            </a:r>
            <a:r>
              <a:rPr lang="en-US" sz="2800" dirty="0" smtClean="0"/>
              <a:t>denoted as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A </a:t>
            </a:r>
            <a:r>
              <a:rPr lang="en-US" sz="2800" dirty="0">
                <a:sym typeface="Symbol"/>
              </a:rPr>
              <a:t></a:t>
            </a:r>
            <a:r>
              <a:rPr lang="en-US" sz="2800" dirty="0"/>
              <a:t> </a:t>
            </a:r>
            <a:r>
              <a:rPr lang="en-US" sz="2800" dirty="0" smtClean="0"/>
              <a:t>B. </a:t>
            </a:r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Symbolically:</a:t>
            </a:r>
            <a:r>
              <a:rPr lang="en-GB" sz="2800" dirty="0"/>
              <a:t> </a:t>
            </a:r>
            <a:r>
              <a:rPr lang="en-US" sz="2800" dirty="0" smtClean="0"/>
              <a:t>A </a:t>
            </a:r>
            <a:r>
              <a:rPr lang="en-US" sz="2800" dirty="0">
                <a:sym typeface="Symbol"/>
              </a:rPr>
              <a:t></a:t>
            </a:r>
            <a:r>
              <a:rPr lang="en-US" sz="2800" dirty="0"/>
              <a:t> B = {x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U | x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A or x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 B}</a:t>
            </a:r>
            <a:endParaRPr lang="en-GB" sz="2800" dirty="0"/>
          </a:p>
          <a:p>
            <a:pPr marL="0" indent="0">
              <a:buFont typeface="Wingdings" charset="0"/>
              <a:buNone/>
              <a:defRPr/>
            </a:pPr>
            <a:r>
              <a:rPr lang="es-ES" sz="2400" b="1" i="1" dirty="0" err="1" smtClean="0"/>
              <a:t>Example</a:t>
            </a:r>
            <a:endParaRPr lang="en-GB" sz="2400" i="1" dirty="0"/>
          </a:p>
          <a:p>
            <a:pPr>
              <a:buFont typeface="Arial"/>
              <a:buChar char="•"/>
              <a:defRPr/>
            </a:pPr>
            <a:r>
              <a:rPr lang="es-ES" sz="2800" dirty="0" err="1" smtClean="0"/>
              <a:t>Let</a:t>
            </a:r>
            <a:r>
              <a:rPr lang="es-ES" sz="2800" dirty="0" smtClean="0"/>
              <a:t> </a:t>
            </a:r>
            <a:r>
              <a:rPr lang="es-ES" sz="2800" dirty="0"/>
              <a:t>U = {a, b, c, d, e, f, g}</a:t>
            </a:r>
            <a:endParaRPr lang="en-GB" sz="2800" dirty="0"/>
          </a:p>
          <a:p>
            <a:pPr>
              <a:buFont typeface="Arial"/>
              <a:buChar char="•"/>
              <a:defRPr/>
            </a:pPr>
            <a:r>
              <a:rPr lang="es-ES" sz="2800" dirty="0" smtClean="0"/>
              <a:t>A </a:t>
            </a:r>
            <a:r>
              <a:rPr lang="es-ES" sz="2800" dirty="0"/>
              <a:t>= {a, c, e, g},	B = {d, e, f, g}</a:t>
            </a:r>
            <a:endParaRPr lang="en-GB" sz="2800" dirty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Then  </a:t>
            </a:r>
            <a:r>
              <a:rPr lang="en-US" sz="2800" dirty="0"/>
              <a:t>A </a:t>
            </a:r>
            <a:r>
              <a:rPr lang="en-US" sz="2800" dirty="0">
                <a:sym typeface="Symbol"/>
              </a:rPr>
              <a:t></a:t>
            </a:r>
            <a:r>
              <a:rPr lang="en-US" sz="2800" dirty="0"/>
              <a:t> B = {x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U | x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A or x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 B}</a:t>
            </a:r>
            <a:endParaRPr lang="en-GB" sz="2800" dirty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 A </a:t>
            </a:r>
            <a:r>
              <a:rPr lang="en-US" sz="2800" dirty="0" smtClean="0">
                <a:sym typeface="Symbol"/>
              </a:rPr>
              <a:t></a:t>
            </a:r>
            <a:r>
              <a:rPr lang="en-US" sz="2800" dirty="0" smtClean="0"/>
              <a:t> B =</a:t>
            </a:r>
            <a:r>
              <a:rPr lang="en-US" sz="2800" dirty="0"/>
              <a:t>{a, c, d, e, f, g}</a:t>
            </a:r>
            <a:endParaRPr lang="en-GB" sz="2800" dirty="0"/>
          </a:p>
          <a:p>
            <a:pPr>
              <a:buFont typeface="Arial"/>
              <a:buChar char="•"/>
              <a:defRPr/>
            </a:pP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186" t="-38339" r="-15085" b="-11121"/>
          <a:stretch>
            <a:fillRect/>
          </a:stretch>
        </p:blipFill>
        <p:spPr>
          <a:xfrm>
            <a:off x="533400" y="685800"/>
            <a:ext cx="8161338" cy="5614988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Continued…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GB" sz="2400" b="1" i="1" dirty="0" smtClean="0"/>
              <a:t>Intersection</a:t>
            </a:r>
            <a:endParaRPr lang="en-GB" sz="2400" b="1" i="1" dirty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Let </a:t>
            </a:r>
            <a:r>
              <a:rPr lang="en-US" sz="2800" dirty="0"/>
              <a:t>A and B subsets of a universal set U. The intersection of </a:t>
            </a:r>
            <a:r>
              <a:rPr lang="en-US" sz="2800" dirty="0" smtClean="0"/>
              <a:t>sets </a:t>
            </a:r>
            <a:r>
              <a:rPr lang="en-US" sz="2800" dirty="0"/>
              <a:t>A and B is the set of all elements in U that belong to both A and B and is denoted </a:t>
            </a:r>
            <a:r>
              <a:rPr lang="en-US" sz="2800" dirty="0" smtClean="0"/>
              <a:t>by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A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B.</a:t>
            </a:r>
            <a:endParaRPr lang="en-GB" sz="2800" dirty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Symbolically:</a:t>
            </a:r>
            <a:r>
              <a:rPr lang="en-GB" sz="2800" dirty="0"/>
              <a:t> </a:t>
            </a:r>
            <a:r>
              <a:rPr lang="en-US" sz="2800" dirty="0" smtClean="0"/>
              <a:t>A </a:t>
            </a:r>
            <a:r>
              <a:rPr lang="en-US" sz="2800" dirty="0">
                <a:sym typeface="Symbol"/>
              </a:rPr>
              <a:t></a:t>
            </a:r>
            <a:r>
              <a:rPr lang="en-US" sz="2800" dirty="0"/>
              <a:t> B = {x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U | x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 A and x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B}</a:t>
            </a:r>
            <a:endParaRPr lang="en-GB" sz="2800" dirty="0"/>
          </a:p>
          <a:p>
            <a:pPr marL="0" indent="0">
              <a:buFont typeface="Wingdings" charset="0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Continued…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s-ES" dirty="0" err="1" smtClean="0"/>
              <a:t>Let</a:t>
            </a:r>
            <a:r>
              <a:rPr lang="es-ES" dirty="0" smtClean="0"/>
              <a:t> U </a:t>
            </a:r>
            <a:r>
              <a:rPr lang="es-ES" dirty="0"/>
              <a:t>= {a, b, c, d, e, f, g}</a:t>
            </a:r>
            <a:endParaRPr lang="en-GB" dirty="0"/>
          </a:p>
          <a:p>
            <a:pPr marL="0" indent="0">
              <a:buFont typeface="Wingdings" charset="0"/>
              <a:buNone/>
              <a:defRPr/>
            </a:pPr>
            <a:r>
              <a:rPr lang="es-ES" dirty="0" smtClean="0"/>
              <a:t>A </a:t>
            </a:r>
            <a:r>
              <a:rPr lang="es-ES" dirty="0"/>
              <a:t>= {a, c, e, g},	B = {d, e, f, g}</a:t>
            </a:r>
            <a:endParaRPr lang="en-GB" dirty="0"/>
          </a:p>
          <a:p>
            <a:pPr marL="0" indent="0">
              <a:buFont typeface="Wingdings" charset="0"/>
              <a:buNone/>
              <a:defRPr/>
            </a:pPr>
            <a:r>
              <a:rPr lang="en-US" dirty="0" smtClean="0"/>
              <a:t>Then   A </a:t>
            </a:r>
            <a:r>
              <a:rPr lang="en-US" dirty="0">
                <a:sym typeface="Symbol"/>
              </a:rPr>
              <a:t></a:t>
            </a:r>
            <a:r>
              <a:rPr lang="en-US" dirty="0"/>
              <a:t> </a:t>
            </a:r>
            <a:r>
              <a:rPr lang="en-US" dirty="0" smtClean="0"/>
              <a:t>B = </a:t>
            </a:r>
            <a:r>
              <a:rPr lang="en-US" dirty="0"/>
              <a:t>{e, g}</a:t>
            </a:r>
            <a:endParaRPr lang="en-GB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2800" b="1" dirty="0">
                <a:latin typeface="Arial" charset="0"/>
              </a:rPr>
              <a:t>Continued…</a:t>
            </a:r>
          </a:p>
        </p:txBody>
      </p:sp>
      <p:pic>
        <p:nvPicPr>
          <p:cNvPr id="28674" name="Content Placeholder 1" descr="Screen Shot 2016-03-12 at 11.15.1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9" b="1659"/>
          <a:stretch>
            <a:fillRect/>
          </a:stretch>
        </p:blipFill>
        <p:spPr>
          <a:xfrm>
            <a:off x="306388" y="1676400"/>
            <a:ext cx="8304212" cy="47244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Continued….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b="1" i="1" dirty="0" smtClean="0"/>
              <a:t>Difference</a:t>
            </a:r>
          </a:p>
          <a:p>
            <a:pPr>
              <a:buFont typeface="Arial"/>
              <a:buChar char="•"/>
              <a:defRPr/>
            </a:pPr>
            <a:r>
              <a:rPr lang="en-US" sz="2800" dirty="0"/>
              <a:t>Let A and B be subsets of a universal set U. The difference of “A and B” (or relative complement of B in A) is the set of all elements in U that belong to A but not to B, and is denoted A – B or A \ B.</a:t>
            </a:r>
            <a:br>
              <a:rPr lang="en-US" sz="2800" dirty="0"/>
            </a:br>
            <a:r>
              <a:rPr lang="en-US" sz="2800" dirty="0"/>
              <a:t>Symbolically: A – B = {x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U | x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 A and x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B}</a:t>
            </a:r>
            <a:endParaRPr lang="en-GB" sz="2800" dirty="0"/>
          </a:p>
          <a:p>
            <a:pPr marL="0" indent="0">
              <a:buFont typeface="Wingdings" charset="0"/>
              <a:buNone/>
              <a:defRPr/>
            </a:pPr>
            <a:r>
              <a:rPr lang="es-ES" sz="2400" b="1" i="1" dirty="0" err="1" smtClean="0"/>
              <a:t>Example</a:t>
            </a:r>
            <a:endParaRPr lang="en-GB" sz="2400" b="1" i="1" dirty="0" smtClean="0"/>
          </a:p>
          <a:p>
            <a:pPr marL="0" indent="0">
              <a:buFont typeface="Wingdings" charset="0"/>
              <a:buNone/>
              <a:defRPr/>
            </a:pPr>
            <a:r>
              <a:rPr lang="es-ES" sz="2800" dirty="0" err="1" smtClean="0"/>
              <a:t>Let</a:t>
            </a:r>
            <a:r>
              <a:rPr lang="es-ES" sz="2800" dirty="0"/>
              <a:t>	U = {a, b, c, d, e, f, g}</a:t>
            </a:r>
            <a:endParaRPr lang="en-GB" sz="2800" dirty="0"/>
          </a:p>
          <a:p>
            <a:pPr marL="0" indent="0">
              <a:buFont typeface="Wingdings" charset="0"/>
              <a:buNone/>
              <a:defRPr/>
            </a:pPr>
            <a:r>
              <a:rPr lang="es-ES" sz="2800" dirty="0" smtClean="0"/>
              <a:t>A </a:t>
            </a:r>
            <a:r>
              <a:rPr lang="es-ES" sz="2800" dirty="0"/>
              <a:t>= {a, c, e, g</a:t>
            </a:r>
            <a:r>
              <a:rPr lang="es-ES" sz="2800" dirty="0" smtClean="0"/>
              <a:t>}</a:t>
            </a:r>
            <a:r>
              <a:rPr lang="es-ES" sz="2800" dirty="0"/>
              <a:t>	B = {d, e, f, g}</a:t>
            </a:r>
            <a:endParaRPr lang="en-GB" sz="2800" dirty="0"/>
          </a:p>
          <a:p>
            <a:pPr marL="0" indent="0">
              <a:buFont typeface="Wingdings" charset="0"/>
              <a:buNone/>
              <a:defRPr/>
            </a:pPr>
            <a:r>
              <a:rPr lang="en-US" sz="2800" dirty="0" smtClean="0"/>
              <a:t>Then</a:t>
            </a:r>
            <a:r>
              <a:rPr lang="en-US" sz="2800" dirty="0"/>
              <a:t>	A – B = {a, c}</a:t>
            </a:r>
            <a:endParaRPr lang="en-GB" sz="2800" dirty="0"/>
          </a:p>
          <a:p>
            <a:pPr>
              <a:buFont typeface="Arial"/>
              <a:buChar char="•"/>
              <a:defRPr/>
            </a:pPr>
            <a:endParaRPr lang="en-US" sz="2800" dirty="0" smtClean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Continued…</a:t>
            </a:r>
          </a:p>
        </p:txBody>
      </p:sp>
      <p:pic>
        <p:nvPicPr>
          <p:cNvPr id="30722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075" r="-17075"/>
          <a:stretch>
            <a:fillRect/>
          </a:stretch>
        </p:blipFill>
        <p:spPr>
          <a:xfrm>
            <a:off x="381000" y="1676400"/>
            <a:ext cx="8128000" cy="47244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15400" cy="68580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algn="ctr">
              <a:defRPr/>
            </a:pPr>
            <a:endParaRPr lang="en-US" sz="4000" b="1" i="1" dirty="0" smtClean="0"/>
          </a:p>
          <a:p>
            <a:pPr marL="0" indent="0" algn="ctr">
              <a:buFont typeface="Wingdings" charset="0"/>
              <a:buNone/>
              <a:defRPr/>
            </a:pPr>
            <a:r>
              <a:rPr lang="en-US" sz="3600" b="1" i="1" dirty="0" smtClean="0"/>
              <a:t>Lets take a start</a:t>
            </a:r>
            <a:endParaRPr lang="en-US" sz="3600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2800" b="1" dirty="0">
                <a:latin typeface="Arial" charset="0"/>
              </a:rPr>
              <a:t>Continued…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 marL="0" indent="0">
              <a:buNone/>
            </a:pPr>
            <a:r>
              <a:rPr lang="en-GB" sz="2400" b="1" i="1" dirty="0" smtClean="0">
                <a:latin typeface="Arial" charset="0"/>
              </a:rPr>
              <a:t>Complement</a:t>
            </a:r>
            <a:endParaRPr lang="en-GB" sz="2400" b="1" i="1" dirty="0">
              <a:latin typeface="Arial" charset="0"/>
            </a:endParaRPr>
          </a:p>
          <a:p>
            <a:pPr>
              <a:buFont typeface="Arial"/>
              <a:buChar char="•"/>
            </a:pPr>
            <a:r>
              <a:rPr lang="en-GB" sz="2800" dirty="0"/>
              <a:t>Let A be a subset of universal set U. The complement of A is the set of all element in U that do not belong to A, and is denoted </a:t>
            </a:r>
            <a:r>
              <a:rPr lang="en-GB" sz="2800" dirty="0" smtClean="0"/>
              <a:t>A</a:t>
            </a:r>
            <a:r>
              <a:rPr lang="en-GB" sz="2800" baseline="30000" dirty="0" smtClean="0"/>
              <a:t>c</a:t>
            </a:r>
            <a:endParaRPr lang="en-GB" sz="2800" dirty="0" smtClean="0"/>
          </a:p>
          <a:p>
            <a:pPr>
              <a:buFont typeface="Arial"/>
              <a:buChar char="•"/>
            </a:pPr>
            <a:r>
              <a:rPr lang="en-GB" sz="2800" dirty="0" smtClean="0"/>
              <a:t>Symbolically: A</a:t>
            </a:r>
            <a:r>
              <a:rPr lang="en-GB" sz="2800" baseline="30000" dirty="0" smtClean="0"/>
              <a:t>c</a:t>
            </a:r>
            <a:r>
              <a:rPr lang="en-GB" sz="2800" dirty="0" smtClean="0"/>
              <a:t> </a:t>
            </a:r>
            <a:r>
              <a:rPr lang="en-GB" sz="2800" dirty="0"/>
              <a:t>={</a:t>
            </a:r>
            <a:r>
              <a:rPr lang="en-GB" sz="2800" dirty="0" smtClean="0"/>
              <a:t>x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</a:t>
            </a:r>
            <a:r>
              <a:rPr lang="en-GB" sz="2800" dirty="0" smtClean="0"/>
              <a:t>U | x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 </a:t>
            </a:r>
            <a:r>
              <a:rPr lang="en-GB" sz="2800" dirty="0" smtClean="0"/>
              <a:t>A</a:t>
            </a:r>
            <a:r>
              <a:rPr lang="en-GB" sz="2800" dirty="0"/>
              <a:t>} </a:t>
            </a:r>
            <a:endParaRPr lang="en-GB" sz="2800" dirty="0" smtClean="0"/>
          </a:p>
          <a:p>
            <a:pPr marL="0" indent="0">
              <a:buNone/>
            </a:pPr>
            <a:r>
              <a:rPr lang="de-DE" sz="2800" dirty="0" smtClean="0"/>
              <a:t>   </a:t>
            </a:r>
            <a:r>
              <a:rPr lang="de-DE" sz="2800" dirty="0" err="1" smtClean="0"/>
              <a:t>Let</a:t>
            </a:r>
            <a:r>
              <a:rPr lang="de-DE" sz="2800" dirty="0" smtClean="0"/>
              <a:t> </a:t>
            </a:r>
            <a:r>
              <a:rPr lang="de-DE" sz="2800" dirty="0"/>
              <a:t>U = {a, b, c, d, </a:t>
            </a:r>
            <a:r>
              <a:rPr lang="de-DE" sz="2800" dirty="0" err="1"/>
              <a:t>e</a:t>
            </a:r>
            <a:r>
              <a:rPr lang="de-DE" sz="2800" dirty="0"/>
              <a:t>, f, </a:t>
            </a:r>
            <a:r>
              <a:rPr lang="de-DE" sz="2800" dirty="0" err="1"/>
              <a:t>g</a:t>
            </a:r>
            <a:r>
              <a:rPr lang="de-DE" sz="2800" dirty="0"/>
              <a:t>] </a:t>
            </a:r>
            <a:r>
              <a:rPr lang="de-DE" sz="2800" dirty="0" smtClean="0"/>
              <a:t> A </a:t>
            </a:r>
            <a:r>
              <a:rPr lang="de-DE" sz="2800" dirty="0"/>
              <a:t>= {a, c, </a:t>
            </a:r>
            <a:r>
              <a:rPr lang="de-DE" sz="2800" dirty="0" err="1"/>
              <a:t>e</a:t>
            </a:r>
            <a:r>
              <a:rPr lang="de-DE" sz="2800" dirty="0"/>
              <a:t>, </a:t>
            </a:r>
            <a:r>
              <a:rPr lang="de-DE" sz="2800" dirty="0" err="1"/>
              <a:t>g</a:t>
            </a:r>
            <a:r>
              <a:rPr lang="de-DE" sz="2800" dirty="0"/>
              <a:t>} </a:t>
            </a:r>
            <a:endParaRPr lang="de-DE" sz="2800" dirty="0" smtClean="0"/>
          </a:p>
          <a:p>
            <a:pPr marL="0" indent="0">
              <a:buNone/>
            </a:pPr>
            <a:r>
              <a:rPr lang="de-DE" sz="2800" dirty="0" smtClean="0"/>
              <a:t>   </a:t>
            </a:r>
            <a:r>
              <a:rPr lang="de-DE" sz="2800" dirty="0" err="1" smtClean="0"/>
              <a:t>Then</a:t>
            </a:r>
            <a:r>
              <a:rPr lang="de-DE" sz="2800" dirty="0" smtClean="0"/>
              <a:t> </a:t>
            </a:r>
            <a:r>
              <a:rPr lang="en-GB" sz="2800" dirty="0" smtClean="0"/>
              <a:t>A</a:t>
            </a:r>
            <a:r>
              <a:rPr lang="en-GB" sz="2800" baseline="30000" dirty="0" smtClean="0"/>
              <a:t>c </a:t>
            </a:r>
            <a:r>
              <a:rPr lang="de-DE" sz="2800" dirty="0" smtClean="0"/>
              <a:t>= </a:t>
            </a:r>
            <a:r>
              <a:rPr lang="de-DE" sz="2800" dirty="0"/>
              <a:t>{b, d, f}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</a:rPr>
              <a:t>Continued…</a:t>
            </a:r>
            <a:endParaRPr lang="en-US" sz="2800" b="1" dirty="0">
              <a:latin typeface="Arial" charset="0"/>
            </a:endParaRPr>
          </a:p>
        </p:txBody>
      </p:sp>
      <p:pic>
        <p:nvPicPr>
          <p:cNvPr id="5" name="Content Placeholder 4" descr="Screen Shot 2016-03-12 at 11.49.05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" b="1329"/>
          <a:stretch>
            <a:fillRect/>
          </a:stretch>
        </p:blipFill>
        <p:spPr>
          <a:xfrm>
            <a:off x="228600" y="1676400"/>
            <a:ext cx="8610600" cy="5004451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2800" b="1" dirty="0" smtClean="0"/>
              <a:t>Exercise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154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Let </a:t>
            </a:r>
            <a:r>
              <a:rPr lang="en-US" sz="2800" dirty="0" smtClean="0"/>
              <a:t>U </a:t>
            </a:r>
            <a:r>
              <a:rPr lang="en-US" sz="2800" dirty="0"/>
              <a:t>= {1, 2, 3, …, 10}</a:t>
            </a:r>
            <a:r>
              <a:rPr lang="en-US" sz="2800" dirty="0" smtClean="0"/>
              <a:t>,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X </a:t>
            </a:r>
            <a:r>
              <a:rPr lang="en-US" sz="2800" dirty="0"/>
              <a:t>= {1, 2, 3, 4, 5}</a:t>
            </a:r>
            <a:endParaRPr lang="en-GB" sz="2800" dirty="0"/>
          </a:p>
          <a:p>
            <a:pPr marL="0" indent="0">
              <a:buNone/>
            </a:pPr>
            <a:r>
              <a:rPr lang="en-US" sz="2800" dirty="0" smtClean="0"/>
              <a:t>Y </a:t>
            </a:r>
            <a:r>
              <a:rPr lang="en-US" sz="2800" dirty="0"/>
              <a:t>= {y | y = 2 x, x </a:t>
            </a:r>
            <a:r>
              <a:rPr lang="en-US" sz="2800" dirty="0">
                <a:sym typeface="Symbol"/>
              </a:rPr>
              <a:t></a:t>
            </a:r>
            <a:r>
              <a:rPr lang="en-US" sz="2800" dirty="0"/>
              <a:t>X},	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Z </a:t>
            </a:r>
            <a:r>
              <a:rPr lang="en-US" sz="2800" dirty="0"/>
              <a:t>= {z | z</a:t>
            </a:r>
            <a:r>
              <a:rPr lang="en-US" sz="2800" baseline="30000" dirty="0"/>
              <a:t>2</a:t>
            </a:r>
            <a:r>
              <a:rPr lang="en-US" sz="2800" dirty="0"/>
              <a:t> – 9 z + 14 = 0}</a:t>
            </a:r>
            <a:endParaRPr lang="en-GB" sz="2800" dirty="0"/>
          </a:p>
          <a:p>
            <a:pPr marL="0" indent="0">
              <a:buNone/>
            </a:pPr>
            <a:r>
              <a:rPr lang="es-ES" sz="2800" dirty="0" smtClean="0"/>
              <a:t>Enumérate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s-ES" sz="2800" dirty="0" smtClean="0"/>
              <a:t>X </a:t>
            </a:r>
            <a:r>
              <a:rPr lang="en-US" sz="2800" dirty="0">
                <a:sym typeface="Symbol"/>
              </a:rPr>
              <a:t></a:t>
            </a:r>
            <a:r>
              <a:rPr lang="es-ES" sz="2800" dirty="0"/>
              <a:t> Y		</a:t>
            </a:r>
            <a:endParaRPr lang="es-ES" sz="2800" dirty="0" smtClean="0"/>
          </a:p>
          <a:p>
            <a:pPr>
              <a:buFont typeface="Arial"/>
              <a:buChar char="•"/>
            </a:pPr>
            <a:r>
              <a:rPr lang="es-ES" sz="2800" dirty="0" smtClean="0"/>
              <a:t>Y </a:t>
            </a:r>
            <a:r>
              <a:rPr lang="en-US" sz="2800" dirty="0">
                <a:sym typeface="Symbol"/>
              </a:rPr>
              <a:t></a:t>
            </a:r>
            <a:r>
              <a:rPr lang="es-ES" sz="2800" dirty="0"/>
              <a:t> Z		</a:t>
            </a:r>
            <a:endParaRPr lang="es-ES" sz="2800" dirty="0" smtClean="0"/>
          </a:p>
          <a:p>
            <a:pPr>
              <a:buFont typeface="Arial"/>
              <a:buChar char="•"/>
            </a:pPr>
            <a:r>
              <a:rPr lang="es-ES" sz="2800" dirty="0" smtClean="0"/>
              <a:t>X </a:t>
            </a:r>
            <a:r>
              <a:rPr lang="es-ES" sz="2800" dirty="0"/>
              <a:t>– Z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n-US" sz="2800" dirty="0" err="1" smtClean="0"/>
              <a:t>Y</a:t>
            </a:r>
            <a:r>
              <a:rPr lang="en-US" sz="2800" baseline="30000" dirty="0" err="1" smtClean="0"/>
              <a:t>c</a:t>
            </a:r>
            <a:r>
              <a:rPr lang="en-US" sz="2800" dirty="0"/>
              <a:t>		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err="1" smtClean="0"/>
              <a:t>X</a:t>
            </a:r>
            <a:r>
              <a:rPr lang="en-US" sz="2800" baseline="30000" dirty="0" err="1" smtClean="0"/>
              <a:t>c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US" sz="2800" dirty="0" err="1"/>
              <a:t>Z</a:t>
            </a:r>
            <a:r>
              <a:rPr lang="en-US" sz="2800" baseline="30000" dirty="0" err="1"/>
              <a:t>c</a:t>
            </a:r>
            <a:r>
              <a:rPr lang="en-US" sz="2800" dirty="0"/>
              <a:t>		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(</a:t>
            </a:r>
            <a:r>
              <a:rPr lang="en-US" sz="2800" dirty="0"/>
              <a:t>X – Z)</a:t>
            </a:r>
            <a:r>
              <a:rPr lang="en-US" sz="2800" baseline="30000" dirty="0"/>
              <a:t> c</a:t>
            </a:r>
            <a:endParaRPr lang="en-GB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260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2800" b="1" dirty="0" smtClean="0"/>
              <a:t>Solution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s-ES" sz="2800" dirty="0"/>
              <a:t>X </a:t>
            </a:r>
            <a:r>
              <a:rPr lang="en-US" sz="2800" dirty="0">
                <a:sym typeface="Symbol"/>
              </a:rPr>
              <a:t></a:t>
            </a:r>
            <a:r>
              <a:rPr lang="es-ES" sz="2800" dirty="0"/>
              <a:t> Y = {1, 2, 3, 4, 5} </a:t>
            </a:r>
            <a:r>
              <a:rPr lang="en-US" sz="2800" dirty="0">
                <a:sym typeface="Symbol"/>
              </a:rPr>
              <a:t></a:t>
            </a:r>
            <a:r>
              <a:rPr lang="es-ES" sz="2800" dirty="0"/>
              <a:t> {2, 4, 6, 8, 10}</a:t>
            </a:r>
            <a:endParaRPr lang="en-GB" sz="2800" dirty="0"/>
          </a:p>
          <a:p>
            <a:pPr marL="0" indent="0">
              <a:buNone/>
            </a:pPr>
            <a:r>
              <a:rPr lang="es-ES" sz="2800" dirty="0"/>
              <a:t>	     </a:t>
            </a:r>
            <a:r>
              <a:rPr lang="es-ES" sz="2800" dirty="0" smtClean="0"/>
              <a:t>		 </a:t>
            </a:r>
            <a:r>
              <a:rPr lang="es-ES" sz="2800" dirty="0"/>
              <a:t>= {2, 4}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s-ES" sz="2800" dirty="0" smtClean="0"/>
              <a:t>Y </a:t>
            </a:r>
            <a:r>
              <a:rPr lang="en-US" sz="2800" dirty="0">
                <a:sym typeface="Symbol"/>
              </a:rPr>
              <a:t></a:t>
            </a:r>
            <a:r>
              <a:rPr lang="es-ES" sz="2800" dirty="0"/>
              <a:t> Z = {2, 4, 6, 8, 10} </a:t>
            </a:r>
            <a:r>
              <a:rPr lang="en-US" sz="2800" dirty="0">
                <a:sym typeface="Symbol"/>
              </a:rPr>
              <a:t></a:t>
            </a:r>
            <a:r>
              <a:rPr lang="es-ES" sz="2800" dirty="0"/>
              <a:t> {2, 7}</a:t>
            </a:r>
            <a:endParaRPr lang="en-GB" sz="2800" dirty="0"/>
          </a:p>
          <a:p>
            <a:pPr marL="0" indent="0">
              <a:buNone/>
            </a:pPr>
            <a:r>
              <a:rPr lang="es-ES" sz="2800" dirty="0"/>
              <a:t>		     </a:t>
            </a:r>
            <a:r>
              <a:rPr lang="es-ES" sz="2800" dirty="0" smtClean="0"/>
              <a:t>	 </a:t>
            </a:r>
            <a:r>
              <a:rPr lang="es-ES" sz="2800" dirty="0"/>
              <a:t>= {2, 4, 6, 7, 8, 10}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s-ES" sz="2800" dirty="0" smtClean="0"/>
              <a:t>X </a:t>
            </a:r>
            <a:r>
              <a:rPr lang="es-ES" sz="2800" dirty="0"/>
              <a:t>– Z = {1, 2, 3, 4, 5} – {2, 7}</a:t>
            </a:r>
            <a:endParaRPr lang="en-GB" sz="2800" dirty="0"/>
          </a:p>
          <a:p>
            <a:pPr marL="0" indent="0">
              <a:buNone/>
            </a:pPr>
            <a:r>
              <a:rPr lang="es-ES" sz="2800" dirty="0"/>
              <a:t>		     </a:t>
            </a:r>
            <a:r>
              <a:rPr lang="es-ES" sz="2800" dirty="0" smtClean="0"/>
              <a:t>	 = </a:t>
            </a:r>
            <a:r>
              <a:rPr lang="es-ES" sz="2800" dirty="0"/>
              <a:t>{1, 3, 4, 5}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s-ES" sz="2800" dirty="0" err="1" smtClean="0"/>
              <a:t>Y</a:t>
            </a:r>
            <a:r>
              <a:rPr lang="es-ES" sz="2800" baseline="30000" dirty="0" err="1" smtClean="0"/>
              <a:t>c</a:t>
            </a:r>
            <a:r>
              <a:rPr lang="es-ES" sz="2800" dirty="0" smtClean="0"/>
              <a:t> </a:t>
            </a:r>
            <a:r>
              <a:rPr lang="es-ES" sz="2800" dirty="0"/>
              <a:t>= U – Y = {1, 2, 3, …, 10} – {2, 4, 6, 8, 10}</a:t>
            </a:r>
            <a:endParaRPr lang="en-GB" sz="2800" dirty="0"/>
          </a:p>
          <a:p>
            <a:pPr marL="0" indent="0">
              <a:buNone/>
            </a:pPr>
            <a:r>
              <a:rPr lang="es-ES" sz="2800" dirty="0"/>
              <a:t>			 </a:t>
            </a:r>
            <a:r>
              <a:rPr lang="es-ES" sz="2800" dirty="0" smtClean="0"/>
              <a:t>= </a:t>
            </a:r>
            <a:r>
              <a:rPr lang="es-ES" sz="2800" dirty="0"/>
              <a:t>{1, 3, 5, 7, 9</a:t>
            </a:r>
            <a:endParaRPr lang="en-GB" sz="2800" dirty="0"/>
          </a:p>
          <a:p>
            <a:pPr>
              <a:buFont typeface="Arial"/>
              <a:buChar char="•"/>
            </a:pPr>
            <a:r>
              <a:rPr lang="es-ES" sz="2800" dirty="0" err="1" smtClean="0"/>
              <a:t>X</a:t>
            </a:r>
            <a:r>
              <a:rPr lang="es-ES" sz="2800" baseline="30000" dirty="0" err="1" smtClean="0"/>
              <a:t>c</a:t>
            </a:r>
            <a:r>
              <a:rPr lang="es-ES" sz="2800" dirty="0" smtClean="0"/>
              <a:t> </a:t>
            </a:r>
            <a:r>
              <a:rPr lang="es-ES" sz="2800" dirty="0"/>
              <a:t>– </a:t>
            </a:r>
            <a:r>
              <a:rPr lang="es-ES" sz="2800" dirty="0" err="1"/>
              <a:t>Z</a:t>
            </a:r>
            <a:r>
              <a:rPr lang="es-ES" sz="2800" baseline="30000" dirty="0" err="1"/>
              <a:t>c</a:t>
            </a:r>
            <a:r>
              <a:rPr lang="es-ES" sz="2800" dirty="0"/>
              <a:t> = {6, 7, 8, 9, 10} – {1, 3, 4, 5, 6, 8, 9, 10}</a:t>
            </a:r>
            <a:endParaRPr lang="en-GB" sz="2800" dirty="0"/>
          </a:p>
          <a:p>
            <a:pPr marL="0" indent="0">
              <a:buNone/>
            </a:pPr>
            <a:r>
              <a:rPr lang="es-ES" sz="2800" dirty="0"/>
              <a:t>		      </a:t>
            </a:r>
            <a:r>
              <a:rPr lang="es-ES" sz="2800" dirty="0" smtClean="0"/>
              <a:t>	 </a:t>
            </a:r>
            <a:r>
              <a:rPr lang="es-ES" sz="2800" dirty="0"/>
              <a:t>= {7}</a:t>
            </a:r>
            <a:endParaRPr lang="en-GB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332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s-ES" sz="2800" dirty="0"/>
              <a:t>(X – Z)</a:t>
            </a:r>
            <a:r>
              <a:rPr lang="es-ES" sz="2800" baseline="30000" dirty="0"/>
              <a:t>c</a:t>
            </a:r>
            <a:r>
              <a:rPr lang="es-ES" sz="2800" dirty="0"/>
              <a:t> = U – (X – Z)</a:t>
            </a:r>
            <a:endParaRPr lang="en-GB" sz="2800" dirty="0"/>
          </a:p>
          <a:p>
            <a:pPr marL="0" indent="0">
              <a:buNone/>
            </a:pPr>
            <a:r>
              <a:rPr lang="es-ES" sz="2800" dirty="0"/>
              <a:t>		 </a:t>
            </a:r>
            <a:r>
              <a:rPr lang="es-ES" sz="2800" dirty="0" smtClean="0"/>
              <a:t>  </a:t>
            </a:r>
            <a:r>
              <a:rPr lang="es-ES" sz="2800" dirty="0"/>
              <a:t>= {1, 2, 3, …, 10} – {1, 3, 4, 5}</a:t>
            </a:r>
            <a:endParaRPr lang="en-GB" sz="2800" dirty="0"/>
          </a:p>
          <a:p>
            <a:pPr marL="0" indent="0">
              <a:buNone/>
            </a:pPr>
            <a:r>
              <a:rPr lang="es-ES" sz="2800" dirty="0"/>
              <a:t>		  </a:t>
            </a:r>
            <a:r>
              <a:rPr lang="es-ES" sz="2800" dirty="0" smtClean="0"/>
              <a:t> </a:t>
            </a:r>
            <a:r>
              <a:rPr lang="es-ES" sz="2800" dirty="0"/>
              <a:t>= {2, 6, 7, 8, 9, 10}</a:t>
            </a:r>
            <a:endParaRPr lang="en-GB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Set</a:t>
            </a:r>
            <a:endParaRPr lang="en-US" sz="2800" dirty="0">
              <a:latin typeface="Arial" charset="0"/>
            </a:endParaRP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800" dirty="0">
                <a:latin typeface="Arial" charset="0"/>
              </a:rPr>
              <a:t>A well defined collection of distinct objects is called a set. 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latin typeface="Arial" charset="0"/>
              </a:rPr>
              <a:t>The objects are called the elements or members of the set. 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latin typeface="Arial" charset="0"/>
              </a:rPr>
              <a:t>Sets are denoted by capital letters A, B, C ..., X, Y, Z. 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latin typeface="Arial" charset="0"/>
              </a:rPr>
              <a:t>The elements of a set are represented by lower case letters a, b, c, ... , x, y, z. </a:t>
            </a:r>
          </a:p>
          <a:p>
            <a:pPr>
              <a:buFont typeface="Arial" charset="0"/>
              <a:buChar char="•"/>
            </a:pPr>
            <a:r>
              <a:rPr lang="en-US" sz="2800" dirty="0">
                <a:latin typeface="Arial" charset="0"/>
              </a:rPr>
              <a:t>If an object x is a member of a set A, we write </a:t>
            </a:r>
            <a:r>
              <a:rPr lang="en-US" sz="2800" i="1" dirty="0">
                <a:latin typeface="Arial" charset="0"/>
              </a:rPr>
              <a:t>x</a:t>
            </a:r>
            <a:r>
              <a:rPr lang="en-GB" sz="2800" dirty="0">
                <a:latin typeface="Arial" charset="0"/>
                <a:sym typeface="Symbol" charset="0"/>
              </a:rPr>
              <a:t></a:t>
            </a:r>
            <a:r>
              <a:rPr lang="en-US" sz="2800" i="1" dirty="0">
                <a:latin typeface="Arial" charset="0"/>
              </a:rPr>
              <a:t>A</a:t>
            </a:r>
            <a:r>
              <a:rPr lang="en-US" sz="2800" dirty="0">
                <a:latin typeface="Arial" charset="0"/>
              </a:rPr>
              <a:t>, which reads “</a:t>
            </a:r>
            <a:r>
              <a:rPr lang="en-US" altLang="ja-JP" sz="2800" dirty="0">
                <a:latin typeface="Arial" charset="0"/>
              </a:rPr>
              <a:t>x belongs to </a:t>
            </a:r>
            <a:r>
              <a:rPr lang="en-US" altLang="ja-JP" sz="2800" dirty="0" err="1">
                <a:latin typeface="Arial" charset="0"/>
              </a:rPr>
              <a:t>A</a:t>
            </a:r>
            <a:r>
              <a:rPr lang="en-US" sz="2800" dirty="0" err="1">
                <a:latin typeface="Arial" charset="0"/>
              </a:rPr>
              <a:t>”</a:t>
            </a:r>
            <a:r>
              <a:rPr lang="en-US" altLang="ja-JP" sz="2800" dirty="0" err="1">
                <a:latin typeface="Arial" charset="0"/>
              </a:rPr>
              <a:t>or</a:t>
            </a:r>
            <a:r>
              <a:rPr lang="en-US" sz="2800" dirty="0" err="1">
                <a:latin typeface="Arial" charset="0"/>
              </a:rPr>
              <a:t>“</a:t>
            </a:r>
            <a:r>
              <a:rPr lang="en-US" altLang="ja-JP" sz="2800" dirty="0" err="1">
                <a:latin typeface="Arial" charset="0"/>
              </a:rPr>
              <a:t>x</a:t>
            </a:r>
            <a:r>
              <a:rPr lang="en-US" altLang="ja-JP" sz="2800" dirty="0">
                <a:latin typeface="Arial" charset="0"/>
              </a:rPr>
              <a:t> is in </a:t>
            </a:r>
            <a:r>
              <a:rPr lang="en-US" altLang="ja-JP" sz="2800" dirty="0" err="1">
                <a:latin typeface="Arial" charset="0"/>
              </a:rPr>
              <a:t>A</a:t>
            </a:r>
            <a:r>
              <a:rPr lang="en-US" sz="2800" dirty="0" err="1">
                <a:latin typeface="Arial" charset="0"/>
              </a:rPr>
              <a:t>”</a:t>
            </a:r>
            <a:r>
              <a:rPr lang="en-US" altLang="ja-JP" sz="2800" dirty="0" err="1">
                <a:latin typeface="Arial" charset="0"/>
              </a:rPr>
              <a:t>or</a:t>
            </a:r>
            <a:r>
              <a:rPr lang="en-US" sz="2800" dirty="0" err="1">
                <a:latin typeface="Arial" charset="0"/>
              </a:rPr>
              <a:t>“</a:t>
            </a:r>
            <a:r>
              <a:rPr lang="en-US" altLang="ja-JP" sz="2800" dirty="0" err="1">
                <a:latin typeface="Arial" charset="0"/>
              </a:rPr>
              <a:t>x</a:t>
            </a:r>
            <a:r>
              <a:rPr lang="en-US" altLang="ja-JP" sz="2800" dirty="0">
                <a:latin typeface="Arial" charset="0"/>
              </a:rPr>
              <a:t> is an element of A</a:t>
            </a:r>
            <a:r>
              <a:rPr lang="en-US" sz="2800" dirty="0">
                <a:latin typeface="Arial" charset="0"/>
              </a:rPr>
              <a:t>”</a:t>
            </a:r>
            <a:r>
              <a:rPr lang="en-US" altLang="ja-JP" sz="2800" dirty="0">
                <a:latin typeface="Arial" charset="0"/>
              </a:rPr>
              <a:t>.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Continued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  <a:defRPr/>
            </a:pPr>
            <a:r>
              <a:rPr lang="en-US" sz="2800" dirty="0" smtClean="0"/>
              <a:t>Otherwise </a:t>
            </a:r>
            <a:r>
              <a:rPr lang="en-US" sz="2800" dirty="0"/>
              <a:t>we write </a:t>
            </a:r>
            <a:r>
              <a:rPr lang="en-US" sz="2800" i="1" dirty="0"/>
              <a:t>x </a:t>
            </a:r>
            <a:r>
              <a:rPr lang="en-GB" sz="2800" dirty="0" smtClean="0">
                <a:sym typeface="Symbol"/>
              </a:rPr>
              <a:t></a:t>
            </a:r>
            <a:r>
              <a:rPr lang="en-US" sz="2800" i="1" dirty="0" smtClean="0"/>
              <a:t>A </a:t>
            </a:r>
            <a:r>
              <a:rPr lang="en-US" sz="2800" dirty="0"/>
              <a:t>, which reads “x does not belong to A” or </a:t>
            </a:r>
            <a:r>
              <a:rPr lang="en-US" sz="2800" dirty="0" smtClean="0"/>
              <a:t>“</a:t>
            </a:r>
            <a:r>
              <a:rPr lang="en-US" sz="2800" dirty="0"/>
              <a:t>x is not in A” or “x is not an element of A”</a:t>
            </a:r>
            <a:r>
              <a:rPr lang="en-US" sz="2800" dirty="0" smtClean="0"/>
              <a:t>.</a:t>
            </a:r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There are </a:t>
            </a:r>
            <a:r>
              <a:rPr lang="en-US" sz="2400" b="1" i="1" dirty="0" smtClean="0"/>
              <a:t>three forms </a:t>
            </a:r>
            <a:r>
              <a:rPr lang="en-US" sz="2800" dirty="0" smtClean="0"/>
              <a:t>of set as follows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b="1" i="1" dirty="0" smtClean="0"/>
              <a:t>Tabular form</a:t>
            </a:r>
          </a:p>
          <a:p>
            <a:pPr>
              <a:buFont typeface="Arial"/>
              <a:buChar char="•"/>
              <a:defRPr/>
            </a:pPr>
            <a:r>
              <a:rPr lang="en-US" sz="2800" dirty="0"/>
              <a:t>We list all the elements of a set, separated by commas and enclosed within braces or curly </a:t>
            </a:r>
            <a:r>
              <a:rPr lang="en-US" sz="2800" dirty="0" smtClean="0"/>
              <a:t>brackets {</a:t>
            </a:r>
            <a:r>
              <a:rPr lang="en-US" sz="2800" dirty="0"/>
              <a:t>}. </a:t>
            </a:r>
            <a:r>
              <a:rPr lang="en-US" sz="2800" dirty="0" smtClean="0"/>
              <a:t>For example</a:t>
            </a:r>
          </a:p>
          <a:p>
            <a:pPr>
              <a:buFont typeface="Arial"/>
              <a:buChar char="•"/>
              <a:defRPr/>
            </a:pPr>
            <a:r>
              <a:rPr lang="en-US" sz="2800" dirty="0"/>
              <a:t>In the following examples we write the sets in Tabular Form</a:t>
            </a:r>
            <a:r>
              <a:rPr lang="en-US" sz="2800" dirty="0" smtClean="0"/>
              <a:t>.(next slide please)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Continued…</a:t>
            </a:r>
            <a:endParaRPr lang="en-US" sz="2800" dirty="0">
              <a:latin typeface="Arial" charset="0"/>
            </a:endParaRP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b="1" i="1" dirty="0" smtClean="0"/>
              <a:t>Examples</a:t>
            </a:r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A </a:t>
            </a:r>
            <a:r>
              <a:rPr lang="en-US" sz="2800" dirty="0"/>
              <a:t>= {1, 2, 3, 4, 5} is the set of first five Natural Numbers. </a:t>
            </a:r>
            <a:endParaRPr lang="en-US" sz="2800" dirty="0" smtClean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B </a:t>
            </a:r>
            <a:r>
              <a:rPr lang="en-US" sz="2800" dirty="0"/>
              <a:t>= {2, 4, 6, 8, ..., 50} is the set of Even numbers up to 50</a:t>
            </a:r>
            <a:r>
              <a:rPr lang="en-US" sz="2800" dirty="0" smtClean="0"/>
              <a:t>.</a:t>
            </a:r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C </a:t>
            </a:r>
            <a:r>
              <a:rPr lang="en-US" sz="2800" dirty="0"/>
              <a:t>= {1, 3, 5, 7, 9, ...} is the set of positive odd numbers</a:t>
            </a:r>
            <a:r>
              <a:rPr lang="en-US" sz="2800" b="1" dirty="0"/>
              <a:t>. </a:t>
            </a:r>
            <a:endParaRPr lang="en-US" sz="2800" dirty="0" smtClean="0"/>
          </a:p>
          <a:p>
            <a:pPr marL="0" indent="0">
              <a:buFont typeface="Wingdings" charset="0"/>
              <a:buNone/>
              <a:defRPr/>
            </a:pPr>
            <a:r>
              <a:rPr lang="en-US" sz="2400" b="1" i="1" dirty="0" smtClean="0"/>
              <a:t>Note</a:t>
            </a:r>
            <a:r>
              <a:rPr lang="en-US" sz="2800" b="1" dirty="0" smtClean="0"/>
              <a:t> </a:t>
            </a:r>
            <a:r>
              <a:rPr lang="en-US" sz="2800" b="1" dirty="0"/>
              <a:t>: </a:t>
            </a:r>
            <a:r>
              <a:rPr lang="en-US" sz="2800" dirty="0"/>
              <a:t>The symbol “...” is called an ellipsis. It is a short for “and so forth.” </a:t>
            </a:r>
            <a:endParaRPr lang="en-US" sz="2800" dirty="0" smtClean="0"/>
          </a:p>
          <a:p>
            <a:pPr marL="0" indent="0">
              <a:buFont typeface="Wingdings" charset="0"/>
              <a:buNone/>
              <a:defRPr/>
            </a:pP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Continued…</a:t>
            </a:r>
            <a:endParaRPr lang="en-US" sz="2800" dirty="0">
              <a:latin typeface="Arial" charset="0"/>
            </a:endParaRP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b="1" i="1" dirty="0" smtClean="0"/>
              <a:t>Descriptive form</a:t>
            </a:r>
          </a:p>
          <a:p>
            <a:pPr>
              <a:buFont typeface="Arial"/>
              <a:buChar char="•"/>
              <a:defRPr/>
            </a:pPr>
            <a:r>
              <a:rPr lang="en-US" sz="2800" dirty="0"/>
              <a:t>We state the elements of a set in words. </a:t>
            </a:r>
            <a:endParaRPr lang="en-US" sz="2800" dirty="0" smtClean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Now </a:t>
            </a:r>
            <a:r>
              <a:rPr lang="en-US" sz="2800" dirty="0"/>
              <a:t>we will write </a:t>
            </a:r>
            <a:r>
              <a:rPr lang="en-US" sz="2800" dirty="0" smtClean="0"/>
              <a:t>the examples discussed in last slides </a:t>
            </a:r>
            <a:r>
              <a:rPr lang="en-US" sz="2800" dirty="0"/>
              <a:t>in the Descriptive Form.</a:t>
            </a:r>
          </a:p>
          <a:p>
            <a:pPr>
              <a:buFont typeface="Arial"/>
              <a:buChar char="•"/>
              <a:defRPr/>
            </a:pPr>
            <a:r>
              <a:rPr lang="en-US" sz="2800" dirty="0"/>
              <a:t>A = set of first five Natural Numbers. ( Descriptive Form ) </a:t>
            </a:r>
            <a:endParaRPr lang="en-US" sz="2800" dirty="0" smtClean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B </a:t>
            </a:r>
            <a:r>
              <a:rPr lang="en-US" sz="2800" dirty="0"/>
              <a:t>= set of positive even integers less or equal to fifty.</a:t>
            </a:r>
          </a:p>
          <a:p>
            <a:pPr>
              <a:buFont typeface="Arial"/>
              <a:buChar char="•"/>
              <a:defRPr/>
            </a:pPr>
            <a:r>
              <a:rPr lang="en-US" sz="2800" dirty="0"/>
              <a:t>( Descriptive Form ) </a:t>
            </a:r>
            <a:endParaRPr lang="en-US" sz="2800" dirty="0" smtClean="0"/>
          </a:p>
          <a:p>
            <a:pPr>
              <a:buFont typeface="Arial"/>
              <a:buChar char="•"/>
              <a:defRPr/>
            </a:pPr>
            <a:r>
              <a:rPr lang="en-US" sz="2800" dirty="0" smtClean="0"/>
              <a:t>C </a:t>
            </a:r>
            <a:r>
              <a:rPr lang="en-US" sz="2800" dirty="0"/>
              <a:t>= set of positive odd integers. ( Descriptive Form )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Continued…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b="1" i="1" dirty="0" smtClean="0">
                <a:latin typeface="Arial" charset="0"/>
              </a:rPr>
              <a:t>Set builder form</a:t>
            </a:r>
          </a:p>
          <a:p>
            <a:pPr>
              <a:buFont typeface="Arial"/>
              <a:buChar char="•"/>
              <a:defRPr/>
            </a:pPr>
            <a:r>
              <a:rPr lang="en-US" sz="2800" dirty="0" smtClean="0">
                <a:latin typeface="Arial" charset="0"/>
              </a:rPr>
              <a:t>We </a:t>
            </a:r>
            <a:r>
              <a:rPr lang="en-US" sz="2800" dirty="0">
                <a:latin typeface="Arial" charset="0"/>
              </a:rPr>
              <a:t>write the common characteristics in symbolic form, shared by all the elements of the set. </a:t>
            </a:r>
            <a:endParaRPr lang="en-US" sz="2800" b="1" dirty="0" smtClean="0">
              <a:latin typeface="Arial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400" b="1" dirty="0" smtClean="0">
                <a:latin typeface="Arial" charset="0"/>
              </a:rPr>
              <a:t>Examples</a:t>
            </a:r>
            <a:endParaRPr lang="en-US" sz="2400" dirty="0">
              <a:latin typeface="Arial" charset="0"/>
            </a:endParaRPr>
          </a:p>
          <a:p>
            <a:pPr>
              <a:buFont typeface="Arial"/>
              <a:buChar char="•"/>
              <a:defRPr/>
            </a:pPr>
            <a:r>
              <a:rPr lang="en-US" sz="2800" dirty="0">
                <a:latin typeface="Arial" charset="0"/>
              </a:rPr>
              <a:t>Now we will write the same examples which we write in Tabular as well as Descriptive Form ,in Set Builder Form . </a:t>
            </a:r>
          </a:p>
          <a:p>
            <a:pPr>
              <a:buFont typeface="Arial"/>
              <a:buChar char="•"/>
              <a:defRPr/>
            </a:pPr>
            <a:r>
              <a:rPr lang="de-DE" sz="2800" dirty="0"/>
              <a:t>A = {</a:t>
            </a:r>
            <a:r>
              <a:rPr lang="de-DE" sz="2800" i="1" dirty="0" smtClean="0"/>
              <a:t>x</a:t>
            </a:r>
            <a:r>
              <a:rPr lang="en-GB" sz="2800" dirty="0">
                <a:latin typeface="Arial" charset="0"/>
                <a:sym typeface="Symbol" charset="0"/>
              </a:rPr>
              <a:t></a:t>
            </a:r>
            <a:r>
              <a:rPr lang="de-DE" sz="2800" i="1" dirty="0" smtClean="0"/>
              <a:t>N </a:t>
            </a:r>
            <a:r>
              <a:rPr lang="de-DE" sz="2800" dirty="0"/>
              <a:t>| </a:t>
            </a:r>
            <a:r>
              <a:rPr lang="de-DE" sz="2800" i="1" dirty="0" smtClean="0"/>
              <a:t>x</a:t>
            </a:r>
            <a:r>
              <a:rPr lang="en-GB" sz="2800" dirty="0">
                <a:sym typeface="Symbol"/>
              </a:rPr>
              <a:t></a:t>
            </a:r>
            <a:r>
              <a:rPr lang="de-DE" sz="2800" dirty="0" smtClean="0"/>
              <a:t>5} </a:t>
            </a:r>
          </a:p>
          <a:p>
            <a:pPr>
              <a:buFont typeface="Arial"/>
              <a:buChar char="•"/>
              <a:defRPr/>
            </a:pPr>
            <a:r>
              <a:rPr lang="de-DE" sz="2800" dirty="0" smtClean="0"/>
              <a:t>B=  {</a:t>
            </a:r>
            <a:r>
              <a:rPr lang="de-DE" sz="2800" i="1" dirty="0" smtClean="0"/>
              <a:t>x</a:t>
            </a:r>
            <a:r>
              <a:rPr lang="en-GB" sz="2800" dirty="0" smtClean="0">
                <a:latin typeface="Arial" charset="0"/>
                <a:sym typeface="Symbol" charset="0"/>
              </a:rPr>
              <a:t></a:t>
            </a:r>
            <a:r>
              <a:rPr lang="de-DE" sz="2800" i="1" dirty="0" smtClean="0"/>
              <a:t>E </a:t>
            </a:r>
            <a:r>
              <a:rPr lang="de-DE" sz="2800" dirty="0" smtClean="0"/>
              <a:t>| 0</a:t>
            </a:r>
            <a:r>
              <a:rPr lang="en-GB" sz="2800" dirty="0" smtClean="0">
                <a:sym typeface="Symbol"/>
              </a:rPr>
              <a:t></a:t>
            </a:r>
            <a:r>
              <a:rPr lang="de-DE" sz="2800" i="1" dirty="0" smtClean="0"/>
              <a:t>x</a:t>
            </a:r>
            <a:r>
              <a:rPr lang="en-GB" sz="2800" dirty="0" smtClean="0">
                <a:sym typeface="Symbol"/>
              </a:rPr>
              <a:t></a:t>
            </a:r>
            <a:r>
              <a:rPr lang="de-DE" sz="2800" dirty="0" smtClean="0"/>
              <a:t>50</a:t>
            </a:r>
            <a:r>
              <a:rPr lang="de-DE" sz="2800" dirty="0"/>
              <a:t>} </a:t>
            </a:r>
            <a:endParaRPr lang="de-DE" sz="2800" dirty="0" smtClean="0"/>
          </a:p>
          <a:p>
            <a:pPr>
              <a:buFont typeface="Arial"/>
              <a:buChar char="•"/>
              <a:defRPr/>
            </a:pPr>
            <a:r>
              <a:rPr lang="de-DE" sz="2800" dirty="0" smtClean="0"/>
              <a:t>C </a:t>
            </a:r>
            <a:r>
              <a:rPr lang="de-DE" sz="2800" dirty="0"/>
              <a:t>= { </a:t>
            </a:r>
            <a:r>
              <a:rPr lang="de-DE" sz="2800" i="1" dirty="0"/>
              <a:t>x </a:t>
            </a:r>
            <a:r>
              <a:rPr lang="en-GB" sz="2800" dirty="0" smtClean="0">
                <a:latin typeface="Arial" charset="0"/>
                <a:sym typeface="Symbol" charset="0"/>
              </a:rPr>
              <a:t></a:t>
            </a:r>
            <a:r>
              <a:rPr lang="de-DE" sz="2800" i="1" dirty="0" smtClean="0"/>
              <a:t>O </a:t>
            </a:r>
            <a:r>
              <a:rPr lang="de-DE" sz="2800" dirty="0"/>
              <a:t>| 0 </a:t>
            </a:r>
            <a:r>
              <a:rPr lang="en-GB" sz="2800" dirty="0" smtClean="0">
                <a:sym typeface="Symbol"/>
              </a:rPr>
              <a:t></a:t>
            </a:r>
            <a:r>
              <a:rPr lang="de-DE" sz="2800" dirty="0" smtClean="0"/>
              <a:t> </a:t>
            </a:r>
            <a:r>
              <a:rPr lang="de-DE" sz="2800" i="1" dirty="0"/>
              <a:t>x </a:t>
            </a:r>
            <a:r>
              <a:rPr lang="de-DE" sz="2800" dirty="0"/>
              <a:t>} </a:t>
            </a:r>
            <a:endParaRPr lang="de-DE" sz="2800" dirty="0" smtClean="0"/>
          </a:p>
          <a:p>
            <a:pPr>
              <a:buFont typeface="Arial" charset="0"/>
              <a:buChar char="•"/>
              <a:defRPr/>
            </a:pP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 charset="0"/>
              </a:rPr>
              <a:t>Sets of Numbers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Arial" charset="0"/>
              </a:rPr>
              <a:t>Set of Natural Numbers N = {1, 2, 3, ... }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Arial" charset="0"/>
              </a:rPr>
              <a:t>Set of Whole Numbers W = {0, 1, 2, 3, ... }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Arial" charset="0"/>
              </a:rPr>
              <a:t>Set of Integers Z = {..., -3, -2, -1, 0, +1, +2, +3, ...}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Arial" charset="0"/>
              </a:rPr>
              <a:t>Set of Even Integers E = {0, </a:t>
            </a:r>
            <a:r>
              <a:rPr lang="en-GB" sz="2800" dirty="0" smtClean="0">
                <a:latin typeface="Arial" charset="0"/>
              </a:rPr>
              <a:t>±</a:t>
            </a:r>
            <a:r>
              <a:rPr lang="en-US" sz="2800" dirty="0" smtClean="0">
                <a:latin typeface="Arial" charset="0"/>
              </a:rPr>
              <a:t> 2, </a:t>
            </a:r>
            <a:r>
              <a:rPr lang="en-GB" sz="2800" dirty="0" smtClean="0">
                <a:latin typeface="Arial" charset="0"/>
              </a:rPr>
              <a:t>± </a:t>
            </a:r>
            <a:r>
              <a:rPr lang="en-US" sz="2800" dirty="0" smtClean="0">
                <a:latin typeface="Arial" charset="0"/>
              </a:rPr>
              <a:t>4, </a:t>
            </a:r>
            <a:r>
              <a:rPr lang="en-GB" sz="2800" dirty="0" smtClean="0">
                <a:latin typeface="Arial" charset="0"/>
              </a:rPr>
              <a:t>± </a:t>
            </a:r>
            <a:r>
              <a:rPr lang="en-US" sz="2800" dirty="0" smtClean="0">
                <a:latin typeface="Arial" charset="0"/>
              </a:rPr>
              <a:t>6, ...}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Arial" charset="0"/>
              </a:rPr>
              <a:t>Set of Odd Integers O = {</a:t>
            </a:r>
            <a:r>
              <a:rPr lang="en-GB" sz="2800" dirty="0" smtClean="0">
                <a:latin typeface="Arial" charset="0"/>
              </a:rPr>
              <a:t>±</a:t>
            </a:r>
            <a:r>
              <a:rPr lang="en-US" sz="2800" dirty="0" smtClean="0">
                <a:latin typeface="Arial" charset="0"/>
              </a:rPr>
              <a:t>1, </a:t>
            </a:r>
            <a:r>
              <a:rPr lang="en-GB" sz="2800" dirty="0" smtClean="0">
                <a:latin typeface="Arial" charset="0"/>
              </a:rPr>
              <a:t>± </a:t>
            </a:r>
            <a:r>
              <a:rPr lang="en-US" sz="2800" dirty="0" smtClean="0">
                <a:latin typeface="Arial" charset="0"/>
              </a:rPr>
              <a:t>3, </a:t>
            </a:r>
            <a:r>
              <a:rPr lang="en-GB" sz="2800" dirty="0" smtClean="0">
                <a:latin typeface="Arial" charset="0"/>
              </a:rPr>
              <a:t>±</a:t>
            </a:r>
            <a:r>
              <a:rPr lang="en-US" sz="2800" dirty="0" smtClean="0">
                <a:latin typeface="Arial" charset="0"/>
              </a:rPr>
              <a:t>5, ...}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Arial" charset="0"/>
              </a:rPr>
              <a:t>Set of Prime Numbers P = {2, 3, 5, 7, 11, 13, 17,…} 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 smtClean="0">
                <a:latin typeface="Arial" charset="0"/>
              </a:rPr>
              <a:t>Set of Rational Numbers Q={</a:t>
            </a:r>
            <a:r>
              <a:rPr lang="en-US" sz="2800" i="1" dirty="0" err="1" smtClean="0">
                <a:latin typeface="Arial" charset="0"/>
              </a:rPr>
              <a:t>x</a:t>
            </a:r>
            <a:r>
              <a:rPr lang="en-US" sz="2800" dirty="0" err="1" smtClean="0">
                <a:latin typeface="Arial" charset="0"/>
              </a:rPr>
              <a:t>|</a:t>
            </a:r>
            <a:r>
              <a:rPr lang="en-US" sz="2800" i="1" dirty="0" err="1" smtClean="0">
                <a:latin typeface="Arial" charset="0"/>
              </a:rPr>
              <a:t>x</a:t>
            </a:r>
            <a:r>
              <a:rPr lang="en-US" sz="2800" i="1" dirty="0" smtClean="0">
                <a:latin typeface="Arial" charset="0"/>
              </a:rPr>
              <a:t>=p</a:t>
            </a:r>
            <a:r>
              <a:rPr lang="en-US" sz="2800" dirty="0" smtClean="0">
                <a:latin typeface="Arial" charset="0"/>
              </a:rPr>
              <a:t>/</a:t>
            </a:r>
            <a:r>
              <a:rPr lang="en-US" sz="2800" i="1" dirty="0" smtClean="0">
                <a:latin typeface="Arial" charset="0"/>
              </a:rPr>
              <a:t>q, </a:t>
            </a:r>
            <a:r>
              <a:rPr lang="en-US" sz="2800" i="1" dirty="0" err="1" smtClean="0">
                <a:latin typeface="Arial" charset="0"/>
              </a:rPr>
              <a:t>p,q</a:t>
            </a:r>
            <a:r>
              <a:rPr lang="en-US" sz="2800" i="1" dirty="0" smtClean="0">
                <a:latin typeface="Arial" charset="0"/>
              </a:rPr>
              <a:t> </a:t>
            </a:r>
            <a:r>
              <a:rPr lang="en-GB" sz="2800" dirty="0" smtClean="0">
                <a:latin typeface="Arial" charset="0"/>
                <a:sym typeface="Symbol" charset="0"/>
              </a:rPr>
              <a:t></a:t>
            </a:r>
            <a:r>
              <a:rPr lang="en-US" sz="2800" i="1" dirty="0" err="1" smtClean="0">
                <a:latin typeface="Arial" charset="0"/>
              </a:rPr>
              <a:t>Z</a:t>
            </a:r>
            <a:r>
              <a:rPr lang="en-US" sz="2800" dirty="0" err="1" smtClean="0">
                <a:latin typeface="Arial" charset="0"/>
              </a:rPr>
              <a:t>,</a:t>
            </a:r>
            <a:r>
              <a:rPr lang="en-US" sz="2800" i="1" dirty="0" err="1" smtClean="0">
                <a:latin typeface="Arial" charset="0"/>
              </a:rPr>
              <a:t>q</a:t>
            </a:r>
            <a:r>
              <a:rPr lang="en-US" sz="2800" i="1" dirty="0" smtClean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≠0} 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2659</TotalTime>
  <Words>1747</Words>
  <Application>Microsoft Macintosh PowerPoint</Application>
  <PresentationFormat>On-screen Show (4:3)</PresentationFormat>
  <Paragraphs>203</Paragraphs>
  <Slides>34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Pixel</vt:lpstr>
      <vt:lpstr>Lecture # 05 Discrete Structure</vt:lpstr>
      <vt:lpstr>PowerPoint Presentation</vt:lpstr>
      <vt:lpstr>PowerPoint Presentation</vt:lpstr>
      <vt:lpstr>Set</vt:lpstr>
      <vt:lpstr>Continued</vt:lpstr>
      <vt:lpstr>Continued…</vt:lpstr>
      <vt:lpstr>Continued…</vt:lpstr>
      <vt:lpstr>Continued…</vt:lpstr>
      <vt:lpstr>Sets of Numbers</vt:lpstr>
      <vt:lpstr>Continued…</vt:lpstr>
      <vt:lpstr>Continued…</vt:lpstr>
      <vt:lpstr>Continued…</vt:lpstr>
      <vt:lpstr>Continued…</vt:lpstr>
      <vt:lpstr>Continued…</vt:lpstr>
      <vt:lpstr>Continued…</vt:lpstr>
      <vt:lpstr>Continued…</vt:lpstr>
      <vt:lpstr>Continued…</vt:lpstr>
      <vt:lpstr>Continued…</vt:lpstr>
      <vt:lpstr>Continued…</vt:lpstr>
      <vt:lpstr>Cartesian Product</vt:lpstr>
      <vt:lpstr>Continued…</vt:lpstr>
      <vt:lpstr>Venn Diagram</vt:lpstr>
      <vt:lpstr>Continued…</vt:lpstr>
      <vt:lpstr>PowerPoint Presentation</vt:lpstr>
      <vt:lpstr>Continued…</vt:lpstr>
      <vt:lpstr>Continued…</vt:lpstr>
      <vt:lpstr>Continued…</vt:lpstr>
      <vt:lpstr>Continued….</vt:lpstr>
      <vt:lpstr>Continued…</vt:lpstr>
      <vt:lpstr>Continued…</vt:lpstr>
      <vt:lpstr>Continued…</vt:lpstr>
      <vt:lpstr>Exercise</vt:lpstr>
      <vt:lpstr>Solution</vt:lpstr>
      <vt:lpstr>Continued…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</dc:title>
  <dc:creator>Gauhar Rahman</dc:creator>
  <cp:lastModifiedBy>Daud Khan</cp:lastModifiedBy>
  <cp:revision>356</cp:revision>
  <dcterms:created xsi:type="dcterms:W3CDTF">2005-01-03T19:12:00Z</dcterms:created>
  <dcterms:modified xsi:type="dcterms:W3CDTF">2018-03-14T03:04:10Z</dcterms:modified>
</cp:coreProperties>
</file>