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58" r:id="rId2"/>
    <p:sldId id="516" r:id="rId3"/>
    <p:sldId id="448" r:id="rId4"/>
    <p:sldId id="447" r:id="rId5"/>
    <p:sldId id="532" r:id="rId6"/>
    <p:sldId id="452" r:id="rId7"/>
    <p:sldId id="525" r:id="rId8"/>
    <p:sldId id="465" r:id="rId9"/>
    <p:sldId id="454" r:id="rId10"/>
    <p:sldId id="455" r:id="rId11"/>
    <p:sldId id="456" r:id="rId12"/>
    <p:sldId id="457" r:id="rId13"/>
    <p:sldId id="523" r:id="rId14"/>
    <p:sldId id="488" r:id="rId15"/>
    <p:sldId id="489" r:id="rId16"/>
    <p:sldId id="517" r:id="rId17"/>
    <p:sldId id="524" r:id="rId18"/>
    <p:sldId id="520" r:id="rId19"/>
    <p:sldId id="521" r:id="rId20"/>
    <p:sldId id="533" r:id="rId21"/>
    <p:sldId id="534" r:id="rId22"/>
    <p:sldId id="535" r:id="rId23"/>
    <p:sldId id="536" r:id="rId24"/>
    <p:sldId id="537" r:id="rId25"/>
    <p:sldId id="538" r:id="rId26"/>
    <p:sldId id="539" r:id="rId27"/>
    <p:sldId id="540" r:id="rId28"/>
    <p:sldId id="541" r:id="rId29"/>
    <p:sldId id="542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9" autoAdjust="0"/>
  </p:normalViewPr>
  <p:slideViewPr>
    <p:cSldViewPr>
      <p:cViewPr>
        <p:scale>
          <a:sx n="72" d="100"/>
          <a:sy n="72" d="100"/>
        </p:scale>
        <p:origin x="-2152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 dirty="0">
                <a:latin typeface="Arial" charset="0"/>
              </a:rPr>
              <a:t>Daud </a:t>
            </a:r>
            <a:r>
              <a:rPr lang="en-US" sz="3000" dirty="0" smtClean="0">
                <a:latin typeface="Arial" charset="0"/>
              </a:rPr>
              <a:t>Khan Khalil</a:t>
            </a:r>
            <a:endParaRPr lang="en-US" sz="3000" dirty="0">
              <a:latin typeface="Arial" charset="0"/>
            </a:endParaRP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 dirty="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 computer programming team has 14 members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How </a:t>
            </a:r>
            <a:r>
              <a:rPr lang="en-US" sz="2400" dirty="0"/>
              <a:t>many ways can a group of seven be chosen to work on a project? </a:t>
            </a:r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 </a:t>
            </a:r>
            <a:r>
              <a:rPr lang="en-US" sz="2400" dirty="0"/>
              <a:t>Suppose eight team members are women and six are </a:t>
            </a:r>
            <a:r>
              <a:rPr lang="en-US" sz="2400" dirty="0" smtClean="0"/>
              <a:t>men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four women and three men 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at most three women? </a:t>
            </a:r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Suppose </a:t>
            </a:r>
            <a:r>
              <a:rPr lang="en-US" sz="2400" dirty="0"/>
              <a:t>two team members refuse to work together on projects. How many groups of seven can be chosen to work on a project? </a:t>
            </a:r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Solution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457200" indent="-457200">
              <a:buFont typeface="+mj-lt"/>
              <a:buAutoNum type="alphaLcPeriod" startAt="4"/>
            </a:pPr>
            <a:r>
              <a:rPr lang="en-US" sz="2400" dirty="0"/>
              <a:t>Suppose two team members insist on either working together or not at all on projects. How many groups of seven can be chosen to work on a project?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endParaRPr lang="en-GB" sz="2400" b="1" i="1" dirty="0"/>
          </a:p>
          <a:p>
            <a:pPr marL="0" indent="0" algn="ctr">
              <a:buNone/>
            </a:pPr>
            <a:r>
              <a:rPr lang="en-GB" sz="2400" b="1" i="1" dirty="0"/>
              <a:t>Solution???</a:t>
            </a:r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Solution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Number </a:t>
            </a:r>
            <a:r>
              <a:rPr lang="en-US" sz="2400" dirty="0"/>
              <a:t>of committees of 7 </a:t>
            </a:r>
            <a:endParaRPr lang="en-GB" sz="2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723052"/>
              </p:ext>
            </p:extLst>
          </p:nvPr>
        </p:nvGraphicFramePr>
        <p:xfrm>
          <a:off x="838200" y="2438400"/>
          <a:ext cx="6705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2095500" imgH="1079500" progId="Equation.3">
                  <p:embed/>
                </p:oleObj>
              </mc:Choice>
              <mc:Fallback>
                <p:oleObj name="Equation" r:id="rId3" imgW="2095500" imgH="1079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6705600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 smtClean="0"/>
              <a:t>Suppose </a:t>
            </a:r>
            <a:r>
              <a:rPr lang="en-US" sz="2400" dirty="0"/>
              <a:t>eight team members are women and six are men</a:t>
            </a:r>
            <a:endParaRPr lang="en-GB" sz="2400" dirty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four women and three men?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four women and three men</a:t>
            </a:r>
            <a:r>
              <a:rPr lang="en-GB" sz="2400" dirty="0"/>
              <a:t> </a:t>
            </a:r>
            <a:endParaRPr lang="en-US" sz="2400" b="1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690514"/>
              </p:ext>
            </p:extLst>
          </p:nvPr>
        </p:nvGraphicFramePr>
        <p:xfrm>
          <a:off x="1066800" y="3657600"/>
          <a:ext cx="67056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2362200" imgH="1460500" progId="Equation.3">
                  <p:embed/>
                </p:oleObj>
              </mc:Choice>
              <mc:Fallback>
                <p:oleObj name="Equation" r:id="rId3" imgW="2362200" imgH="146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6705600" cy="274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911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 smtClean="0"/>
              <a:t>Suppose </a:t>
            </a:r>
            <a:r>
              <a:rPr lang="en-US" sz="2400" dirty="0"/>
              <a:t>eight team members are women and six are men</a:t>
            </a:r>
            <a:endParaRPr lang="en-GB" sz="2400" dirty="0"/>
          </a:p>
          <a:p>
            <a:pPr marL="514350" indent="-514350">
              <a:buFont typeface="+mj-lt"/>
              <a:buAutoNum type="romanUcPeriod" startAt="3"/>
            </a:pPr>
            <a:r>
              <a:rPr lang="en-US" sz="2400" dirty="0" smtClean="0"/>
              <a:t>How </a:t>
            </a:r>
            <a:r>
              <a:rPr lang="en-US" sz="2400" dirty="0"/>
              <a:t>many groups of seven can be chosen that contain </a:t>
            </a:r>
            <a:r>
              <a:rPr lang="en-US" sz="2400" dirty="0" smtClean="0"/>
              <a:t>at most </a:t>
            </a:r>
            <a:r>
              <a:rPr lang="en-US" sz="2400" dirty="0"/>
              <a:t>three women?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r>
              <a:rPr lang="en-US" sz="2400" dirty="0"/>
              <a:t>Number of groups of seven that contain no women = 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one woman = </a:t>
            </a:r>
            <a:r>
              <a:rPr lang="en-US" sz="2400" i="1" dirty="0"/>
              <a:t>C</a:t>
            </a:r>
            <a:r>
              <a:rPr lang="en-US" sz="2400" dirty="0"/>
              <a:t>(8,1)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(6,6</a:t>
            </a:r>
            <a:r>
              <a:rPr lang="en-US" sz="2400" dirty="0" smtClean="0"/>
              <a:t>) </a:t>
            </a:r>
            <a:r>
              <a:rPr lang="en-US" sz="2400" dirty="0"/>
              <a:t>= 8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 = 8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two women = </a:t>
            </a:r>
            <a:r>
              <a:rPr lang="en-US" sz="2400" i="1" dirty="0"/>
              <a:t>C</a:t>
            </a:r>
            <a:r>
              <a:rPr lang="en-US" sz="2400" dirty="0"/>
              <a:t>(8,2)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(6,5</a:t>
            </a:r>
            <a:r>
              <a:rPr lang="en-US" sz="2400" dirty="0" smtClean="0"/>
              <a:t>)  </a:t>
            </a:r>
            <a:r>
              <a:rPr lang="en-US" sz="2400" dirty="0"/>
              <a:t>= 28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6 = 168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three women = </a:t>
            </a:r>
            <a:r>
              <a:rPr lang="en-US" sz="2400" i="1" dirty="0"/>
              <a:t>C</a:t>
            </a:r>
            <a:r>
              <a:rPr lang="en-US" sz="2400" dirty="0"/>
              <a:t>(8,3) </a:t>
            </a:r>
            <a:r>
              <a:rPr lang="en-US" sz="2400" i="1" dirty="0" smtClean="0"/>
              <a:t>C</a:t>
            </a:r>
            <a:r>
              <a:rPr lang="en-US" sz="2400" dirty="0"/>
              <a:t>(6,4</a:t>
            </a:r>
            <a:r>
              <a:rPr lang="en-US" sz="2400" dirty="0" smtClean="0"/>
              <a:t>) </a:t>
            </a:r>
            <a:r>
              <a:rPr lang="en-US" sz="2400" dirty="0"/>
              <a:t>= 56 </a:t>
            </a:r>
            <a:r>
              <a:rPr lang="en-US" sz="2400" dirty="0">
                <a:sym typeface="Symbol"/>
              </a:rPr>
              <a:t></a:t>
            </a:r>
            <a:r>
              <a:rPr lang="en-US" sz="2400" dirty="0"/>
              <a:t> 15 = 840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number of groups of seven that contain at most three women </a:t>
            </a:r>
            <a:r>
              <a:rPr lang="en-US" sz="2400" dirty="0" smtClean="0"/>
              <a:t>= </a:t>
            </a:r>
            <a:r>
              <a:rPr lang="en-US" sz="2400" dirty="0"/>
              <a:t>0 + 8 + 168 + 840 = 1016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/>
              <a:t>Suppose two team members refuse to work together on projects. How many groups of seven can be chosen to work on a project?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Call </a:t>
            </a:r>
            <a:r>
              <a:rPr lang="en-US" sz="2400" dirty="0"/>
              <a:t>the members who refuse to work together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neither </a:t>
            </a:r>
            <a:r>
              <a:rPr lang="en-US" sz="2400" i="1" dirty="0"/>
              <a:t>A</a:t>
            </a:r>
            <a:r>
              <a:rPr lang="en-US" sz="2400" dirty="0"/>
              <a:t> nor </a:t>
            </a:r>
            <a:r>
              <a:rPr lang="en-US" sz="2400" dirty="0" smtClean="0"/>
              <a:t>B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GB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619853"/>
              </p:ext>
            </p:extLst>
          </p:nvPr>
        </p:nvGraphicFramePr>
        <p:xfrm>
          <a:off x="990600" y="4419600"/>
          <a:ext cx="56388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3" imgW="1346200" imgH="635000" progId="Equation.3">
                  <p:embed/>
                </p:oleObj>
              </mc:Choice>
              <mc:Fallback>
                <p:oleObj name="Equation" r:id="rId3" imgW="1346200" imgH="63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19600"/>
                        <a:ext cx="5638800" cy="205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Number of groups of seven that contain </a:t>
            </a:r>
            <a:r>
              <a:rPr lang="en-US" sz="2400" i="1" dirty="0"/>
              <a:t>A</a:t>
            </a:r>
            <a:r>
              <a:rPr lang="en-US" sz="2400" dirty="0"/>
              <a:t> but not </a:t>
            </a:r>
            <a:r>
              <a:rPr lang="en-US" sz="2400" i="1" dirty="0"/>
              <a:t>B</a:t>
            </a:r>
            <a:endParaRPr lang="en-GB" sz="2400" dirty="0"/>
          </a:p>
          <a:p>
            <a:pPr marL="0" indent="0">
              <a:buNone/>
            </a:pPr>
            <a:r>
              <a:rPr lang="en-US" sz="2400" i="1" dirty="0"/>
              <a:t>	                  C</a:t>
            </a:r>
            <a:r>
              <a:rPr lang="en-US" sz="2400" dirty="0"/>
              <a:t>(12, 6) = 924				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</a:t>
            </a:r>
            <a:r>
              <a:rPr lang="en-US" sz="2400" i="1" dirty="0"/>
              <a:t>B</a:t>
            </a:r>
            <a:r>
              <a:rPr lang="en-US" sz="2400" dirty="0"/>
              <a:t> but not </a:t>
            </a:r>
            <a:r>
              <a:rPr lang="en-US" sz="2400" i="1" dirty="0"/>
              <a:t>A</a:t>
            </a:r>
            <a:endParaRPr lang="en-GB" sz="2400" dirty="0"/>
          </a:p>
          <a:p>
            <a:pPr marL="0" indent="0">
              <a:buNone/>
            </a:pPr>
            <a:r>
              <a:rPr lang="en-US" sz="2400" i="1" dirty="0"/>
              <a:t>		            C</a:t>
            </a:r>
            <a:r>
              <a:rPr lang="en-US" sz="2400" dirty="0"/>
              <a:t>(12,6) = 924 		  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required number of groups are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</a:t>
            </a:r>
            <a:r>
              <a:rPr lang="en-US" sz="2400" i="1" dirty="0"/>
              <a:t>C</a:t>
            </a:r>
            <a:r>
              <a:rPr lang="en-US" sz="2400" dirty="0"/>
              <a:t>(12,7) + </a:t>
            </a:r>
            <a:r>
              <a:rPr lang="en-US" sz="2400" i="1" dirty="0"/>
              <a:t>C</a:t>
            </a:r>
            <a:r>
              <a:rPr lang="en-US" sz="2400" dirty="0"/>
              <a:t>(12,6) + </a:t>
            </a:r>
            <a:r>
              <a:rPr lang="en-US" sz="2400" i="1" dirty="0"/>
              <a:t>C</a:t>
            </a:r>
            <a:r>
              <a:rPr lang="en-US" sz="2400" dirty="0"/>
              <a:t>(12, 6)	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=   792   +     924    +    924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= 2640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GB" sz="2400" dirty="0"/>
          </a:p>
          <a:p>
            <a:pPr marL="0" indent="0">
              <a:buNone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427491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 marL="457200" indent="-457200">
              <a:buFont typeface="+mj-lt"/>
              <a:buAutoNum type="alphaLcPeriod" startAt="4"/>
            </a:pPr>
            <a:r>
              <a:rPr lang="en-US" sz="2400" dirty="0"/>
              <a:t>Suppose two team members insist on either working together or 	not at all on projects.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How many groups of seven can be chosen to work on a project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Call </a:t>
            </a:r>
            <a:r>
              <a:rPr lang="en-US" sz="2400" dirty="0"/>
              <a:t>the members who insist on working together </a:t>
            </a:r>
            <a:r>
              <a:rPr lang="en-US" sz="2400" i="1" dirty="0"/>
              <a:t>C</a:t>
            </a:r>
            <a:r>
              <a:rPr lang="en-US" sz="2400" dirty="0"/>
              <a:t> and </a:t>
            </a:r>
            <a:r>
              <a:rPr lang="en-US" sz="2400" i="1" dirty="0"/>
              <a:t>D</a:t>
            </a:r>
            <a:r>
              <a:rPr lang="en-US" sz="2400" dirty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containing </a:t>
            </a:r>
            <a:r>
              <a:rPr lang="en-US" sz="2400" dirty="0" smtClean="0"/>
              <a:t>both </a:t>
            </a:r>
            <a:r>
              <a:rPr lang="en-US" sz="2400" i="1" dirty="0"/>
              <a:t>C</a:t>
            </a:r>
            <a:r>
              <a:rPr lang="en-US" sz="2400" dirty="0"/>
              <a:t> nor </a:t>
            </a:r>
            <a:r>
              <a:rPr lang="en-US" sz="2400" i="1" dirty="0"/>
              <a:t>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C</a:t>
            </a:r>
            <a:r>
              <a:rPr lang="en-US" sz="2400" dirty="0"/>
              <a:t>(12, 7) = 792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Number of groups of seven that contain </a:t>
            </a:r>
            <a:r>
              <a:rPr lang="en-US" sz="2400" dirty="0" smtClean="0"/>
              <a:t>neither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i="1" dirty="0"/>
              <a:t>D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i="1" dirty="0"/>
              <a:t>C</a:t>
            </a:r>
            <a:r>
              <a:rPr lang="en-US" sz="2400" dirty="0"/>
              <a:t>(12, 5) = 792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the required number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= </a:t>
            </a:r>
            <a:r>
              <a:rPr lang="en-US" sz="2400" i="1" dirty="0"/>
              <a:t>C</a:t>
            </a:r>
            <a:r>
              <a:rPr lang="en-US" sz="2400" dirty="0"/>
              <a:t>(12, 7) + </a:t>
            </a:r>
            <a:r>
              <a:rPr lang="en-US" sz="2400" i="1" dirty="0"/>
              <a:t>C</a:t>
            </a:r>
            <a:r>
              <a:rPr lang="en-US" sz="2400" dirty="0"/>
              <a:t>(12, 5)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	= 792 + 792 = 1584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0231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Exercise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many 16-bit strings contain exactly 9 1’s?</a:t>
            </a:r>
            <a:endParaRPr lang="en-GB" sz="2400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endParaRPr lang="en-US" sz="2400" b="1" i="1" dirty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9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334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16-bit strings that contain exactly 9 1’s</a:t>
            </a:r>
            <a:r>
              <a:rPr lang="en-US" sz="2400" dirty="0" smtClean="0"/>
              <a:t>=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GB" dirty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752906"/>
              </p:ext>
            </p:extLst>
          </p:nvPr>
        </p:nvGraphicFramePr>
        <p:xfrm>
          <a:off x="990600" y="2133600"/>
          <a:ext cx="60579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1816100" imgH="444500" progId="Equation.3">
                  <p:embed/>
                </p:oleObj>
              </mc:Choice>
              <mc:Fallback>
                <p:oleObj name="Equation" r:id="rId3" imgW="18161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6057900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38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K-Combinations</a:t>
            </a:r>
          </a:p>
          <a:p>
            <a:pPr marL="0" indent="0" algn="ctr">
              <a:buNone/>
            </a:pPr>
            <a:r>
              <a:rPr lang="en-US" b="1" dirty="0" smtClean="0"/>
              <a:t>K</a:t>
            </a:r>
            <a:r>
              <a:rPr lang="en-US" b="1" dirty="0"/>
              <a:t>-</a:t>
            </a:r>
            <a:r>
              <a:rPr lang="en-US" b="1" dirty="0" smtClean="0"/>
              <a:t>Selections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K-Selection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i="1" dirty="0"/>
              <a:t>k</a:t>
            </a:r>
            <a:r>
              <a:rPr lang="en-US" sz="2400" dirty="0"/>
              <a:t>-selections are similar to </a:t>
            </a:r>
            <a:r>
              <a:rPr lang="en-US" sz="2400" i="1" dirty="0"/>
              <a:t>k</a:t>
            </a:r>
            <a:r>
              <a:rPr lang="en-US" sz="2400" dirty="0"/>
              <a:t>-combinations in that the order in which the elements are selected does not matter, but in this case repetitions can occur. </a:t>
            </a:r>
          </a:p>
          <a:p>
            <a:pPr>
              <a:buFont typeface="Arial"/>
              <a:buChar char="•"/>
            </a:pPr>
            <a:r>
              <a:rPr lang="en-US" sz="2400" dirty="0"/>
              <a:t>A </a:t>
            </a:r>
            <a:r>
              <a:rPr lang="en-US" sz="2400" i="1" dirty="0"/>
              <a:t>k</a:t>
            </a:r>
            <a:r>
              <a:rPr lang="en-US" sz="2400" dirty="0"/>
              <a:t>-selection of a set of </a:t>
            </a:r>
            <a:r>
              <a:rPr lang="en-US" sz="2400" i="1" dirty="0"/>
              <a:t>n </a:t>
            </a:r>
            <a:r>
              <a:rPr lang="en-US" sz="2400" dirty="0"/>
              <a:t>elements is a choice of </a:t>
            </a:r>
            <a:r>
              <a:rPr lang="en-US" sz="2400" i="1" dirty="0"/>
              <a:t>k </a:t>
            </a:r>
            <a:r>
              <a:rPr lang="en-US" sz="2400" dirty="0"/>
              <a:t>elements taken from a set of </a:t>
            </a:r>
            <a:r>
              <a:rPr lang="en-US" sz="2400" i="1" dirty="0"/>
              <a:t>n </a:t>
            </a:r>
            <a:r>
              <a:rPr lang="en-US" sz="2400" dirty="0"/>
              <a:t>elements such that the order of elements does not matter and elements can be repeated. </a:t>
            </a:r>
          </a:p>
          <a:p>
            <a:pPr>
              <a:buFont typeface="Arial"/>
              <a:buChar char="•"/>
            </a:pPr>
            <a:r>
              <a:rPr lang="en-US" sz="2400" dirty="0"/>
              <a:t>The number of </a:t>
            </a:r>
            <a:r>
              <a:rPr lang="en-US" sz="2400" i="1" dirty="0"/>
              <a:t>k</a:t>
            </a:r>
            <a:r>
              <a:rPr lang="en-US" sz="2400" dirty="0"/>
              <a:t>-selections that can be selected from a set of </a:t>
            </a:r>
            <a:r>
              <a:rPr lang="en-US" sz="2400" i="1" dirty="0"/>
              <a:t>n </a:t>
            </a:r>
            <a:r>
              <a:rPr lang="en-US" sz="2400" dirty="0"/>
              <a:t>elements is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6-05-14 at 09.50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876800"/>
            <a:ext cx="54102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A camera shop stocks ten different types of batteries.</a:t>
            </a:r>
            <a:br>
              <a:rPr lang="en-US" sz="2400" dirty="0"/>
            </a:br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How </a:t>
            </a:r>
            <a:r>
              <a:rPr lang="en-US" sz="2400" dirty="0"/>
              <a:t>many ways can a total inventory of 30 batteries be distributed among the ten different types?</a:t>
            </a:r>
            <a:br>
              <a:rPr lang="en-US" sz="2400" dirty="0"/>
            </a:br>
            <a:endParaRPr lang="en-US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en-US" sz="2400" smtClean="0"/>
              <a:t>Assuming </a:t>
            </a:r>
            <a:r>
              <a:rPr lang="en-US" sz="2400" dirty="0"/>
              <a:t>that one of the types of batteries is A76, how many ways can a total inventory of 30 batteries be distributed among the 10 different types if the inventory must include at least four A76 batteries? </a:t>
            </a:r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US" sz="2400" i="1" dirty="0"/>
              <a:t>k </a:t>
            </a:r>
            <a:r>
              <a:rPr lang="en-US" sz="2400" dirty="0"/>
              <a:t>= 30 </a:t>
            </a:r>
            <a:r>
              <a:rPr lang="en-US" sz="2400" i="1" dirty="0"/>
              <a:t>n </a:t>
            </a:r>
            <a:r>
              <a:rPr lang="en-US" sz="2400" dirty="0"/>
              <a:t>= 10 </a:t>
            </a:r>
          </a:p>
          <a:p>
            <a:pPr marL="0" indent="0">
              <a:buNone/>
            </a:pPr>
            <a:r>
              <a:rPr lang="en-US" sz="2400" dirty="0" smtClean="0"/>
              <a:t>	The </a:t>
            </a:r>
            <a:r>
              <a:rPr lang="en-US" sz="2400" dirty="0"/>
              <a:t>required number is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i="1" dirty="0" smtClean="0"/>
              <a:t>C</a:t>
            </a:r>
            <a:r>
              <a:rPr lang="en-US" sz="2400" dirty="0"/>
              <a:t>(30 + 10 – 1, 30)= </a:t>
            </a:r>
            <a:r>
              <a:rPr lang="en-US" sz="2400" i="1" dirty="0"/>
              <a:t>C</a:t>
            </a:r>
            <a:r>
              <a:rPr lang="en-US" sz="2400" dirty="0"/>
              <a:t>(39, 30) </a:t>
            </a:r>
          </a:p>
          <a:p>
            <a:pPr marL="0" indent="0">
              <a:buNone/>
            </a:pPr>
            <a:r>
              <a:rPr lang="en-US" sz="2400" dirty="0" smtClean="0"/>
              <a:t>	The </a:t>
            </a:r>
            <a:r>
              <a:rPr lang="en-US" sz="2400" dirty="0"/>
              <a:t>required number is </a:t>
            </a:r>
          </a:p>
          <a:p>
            <a:pPr marL="0" indent="0">
              <a:buNone/>
            </a:pPr>
            <a:r>
              <a:rPr lang="en-US" sz="2400" dirty="0" smtClean="0"/>
              <a:t>	= </a:t>
            </a:r>
            <a:r>
              <a:rPr lang="en-US" sz="2400" dirty="0"/>
              <a:t>39</a:t>
            </a:r>
            <a:r>
              <a:rPr lang="en-US" sz="2400" dirty="0" smtClean="0"/>
              <a:t>!</a:t>
            </a:r>
            <a:r>
              <a:rPr lang="en-US" sz="2400" dirty="0"/>
              <a:t>/</a:t>
            </a:r>
            <a:r>
              <a:rPr lang="en-US" sz="2400" dirty="0" smtClean="0"/>
              <a:t>(</a:t>
            </a:r>
            <a:r>
              <a:rPr lang="en-US" sz="2400" dirty="0"/>
              <a:t>39 </a:t>
            </a:r>
            <a:r>
              <a:rPr lang="en-US" sz="2400" dirty="0" smtClean="0"/>
              <a:t>- </a:t>
            </a:r>
            <a:r>
              <a:rPr lang="en-US" sz="2400" dirty="0"/>
              <a:t>30)!30! </a:t>
            </a:r>
          </a:p>
          <a:p>
            <a:pPr marL="0" indent="0">
              <a:buNone/>
            </a:pPr>
            <a:r>
              <a:rPr lang="en-US" sz="2400" dirty="0" smtClean="0"/>
              <a:t>	= </a:t>
            </a:r>
            <a:r>
              <a:rPr lang="en-US" sz="2400" dirty="0"/>
              <a:t>211915132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i="1" dirty="0"/>
              <a:t>k </a:t>
            </a:r>
            <a:r>
              <a:rPr lang="en-US" sz="2400" dirty="0"/>
              <a:t>= 26 </a:t>
            </a:r>
            <a:r>
              <a:rPr lang="en-US" sz="2400" i="1" dirty="0"/>
              <a:t>n </a:t>
            </a:r>
            <a:r>
              <a:rPr lang="en-US" sz="2400" dirty="0"/>
              <a:t>= 10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required number is </a:t>
            </a:r>
            <a:r>
              <a:rPr lang="en-US" sz="2400" i="1" dirty="0"/>
              <a:t>C</a:t>
            </a:r>
            <a:r>
              <a:rPr lang="en-US" sz="2400" dirty="0"/>
              <a:t>(26+10–1,26) </a:t>
            </a:r>
          </a:p>
          <a:p>
            <a:pPr marL="0" indent="0">
              <a:buNone/>
            </a:pPr>
            <a:r>
              <a:rPr lang="en-US" sz="2400" dirty="0" smtClean="0"/>
              <a:t>			    =</a:t>
            </a:r>
            <a:r>
              <a:rPr lang="en-US" sz="2400" i="1" dirty="0"/>
              <a:t>C</a:t>
            </a:r>
            <a:r>
              <a:rPr lang="en-US" sz="2400" dirty="0"/>
              <a:t>(35,26)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= </a:t>
            </a:r>
            <a:r>
              <a:rPr lang="en-US" sz="2400" dirty="0"/>
              <a:t>35! </a:t>
            </a:r>
            <a:r>
              <a:rPr lang="en-US" sz="2400" dirty="0" smtClean="0"/>
              <a:t>/(</a:t>
            </a:r>
            <a:r>
              <a:rPr lang="en-US" sz="2400" dirty="0"/>
              <a:t>35 </a:t>
            </a:r>
            <a:r>
              <a:rPr lang="en-US" sz="2400" dirty="0" smtClean="0"/>
              <a:t>- </a:t>
            </a:r>
            <a:r>
              <a:rPr lang="en-US" sz="2400" dirty="0"/>
              <a:t>26)</a:t>
            </a:r>
            <a:r>
              <a:rPr lang="en-US" sz="2400" dirty="0" smtClean="0"/>
              <a:t>!26</a:t>
            </a:r>
            <a:r>
              <a:rPr lang="en-US" sz="2400" dirty="0"/>
              <a:t>!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= </a:t>
            </a:r>
            <a:r>
              <a:rPr lang="en-US" sz="2400" dirty="0"/>
              <a:t>7060746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Which formula to use</a:t>
            </a:r>
            <a:endParaRPr lang="en-US" sz="2800" b="1" dirty="0"/>
          </a:p>
        </p:txBody>
      </p:sp>
      <p:pic>
        <p:nvPicPr>
          <p:cNvPr id="4" name="Content Placeholder 3" descr="Screen Shot 2016-05-14 at 09.58.38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0716" r="-1554" b="-12181"/>
          <a:stretch/>
        </p:blipFill>
        <p:spPr>
          <a:xfrm>
            <a:off x="76200" y="1524000"/>
            <a:ext cx="8915400" cy="5181600"/>
          </a:xfrm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Suppose a box </a:t>
            </a:r>
            <a:r>
              <a:rPr lang="en-US" sz="2400" b="1" dirty="0"/>
              <a:t>B </a:t>
            </a:r>
            <a:r>
              <a:rPr lang="en-US" sz="2400" dirty="0"/>
              <a:t>contains seven marbles numbered 1 through 7.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Find </a:t>
            </a:r>
            <a:r>
              <a:rPr lang="en-US" sz="2400" dirty="0"/>
              <a:t>the </a:t>
            </a:r>
            <a:r>
              <a:rPr lang="en-US" sz="2400" dirty="0" smtClean="0"/>
              <a:t>number </a:t>
            </a:r>
            <a:r>
              <a:rPr lang="en-US" sz="2400" dirty="0"/>
              <a:t>m of ways of drawing from </a:t>
            </a:r>
            <a:r>
              <a:rPr lang="en-US" sz="2400" b="1" dirty="0"/>
              <a:t>B </a:t>
            </a:r>
            <a:r>
              <a:rPr lang="en-US" sz="2400" dirty="0"/>
              <a:t>firstly two marbles, then three marbles and lastly the remaining two marbles. </a:t>
            </a:r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The number of ways of drawing 2 marbles from 7 = C(7, 2) Following this, there are five marbles left in B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/>
              <a:t>The number of ways of drawing 3 marbles from 5 = C(5, 3</a:t>
            </a:r>
            <a:r>
              <a:rPr lang="en-US" sz="2400" dirty="0" smtClean="0"/>
              <a:t>) Finally</a:t>
            </a:r>
            <a:r>
              <a:rPr lang="en-US" sz="2400" dirty="0"/>
              <a:t>, there are two marbles left in B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number of way of drawing 2 marbles from 2 = C(2, 2) 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pic>
        <p:nvPicPr>
          <p:cNvPr id="5" name="Picture 4" descr="Screen Shot 2016-05-14 at 10.0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733800"/>
            <a:ext cx="6324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Theorem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Let S contain n elements and let n</a:t>
            </a:r>
            <a:r>
              <a:rPr lang="en-US" sz="2400" baseline="-25000" dirty="0"/>
              <a:t>1</a:t>
            </a:r>
            <a:r>
              <a:rPr lang="en-US" sz="2400" dirty="0"/>
              <a:t>, n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n</a:t>
            </a:r>
            <a:r>
              <a:rPr lang="en-US" sz="2400" baseline="-25000" dirty="0" err="1"/>
              <a:t>k</a:t>
            </a:r>
            <a:r>
              <a:rPr lang="en-US" sz="2400" dirty="0"/>
              <a:t> be positive integers </a:t>
            </a:r>
            <a:r>
              <a:rPr lang="en-US" sz="2400" dirty="0" smtClean="0"/>
              <a:t>with</a:t>
            </a:r>
            <a:r>
              <a:rPr lang="en-GB" sz="2400" dirty="0"/>
              <a:t> 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1</a:t>
            </a:r>
            <a:r>
              <a:rPr lang="en-US" sz="2400" dirty="0"/>
              <a:t>+n</a:t>
            </a:r>
            <a:r>
              <a:rPr lang="en-US" sz="2400" baseline="-25000" dirty="0"/>
              <a:t>2</a:t>
            </a:r>
            <a:r>
              <a:rPr lang="en-US" sz="2400" dirty="0"/>
              <a:t>+…+</a:t>
            </a:r>
            <a:r>
              <a:rPr lang="en-US" sz="2400" dirty="0" err="1"/>
              <a:t>n</a:t>
            </a:r>
            <a:r>
              <a:rPr lang="en-US" sz="2400" baseline="-25000" dirty="0" err="1"/>
              <a:t>k</a:t>
            </a:r>
            <a:r>
              <a:rPr lang="en-US" sz="2400" dirty="0"/>
              <a:t> = n. 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Then there exist 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different </a:t>
            </a:r>
            <a:r>
              <a:rPr lang="en-US" sz="2400" dirty="0"/>
              <a:t>ordered partitions of S of the form [A</a:t>
            </a:r>
            <a:r>
              <a:rPr lang="en-US" sz="2400" baseline="-25000" dirty="0"/>
              <a:t>1</a:t>
            </a:r>
            <a:r>
              <a:rPr lang="en-US" sz="2400" dirty="0"/>
              <a:t>, A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], where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 contains n</a:t>
            </a:r>
            <a:r>
              <a:rPr lang="en-US" sz="2400" baseline="-25000" dirty="0"/>
              <a:t>1</a:t>
            </a:r>
            <a:r>
              <a:rPr lang="en-US" sz="2400" dirty="0"/>
              <a:t> elements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 contains n</a:t>
            </a:r>
            <a:r>
              <a:rPr lang="en-US" sz="2400" baseline="-25000" dirty="0"/>
              <a:t>2</a:t>
            </a:r>
            <a:r>
              <a:rPr lang="en-US" sz="2400" dirty="0"/>
              <a:t> elements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 contains n</a:t>
            </a:r>
            <a:r>
              <a:rPr lang="en-US" sz="2400" baseline="-25000" dirty="0"/>
              <a:t>3</a:t>
            </a:r>
            <a:r>
              <a:rPr lang="en-US" sz="2400" dirty="0"/>
              <a:t> elements			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………………………..					     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err="1"/>
              <a:t>A</a:t>
            </a:r>
            <a:r>
              <a:rPr lang="en-US" sz="2400" baseline="-25000" dirty="0" err="1"/>
              <a:t>k</a:t>
            </a:r>
            <a:r>
              <a:rPr lang="en-US" sz="2400" dirty="0"/>
              <a:t> contains </a:t>
            </a:r>
            <a:r>
              <a:rPr lang="en-US" sz="2400" dirty="0" err="1"/>
              <a:t>n</a:t>
            </a:r>
            <a:r>
              <a:rPr lang="en-US" sz="2400" baseline="-25000" dirty="0" err="1"/>
              <a:t>k</a:t>
            </a:r>
            <a:r>
              <a:rPr lang="en-US" sz="2400" dirty="0"/>
              <a:t> elements</a:t>
            </a:r>
            <a:endParaRPr lang="en-GB" sz="2400" dirty="0"/>
          </a:p>
          <a:p>
            <a:endParaRPr lang="en-GB" dirty="0"/>
          </a:p>
          <a:p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5410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Find </a:t>
            </a:r>
            <a:r>
              <a:rPr lang="en-US" sz="2400" dirty="0"/>
              <a:t>the number m of ways that nine toys can be divided among four children if the youngest child is to receive three toys and each of the others two </a:t>
            </a:r>
            <a:r>
              <a:rPr lang="en-US" sz="2400" dirty="0" smtClean="0"/>
              <a:t>toys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Solution???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We find the number m of ordered partitions of the nine toys into four cells containing 3, 2, 2 and 2 toys respectively.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18881"/>
            <a:ext cx="4876800" cy="2843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376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endParaRPr lang="en-US" sz="4000" b="1" i="1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sz="3600" b="1" i="1" dirty="0" smtClean="0"/>
              <a:t>Lets take a start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/>
              <a:t>k-combinations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With a </a:t>
            </a:r>
            <a:r>
              <a:rPr lang="en-US" sz="2400" i="1" dirty="0"/>
              <a:t>k</a:t>
            </a:r>
            <a:r>
              <a:rPr lang="en-US" sz="2400" dirty="0"/>
              <a:t>-combinations the </a:t>
            </a:r>
            <a:r>
              <a:rPr lang="en-US" sz="2400" b="1" i="1" dirty="0"/>
              <a:t>order in which the elements are selected does not matter and the elements cannot repeat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/>
              <a:t>A </a:t>
            </a:r>
            <a:r>
              <a:rPr lang="en-US" sz="2400" i="1" dirty="0"/>
              <a:t>k</a:t>
            </a:r>
            <a:r>
              <a:rPr lang="en-US" sz="2400" dirty="0"/>
              <a:t>-combination of a set of </a:t>
            </a:r>
            <a:r>
              <a:rPr lang="en-US" sz="2400" i="1" dirty="0"/>
              <a:t>n </a:t>
            </a:r>
            <a:r>
              <a:rPr lang="en-US" sz="2400" dirty="0"/>
              <a:t>elements is a choice of </a:t>
            </a:r>
            <a:r>
              <a:rPr lang="en-US" sz="2400" i="1" dirty="0"/>
              <a:t>k </a:t>
            </a:r>
            <a:r>
              <a:rPr lang="en-US" sz="2400" dirty="0"/>
              <a:t>elements taken from the set of </a:t>
            </a:r>
            <a:r>
              <a:rPr lang="en-US" sz="2400" i="1" dirty="0"/>
              <a:t>n </a:t>
            </a:r>
            <a:r>
              <a:rPr lang="en-US" sz="2400" dirty="0"/>
              <a:t>elements such that the order of the elements does not matter and elements can’t be repeated</a:t>
            </a:r>
            <a:r>
              <a:rPr lang="en-US" sz="240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symbol </a:t>
            </a:r>
            <a:r>
              <a:rPr lang="en-US" sz="2400" i="1" dirty="0"/>
              <a:t>C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) denotes the number of </a:t>
            </a:r>
            <a:r>
              <a:rPr lang="en-US" sz="2400" i="1" dirty="0"/>
              <a:t>k</a:t>
            </a:r>
            <a:r>
              <a:rPr lang="en-US" sz="2400" dirty="0"/>
              <a:t>-combinations that can be chosen from a set of </a:t>
            </a:r>
            <a:r>
              <a:rPr lang="en-US" sz="2400" i="1" dirty="0"/>
              <a:t>n </a:t>
            </a:r>
            <a:r>
              <a:rPr lang="en-US" sz="2400" dirty="0"/>
              <a:t>elements. </a:t>
            </a:r>
          </a:p>
          <a:p>
            <a:pPr>
              <a:buFont typeface="Arial"/>
              <a:buChar char="•"/>
            </a:pPr>
            <a:r>
              <a:rPr lang="en-US" sz="2400" i="1" dirty="0" smtClean="0"/>
              <a:t>k</a:t>
            </a:r>
            <a:r>
              <a:rPr lang="en-US" sz="2400" dirty="0" smtClean="0"/>
              <a:t>-combinations are also written as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600" b="1" dirty="0" smtClean="0"/>
              <a:t> 			   </a:t>
            </a:r>
            <a:r>
              <a:rPr lang="en-US" sz="3600" b="1" baseline="30000" dirty="0" smtClean="0"/>
              <a:t>n</a:t>
            </a:r>
            <a:r>
              <a:rPr lang="en-US" sz="3600" b="1" dirty="0" smtClean="0"/>
              <a:t>C</a:t>
            </a:r>
            <a:r>
              <a:rPr lang="en-US" sz="3600" b="1" baseline="-25000" dirty="0" smtClean="0"/>
              <a:t>k</a:t>
            </a:r>
            <a:r>
              <a:rPr lang="en-US" sz="3600" b="1" dirty="0" smtClean="0"/>
              <a:t>  </a:t>
            </a:r>
            <a:r>
              <a:rPr lang="en-US" sz="2400" dirty="0" smtClean="0"/>
              <a:t>or</a:t>
            </a:r>
          </a:p>
          <a:p>
            <a:pPr>
              <a:buFont typeface="Arial"/>
              <a:buChar char="•"/>
            </a:pP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81260"/>
              </p:ext>
            </p:extLst>
          </p:nvPr>
        </p:nvGraphicFramePr>
        <p:xfrm>
          <a:off x="4572000" y="5029200"/>
          <a:ext cx="88476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406400" imgH="508000" progId="Equation.3">
                  <p:embed/>
                </p:oleObj>
              </mc:Choice>
              <mc:Fallback>
                <p:oleObj name="Equation" r:id="rId3" imgW="4064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29200"/>
                        <a:ext cx="884767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Compute </a:t>
            </a:r>
            <a:r>
              <a:rPr lang="en-US" sz="2400" i="1" dirty="0"/>
              <a:t>C</a:t>
            </a:r>
            <a:r>
              <a:rPr lang="en-US" sz="2400" dirty="0"/>
              <a:t>(9, 6</a:t>
            </a:r>
            <a:r>
              <a:rPr lang="en-US" sz="2400" dirty="0" smtClean="0"/>
              <a:t>)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Solution</a:t>
            </a:r>
            <a:r>
              <a:rPr lang="en-GB" sz="2400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Content Placeholder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053750"/>
              </p:ext>
            </p:extLst>
          </p:nvPr>
        </p:nvGraphicFramePr>
        <p:xfrm>
          <a:off x="1295400" y="2773326"/>
          <a:ext cx="6096000" cy="385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206500" imgH="1460500" progId="Equation.3">
                  <p:embed/>
                </p:oleObj>
              </mc:Choice>
              <mc:Fallback>
                <p:oleObj name="Equation" r:id="rId3" imgW="1206500" imgH="146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73326"/>
                        <a:ext cx="6096000" cy="38560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948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Exercise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A student is to answer eight out of ten questions on an exam.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Find </a:t>
            </a:r>
            <a:r>
              <a:rPr lang="en-US" sz="2400" dirty="0"/>
              <a:t>the number </a:t>
            </a:r>
            <a:r>
              <a:rPr lang="en-US" sz="2400" dirty="0" smtClean="0"/>
              <a:t>(</a:t>
            </a:r>
            <a:r>
              <a:rPr lang="en-US" sz="2400" i="1" dirty="0" smtClean="0"/>
              <a:t>m)</a:t>
            </a:r>
            <a:r>
              <a:rPr lang="en-US" sz="2400" dirty="0" smtClean="0"/>
              <a:t> </a:t>
            </a:r>
            <a:r>
              <a:rPr lang="en-US" sz="2400" dirty="0"/>
              <a:t>of ways that the student can choose the eight questions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Find </a:t>
            </a:r>
            <a:r>
              <a:rPr lang="en-US" sz="2400" dirty="0"/>
              <a:t>the number </a:t>
            </a:r>
            <a:r>
              <a:rPr lang="en-US" sz="2400" dirty="0" smtClean="0"/>
              <a:t>(</a:t>
            </a:r>
            <a:r>
              <a:rPr lang="en-US" sz="2400" i="1" dirty="0" smtClean="0"/>
              <a:t>m)</a:t>
            </a:r>
            <a:r>
              <a:rPr lang="en-US" sz="2400" dirty="0" smtClean="0"/>
              <a:t> </a:t>
            </a:r>
            <a:r>
              <a:rPr lang="en-US" sz="2400" dirty="0"/>
              <a:t>of ways that the student can choose the eight questions, if the first three questions are compulsory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  <a:endParaRPr lang="en-GB" sz="24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The eight questions can be answered in 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       m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dirty="0"/>
              <a:t>(10, 8) = 45 ways.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</a:t>
            </a:r>
            <a:r>
              <a:rPr lang="en-US" sz="2400" dirty="0"/>
              <a:t>eight questions can be answered in 	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i="1" dirty="0" smtClean="0"/>
              <a:t>      m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i="1" dirty="0"/>
              <a:t>C</a:t>
            </a:r>
            <a:r>
              <a:rPr lang="en-US" sz="2400" dirty="0"/>
              <a:t>(7, 5) = 21 ways</a:t>
            </a:r>
            <a:r>
              <a:rPr lang="en-US" dirty="0"/>
              <a:t>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42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Exercise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An examination paper consists of 5 questions in section A and 5 questions in section B. A total of 8 questions must be answered. In how many ways can a </a:t>
            </a:r>
            <a:r>
              <a:rPr lang="en-US" sz="2400" dirty="0" smtClean="0"/>
              <a:t>student</a:t>
            </a:r>
            <a:r>
              <a:rPr lang="en-GB" sz="2400" dirty="0"/>
              <a:t> </a:t>
            </a:r>
            <a:r>
              <a:rPr lang="en-US" sz="2400" dirty="0" smtClean="0"/>
              <a:t>select </a:t>
            </a:r>
            <a:r>
              <a:rPr lang="en-US" sz="2400" dirty="0"/>
              <a:t>the questions if </a:t>
            </a:r>
            <a:r>
              <a:rPr lang="en-US" sz="2400" dirty="0" smtClean="0"/>
              <a:t>he</a:t>
            </a:r>
            <a:r>
              <a:rPr lang="en-US" sz="2400" smtClean="0"/>
              <a:t>/she </a:t>
            </a:r>
            <a:r>
              <a:rPr lang="en-US" sz="2400" dirty="0"/>
              <a:t>is to answer at least 4 questions from section A. </a:t>
            </a:r>
            <a:endParaRPr lang="en-GB" sz="2400" dirty="0"/>
          </a:p>
          <a:p>
            <a:pPr marL="0" indent="0">
              <a:buNone/>
            </a:pPr>
            <a:endParaRPr lang="en-US" sz="2400" dirty="0" smtClean="0">
              <a:latin typeface="Arial" charset="0"/>
            </a:endParaRPr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latin typeface="Arial" charset="0"/>
              </a:rPr>
              <a:t>Solution???</a:t>
            </a:r>
            <a:endParaRPr lang="en-US" sz="24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Solution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There are two possibilities:</a:t>
            </a:r>
            <a:endParaRPr lang="en-GB" sz="2400" dirty="0"/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/>
              <a:t>The </a:t>
            </a:r>
            <a:r>
              <a:rPr lang="en-US" sz="2400" dirty="0"/>
              <a:t>student answers 4 questions from section A and 4 questions from section B</a:t>
            </a:r>
            <a:r>
              <a:rPr lang="en-US" sz="2400" dirty="0" smtClean="0"/>
              <a:t>. The </a:t>
            </a:r>
            <a:r>
              <a:rPr lang="en-US" sz="2400" dirty="0"/>
              <a:t>number of ways 8 questions can be answered taking 4 questions from section A and 4 questions from section B are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i="1" dirty="0" smtClean="0"/>
              <a:t>C</a:t>
            </a:r>
            <a:r>
              <a:rPr lang="en-US" sz="2400" dirty="0"/>
              <a:t>(5, 4) · </a:t>
            </a:r>
            <a:r>
              <a:rPr lang="en-US" sz="2400" i="1" dirty="0"/>
              <a:t>C</a:t>
            </a:r>
            <a:r>
              <a:rPr lang="en-US" sz="2400" dirty="0"/>
              <a:t>(5, 4) =5 · 5 = </a:t>
            </a:r>
            <a:r>
              <a:rPr lang="en-US" sz="2400" dirty="0" smtClean="0"/>
              <a:t>25.</a:t>
            </a:r>
            <a:endParaRPr lang="en-GB" sz="2400" dirty="0"/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smtClean="0"/>
              <a:t>The </a:t>
            </a:r>
            <a:r>
              <a:rPr lang="en-US" sz="2400" dirty="0"/>
              <a:t>student answers 5 questions from section A and 3 questions from section B</a:t>
            </a:r>
            <a:r>
              <a:rPr lang="en-US" sz="2400" dirty="0" smtClean="0"/>
              <a:t>. The </a:t>
            </a:r>
            <a:r>
              <a:rPr lang="en-US" sz="2400" dirty="0"/>
              <a:t>number of ways 8 questions can be answered taking 5 questions from section A and 3 questions from section B are </a:t>
            </a:r>
            <a:endParaRPr lang="en-GB" sz="2400" dirty="0"/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C</a:t>
            </a:r>
            <a:r>
              <a:rPr lang="en-US" sz="2400" dirty="0"/>
              <a:t>(5, 5) · </a:t>
            </a:r>
            <a:r>
              <a:rPr lang="en-US" sz="2400" i="1" dirty="0"/>
              <a:t>C</a:t>
            </a:r>
            <a:r>
              <a:rPr lang="en-US" sz="2400" dirty="0"/>
              <a:t>(5, 3) =1 · 10 = 10.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Thus there will be a total of 25 + 10 = 35 choices.</a:t>
            </a:r>
            <a:endParaRPr lang="en-GB" sz="2400" dirty="0"/>
          </a:p>
          <a:p>
            <a:pPr marL="0" indent="0">
              <a:buFont typeface="Wingdings" charset="0"/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24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Words>1068</Words>
  <Application>Microsoft Macintosh PowerPoint</Application>
  <PresentationFormat>On-screen Show (4:3)</PresentationFormat>
  <Paragraphs>172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Pixel</vt:lpstr>
      <vt:lpstr>Equation</vt:lpstr>
      <vt:lpstr>Discrete Structure</vt:lpstr>
      <vt:lpstr>PowerPoint Presentation</vt:lpstr>
      <vt:lpstr>PowerPoint Presentation</vt:lpstr>
      <vt:lpstr>k-combinations</vt:lpstr>
      <vt:lpstr>Example</vt:lpstr>
      <vt:lpstr>Exercise</vt:lpstr>
      <vt:lpstr>Solution</vt:lpstr>
      <vt:lpstr>Exercise</vt:lpstr>
      <vt:lpstr>Solution</vt:lpstr>
      <vt:lpstr>Exercise</vt:lpstr>
      <vt:lpstr>Solution</vt:lpstr>
      <vt:lpstr>Solution</vt:lpstr>
      <vt:lpstr>Continued…</vt:lpstr>
      <vt:lpstr>Continued…</vt:lpstr>
      <vt:lpstr>Continued…</vt:lpstr>
      <vt:lpstr>Continued…</vt:lpstr>
      <vt:lpstr>Continued…</vt:lpstr>
      <vt:lpstr>Exercise</vt:lpstr>
      <vt:lpstr>Solution</vt:lpstr>
      <vt:lpstr>K-Selection</vt:lpstr>
      <vt:lpstr>Exercise</vt:lpstr>
      <vt:lpstr>Solution</vt:lpstr>
      <vt:lpstr>Continued…</vt:lpstr>
      <vt:lpstr>Which formula to use</vt:lpstr>
      <vt:lpstr>Exercise</vt:lpstr>
      <vt:lpstr>Solution</vt:lpstr>
      <vt:lpstr>Theorem</vt:lpstr>
      <vt:lpstr>Exercise</vt:lpstr>
      <vt:lpstr>Solution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449</cp:revision>
  <dcterms:created xsi:type="dcterms:W3CDTF">2005-01-03T19:12:00Z</dcterms:created>
  <dcterms:modified xsi:type="dcterms:W3CDTF">2018-10-19T03:35:54Z</dcterms:modified>
</cp:coreProperties>
</file>