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58" r:id="rId2"/>
    <p:sldId id="516" r:id="rId3"/>
    <p:sldId id="448" r:id="rId4"/>
    <p:sldId id="447" r:id="rId5"/>
    <p:sldId id="450" r:id="rId6"/>
    <p:sldId id="452" r:id="rId7"/>
    <p:sldId id="525" r:id="rId8"/>
    <p:sldId id="465" r:id="rId9"/>
    <p:sldId id="454" r:id="rId10"/>
    <p:sldId id="455" r:id="rId11"/>
    <p:sldId id="456" r:id="rId12"/>
    <p:sldId id="457" r:id="rId13"/>
    <p:sldId id="523" r:id="rId14"/>
    <p:sldId id="460" r:id="rId15"/>
    <p:sldId id="461" r:id="rId16"/>
    <p:sldId id="488" r:id="rId17"/>
    <p:sldId id="489" r:id="rId18"/>
    <p:sldId id="517" r:id="rId19"/>
    <p:sldId id="524" r:id="rId20"/>
    <p:sldId id="520" r:id="rId21"/>
    <p:sldId id="521" r:id="rId22"/>
    <p:sldId id="526" r:id="rId23"/>
    <p:sldId id="527" r:id="rId24"/>
    <p:sldId id="528" r:id="rId25"/>
    <p:sldId id="529" r:id="rId26"/>
    <p:sldId id="530" r:id="rId27"/>
    <p:sldId id="531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9" autoAdjust="0"/>
  </p:normalViewPr>
  <p:slideViewPr>
    <p:cSldViewPr>
      <p:cViewPr>
        <p:scale>
          <a:sx n="72" d="100"/>
          <a:sy n="72" d="100"/>
        </p:scale>
        <p:origin x="-18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 dirty="0">
                <a:latin typeface="Arial" charset="0"/>
              </a:rPr>
              <a:t>Daud </a:t>
            </a:r>
            <a:r>
              <a:rPr lang="en-US" sz="3000" smtClean="0">
                <a:latin typeface="Arial" charset="0"/>
              </a:rPr>
              <a:t>Khan Khalil</a:t>
            </a:r>
            <a:endParaRPr lang="en-US" sz="3000">
              <a:latin typeface="Arial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many possible outcomes are there when a fair coin is tossed three times.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  <a:endParaRPr lang="en-GB" sz="2400" b="1" i="1" dirty="0"/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Solution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 smtClean="0"/>
              <a:t>Each </a:t>
            </a:r>
            <a:r>
              <a:rPr lang="en-US" sz="2400" dirty="0"/>
              <a:t>time a coin is tossed it’s outcome is either a head (H) or a tail (T). Hence in successive tosses, H and T are repeated. Also the order in which they appear is important. Accordingly, the problem is of 3-samples from a set of two elements H and T. </a:t>
            </a:r>
            <a:r>
              <a:rPr lang="en-US" sz="2400" dirty="0" smtClean="0"/>
              <a:t> [</a:t>
            </a:r>
            <a:r>
              <a:rPr lang="en-US" sz="2400" dirty="0"/>
              <a:t>k = 3, n = 2]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Hence number of samples	= 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k</a:t>
            </a:r>
            <a:r>
              <a:rPr lang="en-GB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2</a:t>
            </a:r>
            <a:r>
              <a:rPr lang="en-US" sz="2400" baseline="30000" dirty="0"/>
              <a:t>3</a:t>
            </a:r>
            <a:r>
              <a:rPr lang="en-US" sz="2400" dirty="0"/>
              <a:t> = 8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These 8-samples may be listed as: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HHH, HHT, HTH, THH, HTT, THT, TTH, TTT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box contains 10 different colored light bulbs. Find the number of ordered samples of size 3 with replacement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Number of light bulbs = n = 10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Bulbs </a:t>
            </a:r>
            <a:r>
              <a:rPr lang="en-US" sz="2400" dirty="0"/>
              <a:t>to be drawn = k = 3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Since bulbs are drawn with replacement, so repetition is allowed. Also while drawing a sample, order of elements in the sample is important.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number of samples of size 3	= </a:t>
            </a:r>
            <a:r>
              <a:rPr lang="en-US" sz="2400" dirty="0" err="1"/>
              <a:t>n</a:t>
            </a:r>
            <a:r>
              <a:rPr lang="en-US" sz="2400" baseline="30000" dirty="0" err="1"/>
              <a:t>k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		</a:t>
            </a:r>
            <a:r>
              <a:rPr lang="en-US" sz="2400" dirty="0" smtClean="0"/>
              <a:t>	= </a:t>
            </a:r>
            <a:r>
              <a:rPr lang="en-US" sz="2400" dirty="0"/>
              <a:t>10</a:t>
            </a:r>
            <a:r>
              <a:rPr lang="en-US" sz="2400" baseline="30000" dirty="0"/>
              <a:t>3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		</a:t>
            </a:r>
            <a:r>
              <a:rPr lang="en-US" sz="2400" dirty="0" smtClean="0"/>
              <a:t>	= </a:t>
            </a:r>
            <a:r>
              <a:rPr lang="en-US" sz="2400" dirty="0"/>
              <a:t>1000</a:t>
            </a:r>
            <a:endParaRPr lang="en-GB" sz="2400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1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multiple choice test contains 10 questions; there are 4 possible answers for each question.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many ways can a student answer the questions on the test if every question is answered?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many ways can a student answer the questions on the test if the student can leave answers blank?</a:t>
            </a:r>
            <a:endParaRPr lang="en-GB" sz="2400" dirty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  <a:endParaRPr lang="en-GB" sz="24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Solution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Each question can be answered in 4 ways. Suppose answers are labeled as A, B, C, D. Since label A may be used as the answer of more than one question. So repetition is allowed. Also the order in which A, B, C, D are </a:t>
            </a:r>
            <a:r>
              <a:rPr lang="en-US" sz="2400" dirty="0" err="1"/>
              <a:t>choosed</a:t>
            </a:r>
            <a:r>
              <a:rPr lang="en-US" sz="2400" dirty="0"/>
              <a:t> as answers for 10 questions is important. Hence, this is the one of k-sample, in which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n = no. of distinct labels = 4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k = no. of labels selected for answering = 10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Symbol"/>
              </a:rPr>
              <a:t></a:t>
            </a:r>
            <a:r>
              <a:rPr lang="en-US" sz="2400" dirty="0"/>
              <a:t>	No. of ways to answer 10 questions 	= </a:t>
            </a:r>
            <a:r>
              <a:rPr lang="en-US" sz="2400" dirty="0" err="1"/>
              <a:t>n</a:t>
            </a:r>
            <a:r>
              <a:rPr lang="en-US" sz="2400" baseline="30000" dirty="0" err="1"/>
              <a:t>k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			= 4</a:t>
            </a:r>
            <a:r>
              <a:rPr lang="en-US" sz="2400" baseline="30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			= 1048576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If the student can leave answers blank, then in addition to the four answers, a fifth option to leave answer blank is possible. Hence, in such case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n = 5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and	k = 10	(as before)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Symbol"/>
              </a:rPr>
              <a:t></a:t>
            </a:r>
            <a:r>
              <a:rPr lang="en-US" sz="2400" dirty="0"/>
              <a:t>	No. of possible answers= </a:t>
            </a:r>
            <a:r>
              <a:rPr lang="en-US" sz="2400" dirty="0" err="1"/>
              <a:t>n</a:t>
            </a:r>
            <a:r>
              <a:rPr lang="en-US" sz="2400" baseline="30000" dirty="0" err="1"/>
              <a:t>k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		= 5</a:t>
            </a:r>
            <a:r>
              <a:rPr lang="en-US" sz="2400" baseline="30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		= 9765625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 k-permutation 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A k-permutation of a set of n elements is a selection of k elements taken from the set of n elements such that the </a:t>
            </a:r>
            <a:r>
              <a:rPr lang="en-US" sz="2400" b="1" i="1" dirty="0"/>
              <a:t>order of elements matters but repetition of the elements is not allowed. </a:t>
            </a:r>
            <a:r>
              <a:rPr lang="en-US" sz="2400" dirty="0"/>
              <a:t>The number of k-permutations of a set of n elements is denoted P(n, k) or </a:t>
            </a:r>
            <a:r>
              <a:rPr lang="en-US" sz="2400" b="1" baseline="30000" dirty="0" err="1" smtClean="0"/>
              <a:t>n</a:t>
            </a:r>
            <a:r>
              <a:rPr lang="en-US" sz="2400" b="1" dirty="0" err="1" smtClean="0"/>
              <a:t>p</a:t>
            </a:r>
            <a:r>
              <a:rPr lang="en-US" sz="2400" b="1" baseline="-25000" dirty="0" err="1" smtClean="0"/>
              <a:t>k</a:t>
            </a:r>
            <a:endParaRPr lang="en-GB" sz="2400" b="1" baseline="-250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Formula for K permutation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Suppose a set of n elements is given. Formation of a k-permutation means that we have an ordered selection of k elements out of n, where elements cannot be repeated.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1st element can be selected in n ways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2nd element can be selected in (n-1) ways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3rd element can be selected in (n-2) ways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………………………………….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 err="1"/>
              <a:t>kth</a:t>
            </a:r>
            <a:r>
              <a:rPr lang="en-US" sz="2400" dirty="0"/>
              <a:t> element can be selected in (n-(k-1)) ways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Hence, by product rule, the number of ways to form a k-permutation is </a:t>
            </a:r>
            <a:r>
              <a:rPr lang="en-US" sz="2400" dirty="0" smtClean="0"/>
              <a:t>(see next slide please)</a:t>
            </a:r>
            <a:endParaRPr lang="en-GB" sz="2400" dirty="0"/>
          </a:p>
          <a:p>
            <a:pPr marL="0" indent="0">
              <a:buNone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27491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Formula</a:t>
            </a:r>
            <a:endParaRPr lang="en-US" sz="2400" b="1" i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620000" cy="361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31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Permutations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Exercise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How many 2-permutation are there of {W, X, Y, Z}? Write them all.</a:t>
            </a:r>
            <a:endParaRPr lang="en-GB" sz="2400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9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Number of 2-permutation of 4 elements </a:t>
            </a:r>
            <a:r>
              <a:rPr lang="en-US" sz="2400" dirty="0" smtClean="0"/>
              <a:t>is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01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38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err="1" smtClean="0"/>
              <a:t>Find</a:t>
            </a:r>
            <a:r>
              <a:rPr lang="pt-BR" sz="2400" dirty="0" smtClean="0"/>
              <a:t> </a:t>
            </a:r>
            <a:r>
              <a:rPr lang="pt-BR" sz="2400" dirty="0" err="1"/>
              <a:t>n</a:t>
            </a:r>
            <a:r>
              <a:rPr lang="pt-BR" sz="2400" dirty="0"/>
              <a:t> </a:t>
            </a:r>
            <a:r>
              <a:rPr lang="pt-BR" sz="2400" dirty="0" err="1" smtClean="0"/>
              <a:t>if</a:t>
            </a:r>
            <a:r>
              <a:rPr lang="en-GB" sz="2400" dirty="0"/>
              <a:t> </a:t>
            </a:r>
            <a:r>
              <a:rPr lang="en-GB" sz="2400" dirty="0" smtClean="0"/>
              <a:t>		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err="1" smtClean="0"/>
              <a:t>P</a:t>
            </a:r>
            <a:r>
              <a:rPr lang="pt-BR" sz="2400" dirty="0"/>
              <a:t>(n,2) = </a:t>
            </a:r>
            <a:r>
              <a:rPr lang="pt-BR" sz="2400" dirty="0" smtClean="0"/>
              <a:t>72</a:t>
            </a:r>
            <a:r>
              <a:rPr lang="pt-BR" sz="2400" dirty="0"/>
              <a:t>	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400" dirty="0" err="1" smtClean="0"/>
              <a:t>P</a:t>
            </a:r>
            <a:r>
              <a:rPr lang="pt-BR" sz="2400" dirty="0"/>
              <a:t>(n,4) = 42 </a:t>
            </a:r>
            <a:r>
              <a:rPr lang="pt-BR" sz="2400" dirty="0" err="1"/>
              <a:t>P</a:t>
            </a:r>
            <a:r>
              <a:rPr lang="pt-BR" sz="2400" dirty="0"/>
              <a:t> (</a:t>
            </a:r>
            <a:r>
              <a:rPr lang="pt-BR" sz="2400" dirty="0" err="1"/>
              <a:t>n</a:t>
            </a:r>
            <a:r>
              <a:rPr lang="pt-BR" sz="2400" dirty="0"/>
              <a:t>, 2</a:t>
            </a:r>
            <a:r>
              <a:rPr lang="pt-BR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b="1" i="1" dirty="0" err="1" smtClean="0"/>
              <a:t>Solution</a:t>
            </a:r>
            <a:endParaRPr lang="pt-BR" sz="2400" b="1" i="1" dirty="0" smtClean="0"/>
          </a:p>
          <a:p>
            <a:pPr marL="0" indent="0">
              <a:buNone/>
            </a:pPr>
            <a:r>
              <a:rPr lang="en-US" sz="2400" dirty="0" smtClean="0"/>
              <a:t>1. Given </a:t>
            </a:r>
            <a:r>
              <a:rPr lang="en-US" sz="2400" dirty="0"/>
              <a:t>P(n,2) = 72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	n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(n-1) = 72	(by using the definition of permutation)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	n</a:t>
            </a:r>
            <a:r>
              <a:rPr lang="en-US" sz="2400" baseline="30000" dirty="0"/>
              <a:t>2</a:t>
            </a:r>
            <a:r>
              <a:rPr lang="en-US" sz="2400" dirty="0"/>
              <a:t> -n = 72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	n</a:t>
            </a:r>
            <a:r>
              <a:rPr lang="en-US" sz="2400" baseline="30000" dirty="0"/>
              <a:t>2</a:t>
            </a:r>
            <a:r>
              <a:rPr lang="en-US" sz="2400" dirty="0"/>
              <a:t> - n - 72 = 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	n = 9, -8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Since n must be positive, so the only acceptable value of n is 9.</a:t>
            </a: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274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/>
              <a:t>2.  </a:t>
            </a:r>
            <a:r>
              <a:rPr lang="pt-BR" sz="2400" dirty="0" err="1" smtClean="0"/>
              <a:t>Given</a:t>
            </a:r>
            <a:r>
              <a:rPr lang="pt-BR" sz="2400" dirty="0" smtClean="0"/>
              <a:t> </a:t>
            </a:r>
            <a:r>
              <a:rPr lang="pt-BR" sz="2400" dirty="0" err="1"/>
              <a:t>P</a:t>
            </a:r>
            <a:r>
              <a:rPr lang="pt-BR" sz="2400" dirty="0"/>
              <a:t>(n,4) = 42P(n,2)</a:t>
            </a:r>
            <a:endParaRPr lang="en-GB" sz="2400" dirty="0"/>
          </a:p>
          <a:p>
            <a:pPr marL="0" indent="0">
              <a:buNone/>
            </a:pPr>
            <a:r>
              <a:rPr lang="pt-BR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	n (n-1) (n-2) (n-3) = 42 n (n - 1)    (by using the definition of permutation)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pt-BR" sz="2400" dirty="0"/>
              <a:t>	(n-2) (n-3) = 42		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pt-BR" sz="2400" dirty="0"/>
              <a:t>	n</a:t>
            </a:r>
            <a:r>
              <a:rPr lang="pt-BR" sz="2400" baseline="30000" dirty="0"/>
              <a:t>2</a:t>
            </a:r>
            <a:r>
              <a:rPr lang="pt-BR" sz="2400" dirty="0"/>
              <a:t> - 5n + 6 = 42</a:t>
            </a:r>
            <a:endParaRPr lang="en-GB" sz="2400" dirty="0"/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err="1"/>
              <a:t>or</a:t>
            </a:r>
            <a:r>
              <a:rPr lang="pt-BR" sz="2400" dirty="0"/>
              <a:t>	n</a:t>
            </a:r>
            <a:r>
              <a:rPr lang="pt-BR" sz="2400" baseline="30000" dirty="0"/>
              <a:t>2</a:t>
            </a:r>
            <a:r>
              <a:rPr lang="pt-BR" sz="2400" dirty="0"/>
              <a:t> - 5n - 36 = 0</a:t>
            </a:r>
            <a:endParaRPr lang="en-GB" sz="2400" dirty="0"/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en-US" sz="2400" dirty="0"/>
              <a:t>or	(n-9) (n+4) = 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	n = 9, -4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Since n must be positive, the only answer is n = 9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9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many ways can five of the letters of the word ALGORITHM be selected and written in a row?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many ways can five of the letters of the word ALGORITHM be selected and written in a row if the first two letters must be TH</a:t>
            </a:r>
            <a:r>
              <a:rPr lang="en-US" sz="2400" dirty="0" smtClean="0"/>
              <a:t>?</a:t>
            </a:r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79542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answer equals the number of 5-permutation of a set of 9 elements </a:t>
            </a:r>
            <a:r>
              <a:rPr lang="en-US" sz="2400" dirty="0" smtClean="0"/>
              <a:t>and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Since </a:t>
            </a:r>
            <a:r>
              <a:rPr lang="en-US" sz="2400" dirty="0"/>
              <a:t>the first two letters must be TH hence we need to choose the remaining three letters out of the left 9 - 2 = 7 </a:t>
            </a:r>
            <a:r>
              <a:rPr lang="en-US" sz="2400" dirty="0" smtClean="0"/>
              <a:t>alphabets.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Hence</a:t>
            </a:r>
            <a:r>
              <a:rPr lang="en-US" sz="2400" dirty="0"/>
              <a:t>, the answer is the number of 3-permutations of a set of seven elements which is</a:t>
            </a:r>
            <a:endParaRPr lang="en-GB" sz="2400" dirty="0"/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6019800" cy="89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0"/>
            <a:ext cx="533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19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sz="2400" dirty="0"/>
              <a:t>Find the number of ways that a party of seven persons can arrange themselves in a row of seven chairs</a:t>
            </a:r>
            <a:r>
              <a:rPr lang="en-US" sz="2400" dirty="0" smtClean="0"/>
              <a:t>.</a:t>
            </a:r>
            <a:r>
              <a:rPr lang="en-US" sz="2400" dirty="0"/>
              <a:t> The seven persons can arrange themselves in a row in P(7,7) ways.</a:t>
            </a:r>
            <a:endParaRPr lang="en-GB" sz="2400" dirty="0"/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endParaRPr lang="en-US" sz="2800" b="1" i="1" dirty="0" smtClean="0"/>
          </a:p>
          <a:p>
            <a:pPr marL="0" indent="0" algn="ctr">
              <a:buNone/>
            </a:pPr>
            <a:r>
              <a:rPr lang="en-US" sz="2800" b="1" i="1" dirty="0" smtClean="0"/>
              <a:t>Solution???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63583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The seven persons can arrange themselves in a row in P(7,7) </a:t>
            </a:r>
            <a:r>
              <a:rPr lang="en-US" sz="2400" dirty="0" smtClean="0"/>
              <a:t>ways.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Now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248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23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endParaRPr lang="en-US" sz="4000" b="1" i="1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sz="3600" b="1" i="1" dirty="0" smtClean="0"/>
              <a:t>Lets take a start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Factorial of a positive integer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For each positive integer n, its factorial is defined to be the product of all the integers from 1 to n and is denoted n!. Thus    n! = n(n - 1) (n - 2) … 3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2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1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In addition, we </a:t>
            </a:r>
            <a:r>
              <a:rPr lang="en-US" sz="2400" dirty="0" smtClean="0"/>
              <a:t>define</a:t>
            </a:r>
            <a:r>
              <a:rPr lang="en-GB" sz="2400" dirty="0"/>
              <a:t> </a:t>
            </a:r>
            <a:r>
              <a:rPr lang="en-US" sz="2400" dirty="0" smtClean="0"/>
              <a:t>0</a:t>
            </a:r>
            <a:r>
              <a:rPr lang="en-US" sz="2400" dirty="0"/>
              <a:t>! = 1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For example we compute </a:t>
            </a:r>
            <a:r>
              <a:rPr lang="en-US" sz="2400" dirty="0"/>
              <a:t>each of the </a:t>
            </a:r>
            <a:r>
              <a:rPr lang="en-US" sz="2400" dirty="0" smtClean="0"/>
              <a:t>following</a:t>
            </a:r>
            <a:endParaRPr lang="en-GB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810000"/>
            <a:ext cx="5384800" cy="251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2800" b="1" dirty="0" smtClean="0"/>
              <a:t>Solution</a:t>
            </a:r>
            <a:endParaRPr lang="en-US" sz="2800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1304" r="176" b="-1304"/>
          <a:stretch/>
        </p:blipFill>
        <p:spPr bwMode="auto">
          <a:xfrm>
            <a:off x="209550" y="1295400"/>
            <a:ext cx="8915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Counting Formulas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 smtClean="0"/>
              <a:t>From </a:t>
            </a:r>
            <a:r>
              <a:rPr lang="en-US" sz="2400" dirty="0"/>
              <a:t>a given set of n distinct elements, one can choose k elements in different ways. The number of selections of elements varies according as: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elements </a:t>
            </a:r>
            <a:r>
              <a:rPr lang="en-US" sz="2400" dirty="0"/>
              <a:t>may or may not be repeated.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order of elements may or may not matter.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These two conditions therefore lead us to four counting methods summarized in the following table</a:t>
            </a:r>
            <a:r>
              <a:rPr lang="en-US" sz="2400" dirty="0" smtClean="0"/>
              <a:t>.(See next slide please)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pic>
        <p:nvPicPr>
          <p:cNvPr id="4" name="Content Placeholder 3" descr="Screen Shot 2016-05-08 at 17.43.1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556" r="-1709" b="6556"/>
          <a:stretch/>
        </p:blipFill>
        <p:spPr>
          <a:xfrm>
            <a:off x="76200" y="1524000"/>
            <a:ext cx="9067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4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K Sample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A k-sample of a set of n elements is a choice of k elements taken from the set of n elements such that the order of elements matters and elements can be repeated.</a:t>
            </a:r>
            <a:endParaRPr lang="en-GB" sz="2400" dirty="0"/>
          </a:p>
          <a:p>
            <a:pPr marL="0" indent="0">
              <a:buNone/>
            </a:pPr>
            <a:r>
              <a:rPr lang="en-GB" sz="2400" b="1" i="1" dirty="0" smtClean="0"/>
              <a:t>Remark</a:t>
            </a:r>
            <a:endParaRPr lang="en-GB" sz="2400" b="1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With </a:t>
            </a:r>
            <a:r>
              <a:rPr lang="en-US" sz="2400" dirty="0"/>
              <a:t>k-sample, repetition of elements is allowed, therefore, k need not be less than or equal to n. i.e. k is independent of n.</a:t>
            </a:r>
            <a:endParaRPr lang="en-GB" sz="2400" dirty="0"/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K Sample Formula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Suppose there are n distinct elements and we draw a k-sample from it</a:t>
            </a:r>
            <a:r>
              <a:rPr lang="en-US" sz="2400" dirty="0" smtClean="0"/>
              <a:t>. The </a:t>
            </a:r>
            <a:r>
              <a:rPr lang="en-US" sz="2400" dirty="0"/>
              <a:t>first element of the k-sample can be drawn in n ways. Since, repetition of elements is allowed, so the second element can also be drawn in n ways.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Similarly each of third, fourth, …, k-</a:t>
            </a:r>
            <a:r>
              <a:rPr lang="en-US" sz="2400" dirty="0" err="1"/>
              <a:t>th</a:t>
            </a:r>
            <a:r>
              <a:rPr lang="en-US" sz="2400" dirty="0"/>
              <a:t> element can be drawn in n ways.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Hence, by product rule, the total number of ways in which a k-sample can be drawn from n distinct elements is</a:t>
            </a:r>
            <a:endParaRPr lang="en-GB" sz="2400" dirty="0"/>
          </a:p>
          <a:p>
            <a:pPr marL="0" indent="0">
              <a:buNone/>
            </a:pPr>
            <a:endParaRPr lang="pt-BR" sz="2400" b="1" i="1" dirty="0" smtClean="0"/>
          </a:p>
          <a:p>
            <a:pPr marL="0" indent="0">
              <a:buNone/>
            </a:pPr>
            <a:r>
              <a:rPr lang="pt-BR" sz="2400" b="1" i="1" dirty="0"/>
              <a:t>	</a:t>
            </a:r>
            <a:r>
              <a:rPr lang="pt-BR" sz="2400" b="1" i="1" dirty="0" err="1" smtClean="0"/>
              <a:t>n</a:t>
            </a:r>
            <a:r>
              <a:rPr lang="pt-BR" sz="2400" b="1" i="1" dirty="0" smtClean="0"/>
              <a:t> </a:t>
            </a:r>
            <a:r>
              <a:rPr lang="en-US" sz="2400" b="1" i="1" dirty="0">
                <a:sym typeface="Symbol"/>
              </a:rPr>
              <a:t></a:t>
            </a:r>
            <a:r>
              <a:rPr lang="pt-BR" sz="2400" b="1" i="1" dirty="0"/>
              <a:t> </a:t>
            </a:r>
            <a:r>
              <a:rPr lang="pt-BR" sz="2400" b="1" i="1" dirty="0" err="1"/>
              <a:t>n</a:t>
            </a:r>
            <a:r>
              <a:rPr lang="pt-BR" sz="2400" b="1" i="1" dirty="0"/>
              <a:t> </a:t>
            </a:r>
            <a:r>
              <a:rPr lang="en-US" sz="2400" b="1" i="1" dirty="0">
                <a:sym typeface="Symbol"/>
              </a:rPr>
              <a:t></a:t>
            </a:r>
            <a:r>
              <a:rPr lang="pt-BR" sz="2400" b="1" i="1" dirty="0"/>
              <a:t> </a:t>
            </a:r>
            <a:r>
              <a:rPr lang="pt-BR" sz="2400" b="1" i="1" dirty="0" err="1"/>
              <a:t>n</a:t>
            </a:r>
            <a:r>
              <a:rPr lang="pt-BR" sz="2400" b="1" i="1" dirty="0"/>
              <a:t> </a:t>
            </a:r>
            <a:r>
              <a:rPr lang="en-US" sz="2400" b="1" i="1" dirty="0">
                <a:sym typeface="Symbol"/>
              </a:rPr>
              <a:t></a:t>
            </a:r>
            <a:r>
              <a:rPr lang="pt-BR" sz="2400" b="1" i="1" dirty="0"/>
              <a:t> … </a:t>
            </a:r>
            <a:r>
              <a:rPr lang="en-US" sz="2400" b="1" i="1" dirty="0">
                <a:sym typeface="Symbol"/>
              </a:rPr>
              <a:t></a:t>
            </a:r>
            <a:r>
              <a:rPr lang="pt-BR" sz="2400" b="1" i="1" dirty="0"/>
              <a:t> </a:t>
            </a:r>
            <a:r>
              <a:rPr lang="pt-BR" sz="2400" b="1" i="1" dirty="0" err="1"/>
              <a:t>n</a:t>
            </a:r>
            <a:r>
              <a:rPr lang="pt-BR" sz="2400" b="1" i="1" dirty="0"/>
              <a:t>	(</a:t>
            </a:r>
            <a:r>
              <a:rPr lang="pt-BR" sz="2400" b="1" i="1" dirty="0" err="1"/>
              <a:t>k</a:t>
            </a:r>
            <a:r>
              <a:rPr lang="pt-BR" sz="2400" b="1" i="1" dirty="0"/>
              <a:t>-times)</a:t>
            </a:r>
            <a:endParaRPr lang="en-GB" sz="2400" b="1" i="1" dirty="0"/>
          </a:p>
          <a:p>
            <a:pPr marL="0" indent="0">
              <a:buNone/>
            </a:pPr>
            <a:r>
              <a:rPr lang="en-US" sz="2400" b="1" i="1" dirty="0" smtClean="0"/>
              <a:t>	= </a:t>
            </a:r>
            <a:r>
              <a:rPr lang="en-US" sz="2400" b="1" i="1" dirty="0" err="1"/>
              <a:t>n</a:t>
            </a:r>
            <a:r>
              <a:rPr lang="en-US" sz="2400" b="1" i="1" baseline="30000" dirty="0" err="1"/>
              <a:t>k</a:t>
            </a:r>
            <a:endParaRPr lang="en-GB" sz="2400" b="1" i="1" dirty="0"/>
          </a:p>
          <a:p>
            <a:pPr marL="0" indent="0">
              <a:buFont typeface="Wingdings" charset="0"/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24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</TotalTime>
  <Words>1109</Words>
  <Application>Microsoft Macintosh PowerPoint</Application>
  <PresentationFormat>On-screen Show (4:3)</PresentationFormat>
  <Paragraphs>156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Pixel</vt:lpstr>
      <vt:lpstr>Discrete Structure</vt:lpstr>
      <vt:lpstr>PowerPoint Presentation</vt:lpstr>
      <vt:lpstr>PowerPoint Presentation</vt:lpstr>
      <vt:lpstr>Factorial of a positive integer</vt:lpstr>
      <vt:lpstr>Solution</vt:lpstr>
      <vt:lpstr>Counting Formulas</vt:lpstr>
      <vt:lpstr>Continued…</vt:lpstr>
      <vt:lpstr>Continued…</vt:lpstr>
      <vt:lpstr>K Sample Formula</vt:lpstr>
      <vt:lpstr>Exercise</vt:lpstr>
      <vt:lpstr>Solution</vt:lpstr>
      <vt:lpstr>Exercise</vt:lpstr>
      <vt:lpstr>Continued…</vt:lpstr>
      <vt:lpstr>Exercise</vt:lpstr>
      <vt:lpstr>Solution</vt:lpstr>
      <vt:lpstr>Continued…</vt:lpstr>
      <vt:lpstr> k-permutation </vt:lpstr>
      <vt:lpstr>Formula for K permutation</vt:lpstr>
      <vt:lpstr>Continued…</vt:lpstr>
      <vt:lpstr>Exercise</vt:lpstr>
      <vt:lpstr>Solution</vt:lpstr>
      <vt:lpstr>Exercise</vt:lpstr>
      <vt:lpstr>Continued…</vt:lpstr>
      <vt:lpstr>Exercise</vt:lpstr>
      <vt:lpstr>Solution</vt:lpstr>
      <vt:lpstr>Exercise</vt:lpstr>
      <vt:lpstr>Continued…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434</cp:revision>
  <dcterms:created xsi:type="dcterms:W3CDTF">2005-01-03T19:12:00Z</dcterms:created>
  <dcterms:modified xsi:type="dcterms:W3CDTF">2019-06-11T03:22:22Z</dcterms:modified>
</cp:coreProperties>
</file>