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58" r:id="rId2"/>
    <p:sldId id="516" r:id="rId3"/>
    <p:sldId id="448" r:id="rId4"/>
    <p:sldId id="447" r:id="rId5"/>
    <p:sldId id="450" r:id="rId6"/>
    <p:sldId id="452" r:id="rId7"/>
    <p:sldId id="465" r:id="rId8"/>
    <p:sldId id="454" r:id="rId9"/>
    <p:sldId id="455" r:id="rId10"/>
    <p:sldId id="456" r:id="rId11"/>
    <p:sldId id="457" r:id="rId12"/>
    <p:sldId id="460" r:id="rId13"/>
    <p:sldId id="461" r:id="rId14"/>
    <p:sldId id="488" r:id="rId15"/>
    <p:sldId id="489" r:id="rId16"/>
    <p:sldId id="498" r:id="rId17"/>
    <p:sldId id="501" r:id="rId18"/>
    <p:sldId id="500" r:id="rId19"/>
    <p:sldId id="466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79" autoAdjust="0"/>
  </p:normalViewPr>
  <p:slideViewPr>
    <p:cSldViewPr>
      <p:cViewPr>
        <p:scale>
          <a:sx n="76" d="100"/>
          <a:sy n="76" d="100"/>
        </p:scale>
        <p:origin x="-2040" y="-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2F1C6AB-9AC5-0C4C-96D5-99D6232AB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5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7AD479AB-A523-384F-9B28-681AEB91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97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E267BF-9AC4-E744-947F-165500862DE0}" type="slidenum">
              <a:rPr lang="en-US" sz="1200">
                <a:latin typeface="Times New Roman" charset="0"/>
              </a:rPr>
              <a:pPr eaLnBrk="1" hangingPunct="1"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1013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12/09/12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CG by Gauhar DCS UOP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  <a:cs typeface="Arial" charset="0"/>
              </a:defRPr>
            </a:lvl1pPr>
          </a:lstStyle>
          <a:p>
            <a:pPr>
              <a:defRPr/>
            </a:pPr>
            <a:fld id="{76FF546A-7F92-F847-A1C3-0D00E5A24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9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457200"/>
            <a:ext cx="22288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457200"/>
            <a:ext cx="65341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2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9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7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3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2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52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995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061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6764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¨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>
                <a:latin typeface="Arial" charset="0"/>
              </a:rPr>
              <a:t>Discrete </a:t>
            </a:r>
            <a:r>
              <a:rPr lang="en-US" dirty="0">
                <a:latin typeface="Arial" charset="0"/>
              </a:rPr>
              <a:t>Structure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buFont typeface="Wingdings" charset="0"/>
              <a:buNone/>
            </a:pPr>
            <a:r>
              <a:rPr lang="en-US" sz="3000" dirty="0">
                <a:latin typeface="Arial" charset="0"/>
              </a:rPr>
              <a:t>Daud </a:t>
            </a:r>
            <a:r>
              <a:rPr lang="en-US" sz="3000" smtClean="0">
                <a:latin typeface="Arial" charset="0"/>
              </a:rPr>
              <a:t>Khan Khalil</a:t>
            </a:r>
            <a:endParaRPr lang="en-US" sz="3000">
              <a:latin typeface="Arial" charset="0"/>
            </a:endParaRPr>
          </a:p>
          <a:p>
            <a:pPr algn="r" eaLnBrk="1" hangingPunct="1">
              <a:buFont typeface="Wingdings" charset="0"/>
              <a:buNone/>
            </a:pPr>
            <a:r>
              <a:rPr lang="en-US" sz="1900" dirty="0">
                <a:latin typeface="Arial" charset="0"/>
              </a:rPr>
              <a:t>School of Computer Science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 dirty="0">
                <a:latin typeface="Arial" charset="0"/>
              </a:rPr>
              <a:t>IQRA National University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 dirty="0">
                <a:latin typeface="Arial" charset="0"/>
              </a:rPr>
              <a:t>Peshawar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sz="3200" b="1" dirty="0">
                <a:latin typeface="Arial" charset="0"/>
              </a:rPr>
              <a:t>Continued…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/>
              <a:t>Inductive </a:t>
            </a:r>
            <a:r>
              <a:rPr lang="en-US" sz="2400" b="1" i="1" dirty="0" smtClean="0"/>
              <a:t>Step</a:t>
            </a:r>
            <a:endParaRPr lang="en-GB" sz="2400" b="1" i="1" dirty="0"/>
          </a:p>
          <a:p>
            <a:pPr marL="0" indent="0">
              <a:buNone/>
            </a:pPr>
            <a:r>
              <a:rPr lang="en-US" sz="2400" dirty="0" smtClean="0"/>
              <a:t>Suppose </a:t>
            </a:r>
            <a:r>
              <a:rPr lang="en-US" sz="2400" dirty="0"/>
              <a:t>P(k) is true for some integer k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1. That is,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1 </a:t>
            </a:r>
            <a:r>
              <a:rPr lang="en-US" sz="2400" dirty="0"/>
              <a:t>+ 3 + 5 + … + (2k - 1) = k</a:t>
            </a:r>
            <a:r>
              <a:rPr lang="en-US" sz="2400" baseline="30000" dirty="0"/>
              <a:t>2</a:t>
            </a:r>
            <a:r>
              <a:rPr lang="en-US" sz="2400" dirty="0"/>
              <a:t> …………………(1)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prove P(k+1) is true; i.e.,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1 </a:t>
            </a:r>
            <a:r>
              <a:rPr lang="en-US" sz="2400" dirty="0"/>
              <a:t>+ 3 + 5 + … +[2(k+1)-1] = (k+1)</a:t>
            </a:r>
            <a:r>
              <a:rPr lang="en-US" sz="2400" baseline="30000" dirty="0"/>
              <a:t> 2</a:t>
            </a:r>
            <a:r>
              <a:rPr lang="en-US" sz="2400" dirty="0"/>
              <a:t>    ………….……(2)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Now Consider </a:t>
            </a:r>
            <a:r>
              <a:rPr lang="en-US" sz="2400" dirty="0"/>
              <a:t>L.H.S. of (2</a:t>
            </a:r>
            <a:r>
              <a:rPr lang="en-US" sz="2400" dirty="0" smtClean="0"/>
              <a:t>) we get</a:t>
            </a:r>
            <a:endParaRPr lang="en-GB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26" y="4303712"/>
            <a:ext cx="6913474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Continued…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Thus </a:t>
            </a:r>
            <a:r>
              <a:rPr lang="en-US" sz="2400" dirty="0"/>
              <a:t>P(k+1) is also true. Hence by mathematical induction, the </a:t>
            </a:r>
            <a:r>
              <a:rPr lang="en-US" sz="2400" dirty="0" smtClean="0"/>
              <a:t>given</a:t>
            </a:r>
            <a:r>
              <a:rPr lang="en-GB" sz="2400" dirty="0"/>
              <a:t> </a:t>
            </a:r>
            <a:r>
              <a:rPr lang="en-US" sz="2400" dirty="0" smtClean="0"/>
              <a:t>equation </a:t>
            </a:r>
            <a:r>
              <a:rPr lang="en-US" sz="2400" dirty="0"/>
              <a:t>is true for all integers n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1.</a:t>
            </a:r>
            <a:endParaRPr lang="en-GB" sz="2400" dirty="0"/>
          </a:p>
          <a:p>
            <a:pPr marL="0" indent="0">
              <a:buNone/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Use mathematical induction to prove that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1</a:t>
            </a:r>
            <a:r>
              <a:rPr lang="en-US" sz="2400" dirty="0"/>
              <a:t>+2+2</a:t>
            </a:r>
            <a:r>
              <a:rPr lang="en-US" sz="2400" baseline="30000" dirty="0"/>
              <a:t>2</a:t>
            </a:r>
            <a:r>
              <a:rPr lang="en-US" sz="2400" dirty="0"/>
              <a:t> + … + 2</a:t>
            </a:r>
            <a:r>
              <a:rPr lang="en-US" sz="2400" baseline="30000" dirty="0"/>
              <a:t>n</a:t>
            </a:r>
            <a:r>
              <a:rPr lang="en-US" sz="2400" dirty="0"/>
              <a:t> = 2</a:t>
            </a:r>
            <a:r>
              <a:rPr lang="en-US" sz="2400" baseline="30000" dirty="0"/>
              <a:t>n+1</a:t>
            </a:r>
            <a:r>
              <a:rPr lang="en-US" sz="2400" dirty="0"/>
              <a:t> </a:t>
            </a:r>
            <a:r>
              <a:rPr lang="en-US" sz="2400" dirty="0" smtClean="0"/>
              <a:t>– 1 for </a:t>
            </a:r>
            <a:r>
              <a:rPr lang="en-US" sz="2400" dirty="0"/>
              <a:t>all integers n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 smtClean="0"/>
              <a:t>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r>
              <a:rPr lang="en-US" sz="2400" b="1" i="1" dirty="0" smtClean="0"/>
              <a:t>Solution???</a:t>
            </a:r>
          </a:p>
          <a:p>
            <a:pPr marL="0" indent="0"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Arial" charset="0"/>
              </a:rPr>
              <a:t>Continued…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i="1" dirty="0"/>
              <a:t>Solution</a:t>
            </a:r>
            <a:endParaRPr lang="en-GB" sz="2400" b="1" i="1" dirty="0"/>
          </a:p>
          <a:p>
            <a:pPr>
              <a:buFont typeface="Arial"/>
              <a:buChar char="•"/>
            </a:pPr>
            <a:r>
              <a:rPr lang="en-US" sz="2400" dirty="0"/>
              <a:t> Let P(n): 1 + 2 + 2</a:t>
            </a:r>
            <a:r>
              <a:rPr lang="en-US" sz="2400" baseline="30000" dirty="0"/>
              <a:t>2</a:t>
            </a:r>
            <a:r>
              <a:rPr lang="en-US" sz="2400" dirty="0"/>
              <a:t> + … + 2</a:t>
            </a:r>
            <a:r>
              <a:rPr lang="en-US" sz="2400" baseline="30000" dirty="0"/>
              <a:t>n</a:t>
            </a:r>
            <a:r>
              <a:rPr lang="en-US" sz="2400" dirty="0"/>
              <a:t> = 2</a:t>
            </a:r>
            <a:r>
              <a:rPr lang="en-US" sz="2400" baseline="30000" dirty="0"/>
              <a:t>n+1</a:t>
            </a:r>
            <a:r>
              <a:rPr lang="en-US" sz="2400" dirty="0"/>
              <a:t> – 1</a:t>
            </a:r>
          </a:p>
          <a:p>
            <a:pPr marL="0" lvl="0" indent="0">
              <a:buNone/>
            </a:pPr>
            <a:r>
              <a:rPr lang="en-US" sz="2400" b="1" i="1" dirty="0"/>
              <a:t>Basis Step </a:t>
            </a:r>
            <a:r>
              <a:rPr lang="en-US" sz="2400" b="1" dirty="0"/>
              <a:t> 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/>
              <a:t>                               </a:t>
            </a:r>
            <a:r>
              <a:rPr lang="en-US" sz="2400" dirty="0"/>
              <a:t>P(0) is true.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       For n = 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       L.H.S of P(0) = 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       R.H.S of P(0) = 2</a:t>
            </a:r>
            <a:r>
              <a:rPr lang="en-US" sz="2400" baseline="30000" dirty="0"/>
              <a:t>0+1</a:t>
            </a:r>
            <a:r>
              <a:rPr lang="en-US" sz="2400" dirty="0"/>
              <a:t> - 1 = 2 - 1 = 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       Hence P(0) is true.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GB" sz="24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Arial"/>
              <a:buChar char="•"/>
              <a:defRPr/>
            </a:pP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endParaRPr lang="en-US" sz="2800" b="1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Continued…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 smtClean="0"/>
              <a:t>Inductive Step</a:t>
            </a:r>
            <a:endParaRPr lang="en-GB" sz="2400" i="1" dirty="0"/>
          </a:p>
          <a:p>
            <a:pPr marL="0" indent="0">
              <a:buNone/>
            </a:pPr>
            <a:r>
              <a:rPr lang="en-US" sz="2400" dirty="0" smtClean="0"/>
              <a:t>Suppose </a:t>
            </a:r>
            <a:r>
              <a:rPr lang="en-US" sz="2400" dirty="0"/>
              <a:t>P(k) is true for some integer k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0; i.e.,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1+2+2</a:t>
            </a:r>
            <a:r>
              <a:rPr lang="en-US" sz="2400" baseline="30000" dirty="0"/>
              <a:t>2</a:t>
            </a:r>
            <a:r>
              <a:rPr lang="en-US" sz="2400" dirty="0"/>
              <a:t>+…+2</a:t>
            </a:r>
            <a:r>
              <a:rPr lang="en-US" sz="2400" baseline="30000" dirty="0"/>
              <a:t>k</a:t>
            </a:r>
            <a:r>
              <a:rPr lang="en-US" sz="2400" dirty="0"/>
              <a:t> = 2</a:t>
            </a:r>
            <a:r>
              <a:rPr lang="en-US" sz="2400" baseline="30000" dirty="0"/>
              <a:t>k+1</a:t>
            </a:r>
            <a:r>
              <a:rPr lang="en-US" sz="2400" dirty="0"/>
              <a:t> – 1……………………(1)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To prove P(k+1) is true, i.e.,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 1+2+2</a:t>
            </a:r>
            <a:r>
              <a:rPr lang="en-US" sz="2400" baseline="30000" dirty="0"/>
              <a:t>2</a:t>
            </a:r>
            <a:r>
              <a:rPr lang="en-US" sz="2400" dirty="0"/>
              <a:t>+…+2</a:t>
            </a:r>
            <a:r>
              <a:rPr lang="en-US" sz="2400" baseline="30000" dirty="0"/>
              <a:t>k+1</a:t>
            </a:r>
            <a:r>
              <a:rPr lang="en-US" sz="2400" dirty="0"/>
              <a:t> = 2</a:t>
            </a:r>
            <a:r>
              <a:rPr lang="en-US" sz="2400" baseline="30000" dirty="0"/>
              <a:t>k+1+1</a:t>
            </a:r>
            <a:r>
              <a:rPr lang="en-US" sz="2400" dirty="0"/>
              <a:t> – 1…………………(2</a:t>
            </a:r>
            <a:r>
              <a:rPr lang="en-US" sz="2400" dirty="0" smtClean="0"/>
              <a:t>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Consider LHS of equation (2)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1+2+2</a:t>
            </a:r>
            <a:r>
              <a:rPr lang="en-US" sz="2400" baseline="30000" dirty="0"/>
              <a:t>2</a:t>
            </a:r>
            <a:r>
              <a:rPr lang="en-US" sz="2400" dirty="0"/>
              <a:t>+…+2</a:t>
            </a:r>
            <a:r>
              <a:rPr lang="en-US" sz="2400" baseline="30000" dirty="0"/>
              <a:t>k+1</a:t>
            </a:r>
            <a:r>
              <a:rPr lang="en-US" sz="2400" dirty="0"/>
              <a:t>= (1+2+2</a:t>
            </a:r>
            <a:r>
              <a:rPr lang="en-US" sz="2400" baseline="30000" dirty="0"/>
              <a:t>2</a:t>
            </a:r>
            <a:r>
              <a:rPr lang="en-US" sz="2400" dirty="0"/>
              <a:t>+…+2</a:t>
            </a:r>
            <a:r>
              <a:rPr lang="en-US" sz="2400" baseline="30000" dirty="0"/>
              <a:t>k</a:t>
            </a:r>
            <a:r>
              <a:rPr lang="en-US" sz="2400" dirty="0"/>
              <a:t>) + 2</a:t>
            </a:r>
            <a:r>
              <a:rPr lang="en-US" sz="2400" baseline="30000" dirty="0"/>
              <a:t>k+1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     </a:t>
            </a:r>
            <a:r>
              <a:rPr lang="en-US" sz="2400" dirty="0" smtClean="0"/>
              <a:t>	  </a:t>
            </a:r>
            <a:r>
              <a:rPr lang="en-US" sz="2400" dirty="0"/>
              <a:t>= (2</a:t>
            </a:r>
            <a:r>
              <a:rPr lang="en-US" sz="2400" baseline="30000" dirty="0"/>
              <a:t>k+1</a:t>
            </a:r>
            <a:r>
              <a:rPr lang="en-US" sz="2400" dirty="0"/>
              <a:t> - 1) +2</a:t>
            </a:r>
            <a:r>
              <a:rPr lang="en-US" sz="2400" baseline="30000" dirty="0"/>
              <a:t>k+1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</a:t>
            </a:r>
            <a:r>
              <a:rPr lang="en-US" sz="2400" dirty="0" smtClean="0"/>
              <a:t>		  = </a:t>
            </a:r>
            <a:r>
              <a:rPr lang="en-US" sz="2400" dirty="0"/>
              <a:t>2·2</a:t>
            </a:r>
            <a:r>
              <a:rPr lang="en-US" sz="2400" baseline="30000" dirty="0"/>
              <a:t>k+1</a:t>
            </a:r>
            <a:r>
              <a:rPr lang="en-US" sz="2400" dirty="0"/>
              <a:t> - 1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  </a:t>
            </a:r>
            <a:r>
              <a:rPr lang="en-US" sz="2400" dirty="0" smtClean="0"/>
              <a:t>= </a:t>
            </a:r>
            <a:r>
              <a:rPr lang="en-US" sz="2400" dirty="0"/>
              <a:t>2</a:t>
            </a:r>
            <a:r>
              <a:rPr lang="en-US" sz="2400" baseline="30000" dirty="0"/>
              <a:t>k+1+1</a:t>
            </a:r>
            <a:r>
              <a:rPr lang="en-US" sz="2400" dirty="0"/>
              <a:t> - 1 = R.H.S of (2)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Hence P(k+1) is true and consequently by mathematical induction the given propositional function is true for all integers n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0.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GB" sz="2400" dirty="0"/>
          </a:p>
          <a:p>
            <a:pPr>
              <a:buFont typeface="Arial"/>
              <a:buChar char="•"/>
            </a:pP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Exercise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Prove by mathematical induction</a:t>
            </a:r>
            <a:r>
              <a:rPr lang="en-GB" sz="2400" dirty="0"/>
              <a:t> </a:t>
            </a:r>
            <a:r>
              <a:rPr lang="en-GB" sz="2400" dirty="0" smtClean="0"/>
              <a:t>that</a:t>
            </a:r>
          </a:p>
          <a:p>
            <a:pPr marL="0" indent="0" algn="ctr">
              <a:buNone/>
            </a:pPr>
            <a:endParaRPr lang="en-GB" sz="2400" b="1" i="1" dirty="0" smtClean="0"/>
          </a:p>
          <a:p>
            <a:pPr marL="0" indent="0" algn="ctr">
              <a:buNone/>
            </a:pPr>
            <a:endParaRPr lang="en-GB" sz="2400" b="1" i="1" dirty="0"/>
          </a:p>
          <a:p>
            <a:pPr marL="0" indent="0" algn="ctr">
              <a:buNone/>
            </a:pPr>
            <a:endParaRPr lang="en-GB" sz="2400" b="1" i="1" dirty="0" smtClean="0"/>
          </a:p>
          <a:p>
            <a:pPr marL="0" indent="0" algn="ctr">
              <a:buNone/>
            </a:pPr>
            <a:endParaRPr lang="en-GB" sz="2400" b="1" i="1" dirty="0"/>
          </a:p>
          <a:p>
            <a:pPr marL="0" indent="0" algn="ctr">
              <a:buNone/>
            </a:pPr>
            <a:endParaRPr lang="en-GB" sz="2400" b="1" i="1" dirty="0" smtClean="0"/>
          </a:p>
          <a:p>
            <a:pPr marL="0" indent="0" algn="ctr">
              <a:buNone/>
            </a:pPr>
            <a:r>
              <a:rPr lang="en-GB" sz="2400" b="1" i="1" dirty="0" smtClean="0"/>
              <a:t>Solution???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5029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791200" y="2209800"/>
            <a:ext cx="2210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for all integers n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1.</a:t>
            </a:r>
            <a:r>
              <a:rPr lang="en-GB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838200"/>
          </a:xfrm>
        </p:spPr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i="1" dirty="0"/>
              <a:t>Basis </a:t>
            </a:r>
            <a:r>
              <a:rPr lang="en-US" sz="2400" b="1" i="1" dirty="0" smtClean="0"/>
              <a:t>step  </a:t>
            </a:r>
            <a:endParaRPr lang="en-GB" sz="2400" b="1" i="1" dirty="0"/>
          </a:p>
          <a:p>
            <a:pPr marL="0" indent="0">
              <a:buNone/>
            </a:pPr>
            <a:r>
              <a:rPr lang="en-US" sz="2800" b="1" dirty="0"/>
              <a:t>                       </a:t>
            </a:r>
            <a:r>
              <a:rPr lang="en-US" sz="2400" b="1" dirty="0"/>
              <a:t>  </a:t>
            </a:r>
            <a:r>
              <a:rPr lang="en-US" sz="2400" dirty="0"/>
              <a:t>P(1) is true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     </a:t>
            </a:r>
            <a:r>
              <a:rPr lang="en-US" sz="2400" dirty="0" smtClean="0"/>
              <a:t>  For </a:t>
            </a:r>
            <a:r>
              <a:rPr lang="en-US" sz="2400" dirty="0"/>
              <a:t>n = 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      </a:t>
            </a:r>
            <a:r>
              <a:rPr lang="en-US" sz="2400" dirty="0" smtClean="0"/>
              <a:t> L.H.S </a:t>
            </a:r>
            <a:r>
              <a:rPr lang="en-US" sz="2400" dirty="0"/>
              <a:t>of P(1) = 1</a:t>
            </a:r>
            <a:r>
              <a:rPr lang="en-US" sz="2400" baseline="30000" dirty="0"/>
              <a:t>2</a:t>
            </a:r>
            <a:r>
              <a:rPr lang="en-US" sz="2400" dirty="0"/>
              <a:t> = 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R.H.S of P(1)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33800"/>
            <a:ext cx="34290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5943600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So L.H.S = R.H.S of P(1).Hence P(1) is true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89750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/>
              <a:t>Inductive </a:t>
            </a:r>
            <a:r>
              <a:rPr lang="en-US" sz="2400" b="1" i="1" dirty="0" smtClean="0"/>
              <a:t>Step</a:t>
            </a:r>
            <a:r>
              <a:rPr lang="en-US" sz="2400" i="1" dirty="0" smtClean="0"/>
              <a:t> </a:t>
            </a:r>
            <a:endParaRPr lang="en-GB" sz="2400" i="1" dirty="0"/>
          </a:p>
          <a:p>
            <a:pPr marL="0" indent="0">
              <a:buNone/>
            </a:pPr>
            <a:r>
              <a:rPr lang="en-US" sz="2400" dirty="0" smtClean="0"/>
              <a:t>Suppose </a:t>
            </a:r>
            <a:r>
              <a:rPr lang="en-US" sz="2400" dirty="0"/>
              <a:t>P(k) is true for some integer k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1; 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prove P(k+1) is true; i.e.;</a:t>
            </a:r>
            <a:endParaRPr lang="en-GB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599"/>
            <a:ext cx="6019800" cy="73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7114048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4495800"/>
            <a:ext cx="6781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en-GB" dirty="0"/>
          </a:p>
          <a:p>
            <a:r>
              <a:rPr lang="en-US" sz="2400" dirty="0"/>
              <a:t>Consider LHS of above </a:t>
            </a:r>
            <a:r>
              <a:rPr lang="en-US" sz="2400" dirty="0" smtClean="0"/>
              <a:t>equation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14909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5" name="Picture 4" descr="Screen Shot 2016-04-23 at 08.50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89916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05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Home task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Prove by mathematical </a:t>
            </a:r>
            <a:r>
              <a:rPr lang="en-US" sz="2400" dirty="0" smtClean="0"/>
              <a:t>induction 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                         			           for </a:t>
            </a:r>
            <a:r>
              <a:rPr lang="en-US" sz="2400" dirty="0"/>
              <a:t>all integers n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1</a:t>
            </a:r>
            <a:r>
              <a:rPr lang="en-GB" sz="2400" dirty="0"/>
              <a:t> </a:t>
            </a:r>
            <a:endParaRPr lang="en-GB" sz="2400" dirty="0" smtClean="0"/>
          </a:p>
          <a:p>
            <a:pPr marL="0" indent="0">
              <a:buNone/>
            </a:pPr>
            <a:endParaRPr lang="en-GB" sz="2000" dirty="0" smtClean="0"/>
          </a:p>
          <a:p>
            <a:pPr>
              <a:buFont typeface="Arial"/>
              <a:buChar char="•"/>
              <a:defRPr/>
            </a:pPr>
            <a:r>
              <a:rPr lang="en-US" sz="2400" dirty="0" smtClean="0"/>
              <a:t>Use the mathematical induction to prove that</a:t>
            </a:r>
          </a:p>
          <a:p>
            <a:pPr marL="0" indent="0">
              <a:buNone/>
              <a:defRPr/>
            </a:pPr>
            <a:r>
              <a:rPr lang="en-US" sz="2400" dirty="0" smtClean="0"/>
              <a:t>				        for </a:t>
            </a:r>
            <a:r>
              <a:rPr lang="en-US" sz="2400" dirty="0"/>
              <a:t>all integers n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2</a:t>
            </a:r>
            <a:r>
              <a:rPr lang="en-GB" sz="2400" dirty="0"/>
              <a:t> </a:t>
            </a:r>
            <a:endParaRPr lang="en-US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5105400" cy="5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3810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 smtClean="0"/>
              <a:t>Mathematical Induction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291412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algn="ctr">
              <a:defRPr/>
            </a:pPr>
            <a:endParaRPr lang="en-US" sz="4000" b="1" i="1" dirty="0" smtClean="0"/>
          </a:p>
          <a:p>
            <a:pPr marL="0" indent="0" algn="ctr">
              <a:buFont typeface="Wingdings" charset="0"/>
              <a:buNone/>
              <a:defRPr/>
            </a:pPr>
            <a:r>
              <a:rPr lang="en-US" sz="3600" b="1" i="1" dirty="0" smtClean="0"/>
              <a:t>Lets take a start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Mathematical Induction</a:t>
            </a:r>
            <a:endParaRPr lang="en-US" sz="2800" dirty="0">
              <a:latin typeface="Arial" charset="0"/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Let P(n) be a propositional function defined for all positive integers n. P(n) is true for every positive integer n if </a:t>
            </a:r>
          </a:p>
          <a:p>
            <a:pPr marL="0" indent="0">
              <a:buNone/>
            </a:pPr>
            <a:endParaRPr lang="en-US" sz="2400" b="1" i="1" dirty="0" smtClean="0"/>
          </a:p>
          <a:p>
            <a:pPr marL="0" indent="0">
              <a:buNone/>
            </a:pPr>
            <a:r>
              <a:rPr lang="en-US" sz="2400" b="1" i="1" dirty="0" smtClean="0"/>
              <a:t>Basis Step</a:t>
            </a:r>
            <a:endParaRPr lang="en-GB" sz="2400" i="1" dirty="0"/>
          </a:p>
          <a:p>
            <a:pPr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proposition P(1) is </a:t>
            </a:r>
            <a:r>
              <a:rPr lang="en-US" sz="2400" dirty="0" smtClean="0"/>
              <a:t>true.</a:t>
            </a:r>
          </a:p>
          <a:p>
            <a:pPr>
              <a:buFont typeface="Arial"/>
              <a:buChar char="•"/>
            </a:pPr>
            <a:endParaRPr lang="en-US" sz="2400" b="1" dirty="0"/>
          </a:p>
          <a:p>
            <a:pPr marL="0" indent="0">
              <a:buNone/>
            </a:pPr>
            <a:r>
              <a:rPr lang="en-US" sz="2400" b="1" i="1" dirty="0" smtClean="0"/>
              <a:t>Inductive Step </a:t>
            </a:r>
            <a:endParaRPr lang="en-GB" sz="2400" i="1" dirty="0"/>
          </a:p>
          <a:p>
            <a:pPr>
              <a:buFont typeface="Arial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P(k) is true then P(k + 1) is true for all integers k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1</a:t>
            </a:r>
            <a:r>
              <a:rPr lang="en-US" sz="2400" dirty="0" smtClean="0"/>
              <a:t>.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 dirty="0" smtClean="0"/>
              <a:t>    </a:t>
            </a:r>
            <a:r>
              <a:rPr lang="en-US" sz="2400" dirty="0" smtClean="0"/>
              <a:t>i.e</a:t>
            </a:r>
            <a:r>
              <a:rPr lang="en-US" sz="2400" dirty="0"/>
              <a:t>. </a:t>
            </a:r>
            <a:r>
              <a:rPr lang="en-US" sz="2400" dirty="0">
                <a:sym typeface="Symbol"/>
              </a:rPr>
              <a:t></a:t>
            </a:r>
            <a:r>
              <a:rPr lang="en-US" sz="2400" dirty="0"/>
              <a:t> k 	p(k)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P(k + 1)</a:t>
            </a:r>
            <a:endParaRPr lang="en-GB" sz="2400" dirty="0"/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</a:t>
            </a:r>
            <a:endParaRPr lang="en-US" sz="2800" dirty="0"/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Use Mathematical Induction to prove that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                             for </a:t>
            </a:r>
            <a:r>
              <a:rPr lang="en-US" sz="2400" dirty="0"/>
              <a:t>all integers n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 smtClean="0"/>
              <a:t>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>
                <a:latin typeface="Arial" charset="0"/>
              </a:rPr>
              <a:t>Solution is on next slide please</a:t>
            </a:r>
            <a:endParaRPr lang="en-US" sz="2400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2971800" cy="68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Continued…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i="1" dirty="0" smtClean="0"/>
              <a:t>Solution</a:t>
            </a:r>
          </a:p>
          <a:p>
            <a:pPr marL="0" indent="0">
              <a:buNone/>
            </a:pPr>
            <a:r>
              <a:rPr lang="en-GB" sz="2400" dirty="0" smtClean="0"/>
              <a:t>Let</a:t>
            </a:r>
          </a:p>
          <a:p>
            <a:endParaRPr lang="en-GB" sz="2400" b="1" dirty="0"/>
          </a:p>
          <a:p>
            <a:pPr marL="0" indent="0">
              <a:buNone/>
            </a:pPr>
            <a:r>
              <a:rPr lang="en-US" sz="2400" b="1" i="1" dirty="0" smtClean="0"/>
              <a:t>Basis Step</a:t>
            </a:r>
            <a:endParaRPr lang="en-GB" sz="2400" b="1" i="1" dirty="0"/>
          </a:p>
          <a:p>
            <a:pPr>
              <a:buFont typeface="Arial"/>
              <a:buChar char="•"/>
            </a:pPr>
            <a:r>
              <a:rPr lang="en-US" sz="2400" dirty="0" smtClean="0"/>
              <a:t>P</a:t>
            </a:r>
            <a:r>
              <a:rPr lang="en-US" sz="2400" dirty="0"/>
              <a:t>(1) is true.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For n = 1, left hand side of P(1) is the sum of all the successive integers starting at 1 and ending at 1, so LHS = 1 and RHS  is </a:t>
            </a:r>
            <a:endParaRPr lang="en-US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so </a:t>
            </a:r>
            <a:r>
              <a:rPr lang="en-US" sz="2400" dirty="0"/>
              <a:t>the proposition is true for n = 1.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3429000" cy="67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842042"/>
            <a:ext cx="3657600" cy="99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Continued…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Inductive </a:t>
            </a:r>
            <a:r>
              <a:rPr lang="en-US" sz="2400" b="1" dirty="0" smtClean="0"/>
              <a:t>Step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Suppose </a:t>
            </a:r>
            <a:r>
              <a:rPr lang="en-US" sz="2400" dirty="0"/>
              <a:t>P(k) is true for, some integers k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1.</a:t>
            </a:r>
            <a:r>
              <a:rPr lang="en-GB" sz="2400" dirty="0"/>
              <a:t> </a:t>
            </a:r>
            <a:endParaRPr lang="en-GB" sz="2400" dirty="0" smtClean="0"/>
          </a:p>
          <a:p>
            <a:pPr>
              <a:buFont typeface="Arial"/>
              <a:buChar char="•"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prove P(k + 1) is true. That is,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Consider </a:t>
            </a:r>
            <a:r>
              <a:rPr lang="en-US" sz="2400" dirty="0"/>
              <a:t>L.H.S. of </a:t>
            </a:r>
            <a:r>
              <a:rPr lang="en-US" sz="2400" dirty="0" smtClean="0"/>
              <a:t>above equation we get</a:t>
            </a:r>
            <a:endParaRPr lang="en-GB" sz="2400" dirty="0"/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62200"/>
            <a:ext cx="3124200" cy="7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33800"/>
            <a:ext cx="3657600" cy="647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Continued..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638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b="1" i="1" dirty="0" smtClean="0">
                <a:latin typeface="Arial" charset="0"/>
              </a:rPr>
              <a:t>Remaining solution </a:t>
            </a:r>
          </a:p>
          <a:p>
            <a:pPr marL="0" indent="0">
              <a:buNone/>
              <a:defRPr/>
            </a:pPr>
            <a:endParaRPr lang="en-US" sz="2400" b="1" i="1" dirty="0"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i="1" dirty="0" smtClean="0"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i="1" dirty="0"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i="1" dirty="0" smtClean="0"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i="1" dirty="0"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i="1" dirty="0" smtClean="0"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i="1" dirty="0"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i="1" dirty="0" smtClean="0">
              <a:latin typeface="Arial" charset="0"/>
            </a:endParaRPr>
          </a:p>
          <a:p>
            <a:pPr marL="0" indent="0">
              <a:buNone/>
              <a:defRPr/>
            </a:pPr>
            <a:r>
              <a:rPr lang="en-US" sz="2400" dirty="0" smtClean="0"/>
              <a:t>Hence </a:t>
            </a:r>
            <a:r>
              <a:rPr lang="en-US" sz="2400" dirty="0"/>
              <a:t>by principle of Mathematical Induction the given result true for all integers greater or equal to 1.</a:t>
            </a:r>
            <a:endParaRPr lang="en-GB" sz="2400" dirty="0"/>
          </a:p>
          <a:p>
            <a:pPr marL="0" indent="0">
              <a:buFont typeface="Wingdings" charset="0"/>
              <a:buNone/>
              <a:defRPr/>
            </a:pPr>
            <a:endParaRPr lang="en-US" sz="2400" b="1" i="1" dirty="0" smtClean="0">
              <a:latin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sz="2400" b="1" i="1" dirty="0">
              <a:latin typeface="Arial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7757360" cy="2933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562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 Use mathematical induction to prove </a:t>
            </a:r>
            <a:r>
              <a:rPr lang="en-US" sz="2400" dirty="0" smtClean="0"/>
              <a:t>that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</a:t>
            </a:r>
            <a:r>
              <a:rPr lang="en-US" sz="2400" dirty="0" smtClean="0"/>
              <a:t>1</a:t>
            </a:r>
            <a:r>
              <a:rPr lang="en-US" sz="2400" dirty="0"/>
              <a:t>+3+5+…+(2n -1) = n</a:t>
            </a:r>
            <a:r>
              <a:rPr lang="en-US" sz="2400" baseline="30000" dirty="0"/>
              <a:t>2</a:t>
            </a:r>
            <a:r>
              <a:rPr lang="en-US" sz="2400" dirty="0"/>
              <a:t> for all integers n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1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b="1" i="1" dirty="0" smtClean="0">
                <a:latin typeface="Arial" charset="0"/>
              </a:rPr>
              <a:t>Solution</a:t>
            </a:r>
          </a:p>
          <a:p>
            <a:pPr marL="0" indent="0">
              <a:buNone/>
            </a:pPr>
            <a:r>
              <a:rPr lang="en-US" sz="2400" dirty="0"/>
              <a:t>Let P(n) be the equation 1+3+5+…+(2n -1) = </a:t>
            </a:r>
            <a:r>
              <a:rPr lang="en-US" sz="2400" dirty="0" smtClean="0"/>
              <a:t>n</a:t>
            </a:r>
            <a:r>
              <a:rPr lang="en-US" sz="2400" baseline="30000" dirty="0" smtClean="0"/>
              <a:t>2</a:t>
            </a:r>
          </a:p>
          <a:p>
            <a:pPr marL="0" lvl="0" indent="0">
              <a:buNone/>
            </a:pPr>
            <a:r>
              <a:rPr lang="en-US" sz="2400" b="1" i="1" dirty="0"/>
              <a:t>Basis </a:t>
            </a:r>
            <a:r>
              <a:rPr lang="en-US" sz="2400" b="1" i="1" dirty="0" smtClean="0"/>
              <a:t>Step</a:t>
            </a:r>
            <a:r>
              <a:rPr lang="en-US" sz="2400" dirty="0"/>
              <a:t>	 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</a:t>
            </a:r>
            <a:r>
              <a:rPr lang="en-US" sz="2400" dirty="0" smtClean="0"/>
              <a:t>P</a:t>
            </a:r>
            <a:r>
              <a:rPr lang="en-US" sz="2400" dirty="0"/>
              <a:t>(1) is true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</a:t>
            </a:r>
            <a:r>
              <a:rPr lang="en-US" sz="2400" dirty="0" smtClean="0"/>
              <a:t> </a:t>
            </a:r>
            <a:r>
              <a:rPr lang="en-US" sz="2400" dirty="0"/>
              <a:t>For n = 1, L.H.S of P(1) = 1and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</a:t>
            </a:r>
            <a:r>
              <a:rPr lang="en-US" sz="2400" dirty="0" smtClean="0"/>
              <a:t>R.H.S </a:t>
            </a:r>
            <a:r>
              <a:rPr lang="en-US" sz="2400" dirty="0"/>
              <a:t>=2(1)-1 = 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</a:t>
            </a:r>
            <a:r>
              <a:rPr lang="en-US" sz="2400" dirty="0" smtClean="0"/>
              <a:t>Hence </a:t>
            </a:r>
            <a:r>
              <a:rPr lang="en-US" sz="2400" dirty="0"/>
              <a:t>the equation is true for n = 1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/>
              <a:t>      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3090</TotalTime>
  <Words>667</Words>
  <Application>Microsoft Macintosh PowerPoint</Application>
  <PresentationFormat>On-screen Show (4:3)</PresentationFormat>
  <Paragraphs>150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Pixel</vt:lpstr>
      <vt:lpstr>Discrete Structure</vt:lpstr>
      <vt:lpstr>PowerPoint Presentation</vt:lpstr>
      <vt:lpstr>PowerPoint Presentation</vt:lpstr>
      <vt:lpstr>Mathematical Induction</vt:lpstr>
      <vt:lpstr>Example</vt:lpstr>
      <vt:lpstr>Continued…</vt:lpstr>
      <vt:lpstr>Continued…</vt:lpstr>
      <vt:lpstr>Continued..</vt:lpstr>
      <vt:lpstr>Exercise</vt:lpstr>
      <vt:lpstr>Continued…</vt:lpstr>
      <vt:lpstr>Continued…</vt:lpstr>
      <vt:lpstr>Exercise</vt:lpstr>
      <vt:lpstr>Continued…</vt:lpstr>
      <vt:lpstr>Continued…</vt:lpstr>
      <vt:lpstr>Exercise</vt:lpstr>
      <vt:lpstr>Solution</vt:lpstr>
      <vt:lpstr>Continued…</vt:lpstr>
      <vt:lpstr>Continued…</vt:lpstr>
      <vt:lpstr>Home task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Gauhar Rahman</dc:creator>
  <cp:lastModifiedBy>Daud Khan</cp:lastModifiedBy>
  <cp:revision>404</cp:revision>
  <dcterms:created xsi:type="dcterms:W3CDTF">2005-01-03T19:12:00Z</dcterms:created>
  <dcterms:modified xsi:type="dcterms:W3CDTF">2018-12-21T03:41:53Z</dcterms:modified>
</cp:coreProperties>
</file>