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6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0AB3F-6753-4EC0-8FE9-12E18D4C8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48FD5A-D829-45EE-ACC3-D32E741CF0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2CA82-C082-4FD0-BB64-71A9C3240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D138-FD18-46BC-8FEE-FB487EA26E3F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5963B-51C0-4491-A34B-5F80FFEF6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D5C90-95D9-4309-8FB2-E751F4890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061B-D8AF-4FD2-BE50-80DEB52C8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9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73319-E4C1-4799-BE68-D3E754113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53BBAC-4321-4E17-8A5B-841444A36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2CA58-30C2-4452-A1BA-591E01A5F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D138-FD18-46BC-8FEE-FB487EA26E3F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C3CEB-B357-4FE2-9DC9-1B7BE911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B16A2-9761-45E7-94C1-E925D3A10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061B-D8AF-4FD2-BE50-80DEB52C8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4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909707-A4BD-417E-AA6F-61B9712652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FF377C-FF7E-427F-B9D7-A69E7FA01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A5764-74D1-4574-B74A-C36EF0F36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D138-FD18-46BC-8FEE-FB487EA26E3F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DA8FD-A2D1-4248-93F7-D2FB1C49F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BFCD6-B552-494E-A532-DF5F70421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061B-D8AF-4FD2-BE50-80DEB52C8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47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7F27A-E6A2-4DF7-9BEE-E834E7982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73B68-84F1-4B8D-A895-4763B5A20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25B43-46CF-4766-9CC8-E14D3630F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D138-FD18-46BC-8FEE-FB487EA26E3F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FECBB-B961-4B83-A347-8A5FE2946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7131E-88EC-4126-BCB8-C6A87441B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061B-D8AF-4FD2-BE50-80DEB52C8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07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0BC75-8280-47B6-84DA-3507250B5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B448EC-7364-4C60-806E-F28EB246A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79D80-CD40-4E3F-9E9F-0F83CCAA3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D138-FD18-46BC-8FEE-FB487EA26E3F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7AC3F-18AF-4CC3-99D8-58E3388EB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80AA7-07E5-4334-A934-125B92521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061B-D8AF-4FD2-BE50-80DEB52C8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7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CAE9-FCEE-4890-AF41-45F3A6BB5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859F0-BA1B-4D91-9229-120BAF39E6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B14BB8-AFDC-410A-BCC5-5542788C5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90949-9BAD-49D7-B397-317D5CD0C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D138-FD18-46BC-8FEE-FB487EA26E3F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D7EA15-3BAC-4C9C-BE24-89C865E3D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D3D00D-5ED9-4C7C-A59F-CFC429FBA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061B-D8AF-4FD2-BE50-80DEB52C8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94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5A8C4-95C2-4CDF-A3C2-038A370B0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A9571-48CB-47BB-9F9F-6177DD38E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CBC64B-8244-4A41-9329-ACAA26F10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AC66CC-D71F-4571-BC55-57917C05CE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FA39F9-B652-4A2C-8C3E-8C27F860C2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253FC5-9A25-4F85-97C6-B71016E2F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D138-FD18-46BC-8FEE-FB487EA26E3F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CB6BC1-6FA7-454B-8710-AA3E16DE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724D06-8A5B-4D37-BDDB-6F0A0F9A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061B-D8AF-4FD2-BE50-80DEB52C8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19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EE3D8-9600-4A4F-9F43-EF39A6A38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A376BF-A221-4A06-A62A-B6E6C410C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D138-FD18-46BC-8FEE-FB487EA26E3F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96DA39-76E7-4338-8B85-3F0FF6742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C240B8-F1CF-4FAA-8499-0019BB91C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061B-D8AF-4FD2-BE50-80DEB52C8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178BEA-882E-4E67-95AA-B728C83EF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D138-FD18-46BC-8FEE-FB487EA26E3F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6533F7-A783-4993-BB36-73F742270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CCC300-178A-4D2E-BC89-FD0A3070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061B-D8AF-4FD2-BE50-80DEB52C8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2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E4864-86DA-4335-8B91-499B1DC01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EE559-FD8C-45BD-9788-18D458A97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89A247-5CFC-407E-9B0C-D7847A2A2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46DE81-6936-41C1-AB65-7A568C913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D138-FD18-46BC-8FEE-FB487EA26E3F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3787-502A-431B-91E4-3C64119B2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570AD6-4C71-4E5A-AA57-0A08481D1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061B-D8AF-4FD2-BE50-80DEB52C8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51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097FE-5C12-4E11-9968-55885E1CB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FB1547-5ED5-4079-9C49-10BAC9E81F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2CB69F-9CA0-44F5-9AF2-04DD8C87D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1ABBB-AD8A-4AE2-BCD1-80F3C947D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D138-FD18-46BC-8FEE-FB487EA26E3F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80C52-373C-403C-A1C7-EBEFD0108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842DC-D823-48F2-819D-963F77222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061B-D8AF-4FD2-BE50-80DEB52C8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1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759F47-D59C-4139-A5A5-01F2F8CD3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92A1BC-6404-4E59-8B2A-D9EEFC3D0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B9D0B-4EE8-40CE-9BE7-1001424F8F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8D138-FD18-46BC-8FEE-FB487EA26E3F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86F5B-4E28-4A23-BE4A-241CEA61F7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1A2C2-0CDC-430D-9A20-97A8B69E6D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0061B-D8AF-4FD2-BE50-80DEB52C8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4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98C14-4625-4CA8-8470-E5EB038589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Data Mining:</a:t>
            </a:r>
            <a:br>
              <a:rPr lang="en-US" dirty="0"/>
            </a:br>
            <a:r>
              <a:rPr lang="en-US" dirty="0"/>
              <a:t>Data Processing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739ED6-DAA7-4740-A228-9A75FA8916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759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5FA08-2A15-4D78-B30E-AB2C724FF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1-to-N Coding animal data set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39C4B6-612F-4C70-8404-02A32C5A00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165304"/>
              </p:ext>
            </p:extLst>
          </p:nvPr>
        </p:nvGraphicFramePr>
        <p:xfrm>
          <a:off x="838200" y="1825625"/>
          <a:ext cx="4038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>
                  <a:extLst>
                    <a:ext uri="{9D8B030D-6E8A-4147-A177-3AD203B41FA5}">
                      <a16:colId xmlns:a16="http://schemas.microsoft.com/office/drawing/2014/main" val="1834983622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956238089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10823743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116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623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857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235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71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569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802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monkey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08614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32AB2B9-0A0E-43E3-9318-BBBC7B891B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139128"/>
              </p:ext>
            </p:extLst>
          </p:nvPr>
        </p:nvGraphicFramePr>
        <p:xfrm>
          <a:off x="5617029" y="1825625"/>
          <a:ext cx="573677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354">
                  <a:extLst>
                    <a:ext uri="{9D8B030D-6E8A-4147-A177-3AD203B41FA5}">
                      <a16:colId xmlns:a16="http://schemas.microsoft.com/office/drawing/2014/main" val="3387450282"/>
                    </a:ext>
                  </a:extLst>
                </a:gridCol>
                <a:gridCol w="1147354">
                  <a:extLst>
                    <a:ext uri="{9D8B030D-6E8A-4147-A177-3AD203B41FA5}">
                      <a16:colId xmlns:a16="http://schemas.microsoft.com/office/drawing/2014/main" val="1305915601"/>
                    </a:ext>
                  </a:extLst>
                </a:gridCol>
                <a:gridCol w="1147354">
                  <a:extLst>
                    <a:ext uri="{9D8B030D-6E8A-4147-A177-3AD203B41FA5}">
                      <a16:colId xmlns:a16="http://schemas.microsoft.com/office/drawing/2014/main" val="3988416452"/>
                    </a:ext>
                  </a:extLst>
                </a:gridCol>
                <a:gridCol w="1147354">
                  <a:extLst>
                    <a:ext uri="{9D8B030D-6E8A-4147-A177-3AD203B41FA5}">
                      <a16:colId xmlns:a16="http://schemas.microsoft.com/office/drawing/2014/main" val="192705616"/>
                    </a:ext>
                  </a:extLst>
                </a:gridCol>
                <a:gridCol w="1147354">
                  <a:extLst>
                    <a:ext uri="{9D8B030D-6E8A-4147-A177-3AD203B41FA5}">
                      <a16:colId xmlns:a16="http://schemas.microsoft.com/office/drawing/2014/main" val="6288069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638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271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416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522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439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0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222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078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212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54C21-1B8F-4B9F-94DD-55F1F2C6C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1-N coding animal data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FE711-6CF3-45FA-9D57-5EEC5E5F7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 “legs”</a:t>
            </a:r>
          </a:p>
          <a:p>
            <a:pPr lvl="1"/>
            <a:r>
              <a:rPr lang="en-US" dirty="0"/>
              <a:t>If considered categorial: defined order-&gt; ordinal data</a:t>
            </a:r>
          </a:p>
          <a:p>
            <a:pPr lvl="1"/>
            <a:r>
              <a:rPr lang="en-US" dirty="0"/>
              <a:t>Can computer similarity: 2 closer to 4 than to 6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Numerical value, can computer distance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Does the number of legs denote similarity?</a:t>
            </a:r>
          </a:p>
        </p:txBody>
      </p:sp>
    </p:spTree>
    <p:extLst>
      <p:ext uri="{BB962C8B-B14F-4D97-AF65-F5344CB8AC3E}">
        <p14:creationId xmlns:p14="http://schemas.microsoft.com/office/powerpoint/2010/main" val="3238629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182B2-7BEB-49E2-A7F8-D678C19CC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1-N coding animal data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58D17-AC8D-4C2D-980C-267DAE9CD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the number of legs denote similarity?</a:t>
            </a:r>
          </a:p>
          <a:p>
            <a:r>
              <a:rPr lang="en-US" dirty="0"/>
              <a:t>i.e. is an animal with 2 legs more similar to one with 4, or with 6?</a:t>
            </a:r>
          </a:p>
          <a:p>
            <a:r>
              <a:rPr lang="en-US" dirty="0"/>
              <a:t>And, is one with 4 equally similar to the one with 2 and 6?</a:t>
            </a:r>
          </a:p>
          <a:p>
            <a:pPr lvl="1"/>
            <a:r>
              <a:rPr lang="en-US" dirty="0"/>
              <a:t>Dog to monkey vs. dog to spider</a:t>
            </a:r>
          </a:p>
          <a:p>
            <a:r>
              <a:rPr lang="en-US" dirty="0"/>
              <a:t>One with 6 equally similar to one with 4 and 8?</a:t>
            </a:r>
          </a:p>
          <a:p>
            <a:pPr lvl="1"/>
            <a:r>
              <a:rPr lang="en-US" dirty="0"/>
              <a:t>Bee to spider vs. bee to cow</a:t>
            </a:r>
          </a:p>
        </p:txBody>
      </p:sp>
    </p:spTree>
    <p:extLst>
      <p:ext uri="{BB962C8B-B14F-4D97-AF65-F5344CB8AC3E}">
        <p14:creationId xmlns:p14="http://schemas.microsoft.com/office/powerpoint/2010/main" val="3786481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87F1A-1813-4D51-8E01-13C355F44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1-N coding animal data set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D3F433E-9AB0-4B62-9350-EE1D9DD659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1329461"/>
              </p:ext>
            </p:extLst>
          </p:nvPr>
        </p:nvGraphicFramePr>
        <p:xfrm>
          <a:off x="838200" y="1825625"/>
          <a:ext cx="425631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771">
                  <a:extLst>
                    <a:ext uri="{9D8B030D-6E8A-4147-A177-3AD203B41FA5}">
                      <a16:colId xmlns:a16="http://schemas.microsoft.com/office/drawing/2014/main" val="1275289632"/>
                    </a:ext>
                  </a:extLst>
                </a:gridCol>
                <a:gridCol w="1418771">
                  <a:extLst>
                    <a:ext uri="{9D8B030D-6E8A-4147-A177-3AD203B41FA5}">
                      <a16:colId xmlns:a16="http://schemas.microsoft.com/office/drawing/2014/main" val="3617708201"/>
                    </a:ext>
                  </a:extLst>
                </a:gridCol>
                <a:gridCol w="1418771">
                  <a:extLst>
                    <a:ext uri="{9D8B030D-6E8A-4147-A177-3AD203B41FA5}">
                      <a16:colId xmlns:a16="http://schemas.microsoft.com/office/drawing/2014/main" val="29364669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154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1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534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127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310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131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546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Monkey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35209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C74EB55-B65F-46B7-9B0A-F4AD0E290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445989"/>
              </p:ext>
            </p:extLst>
          </p:nvPr>
        </p:nvGraphicFramePr>
        <p:xfrm>
          <a:off x="5856513" y="1825625"/>
          <a:ext cx="565331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329">
                  <a:extLst>
                    <a:ext uri="{9D8B030D-6E8A-4147-A177-3AD203B41FA5}">
                      <a16:colId xmlns:a16="http://schemas.microsoft.com/office/drawing/2014/main" val="3562204433"/>
                    </a:ext>
                  </a:extLst>
                </a:gridCol>
                <a:gridCol w="1413329">
                  <a:extLst>
                    <a:ext uri="{9D8B030D-6E8A-4147-A177-3AD203B41FA5}">
                      <a16:colId xmlns:a16="http://schemas.microsoft.com/office/drawing/2014/main" val="886415786"/>
                    </a:ext>
                  </a:extLst>
                </a:gridCol>
                <a:gridCol w="1413329">
                  <a:extLst>
                    <a:ext uri="{9D8B030D-6E8A-4147-A177-3AD203B41FA5}">
                      <a16:colId xmlns:a16="http://schemas.microsoft.com/office/drawing/2014/main" val="3819926351"/>
                    </a:ext>
                  </a:extLst>
                </a:gridCol>
                <a:gridCol w="1413329">
                  <a:extLst>
                    <a:ext uri="{9D8B030D-6E8A-4147-A177-3AD203B41FA5}">
                      <a16:colId xmlns:a16="http://schemas.microsoft.com/office/drawing/2014/main" val="6248792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 legs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legs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 legs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legs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018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148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991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753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096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038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514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472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719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42112-AC76-4767-956C-ABA12C736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</a:t>
            </a:r>
            <a:r>
              <a:rPr lang="en-US" dirty="0" err="1"/>
              <a:t>nn</a:t>
            </a:r>
            <a:r>
              <a:rPr lang="en-US" dirty="0"/>
              <a:t>: distance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E81D6-E2EE-4209-9160-5AD7E33B1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to do with categorical data?</a:t>
            </a:r>
          </a:p>
          <a:p>
            <a:endParaRPr lang="en-US" dirty="0"/>
          </a:p>
          <a:p>
            <a:r>
              <a:rPr lang="en-US" dirty="0"/>
              <a:t>1-n coding – then apply any distance function mentioned earlier</a:t>
            </a:r>
          </a:p>
          <a:p>
            <a:endParaRPr lang="en-US" dirty="0"/>
          </a:p>
          <a:p>
            <a:r>
              <a:rPr lang="en-US" dirty="0"/>
              <a:t>Definition of custom distance function</a:t>
            </a:r>
          </a:p>
        </p:txBody>
      </p:sp>
    </p:spTree>
    <p:extLst>
      <p:ext uri="{BB962C8B-B14F-4D97-AF65-F5344CB8AC3E}">
        <p14:creationId xmlns:p14="http://schemas.microsoft.com/office/powerpoint/2010/main" val="2907779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D438B-DBF2-4152-A7B7-A28AD60C1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</a:t>
            </a:r>
            <a:r>
              <a:rPr lang="en-US" dirty="0" err="1"/>
              <a:t>nn</a:t>
            </a:r>
            <a:r>
              <a:rPr lang="en-US" dirty="0"/>
              <a:t>: distance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7D46F-7C8A-41E0-BDA3-275013FD2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of custom distance functions</a:t>
            </a:r>
          </a:p>
          <a:p>
            <a:pPr lvl="1"/>
            <a:r>
              <a:rPr lang="en-US" dirty="0"/>
              <a:t>Adopt hamming distance</a:t>
            </a:r>
          </a:p>
          <a:p>
            <a:pPr lvl="2"/>
            <a:r>
              <a:rPr lang="en-US" dirty="0"/>
              <a:t>Hamming distance between two strings of equal length is the number of positions at which the corresponding symbols are different </a:t>
            </a:r>
          </a:p>
          <a:p>
            <a:pPr lvl="1"/>
            <a:r>
              <a:rPr lang="en-US" dirty="0"/>
              <a:t>Count number of different nominal values</a:t>
            </a:r>
          </a:p>
          <a:p>
            <a:pPr lvl="1"/>
            <a:endParaRPr lang="en-US" dirty="0"/>
          </a:p>
          <a:p>
            <a:r>
              <a:rPr lang="en-US" dirty="0"/>
              <a:t>Define distance for each attribute, aggregate e.g. via sum</a:t>
            </a:r>
          </a:p>
        </p:txBody>
      </p:sp>
    </p:spTree>
    <p:extLst>
      <p:ext uri="{BB962C8B-B14F-4D97-AF65-F5344CB8AC3E}">
        <p14:creationId xmlns:p14="http://schemas.microsoft.com/office/powerpoint/2010/main" val="1655334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62EBA-0582-430D-BB94-0C6CE8FCF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de-</a:t>
            </a:r>
            <a:r>
              <a:rPr lang="en-US" dirty="0" err="1"/>
              <a:t>normalisation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21680-C7A6-4515-AC27-371B9FFC7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normal form</a:t>
            </a:r>
          </a:p>
          <a:p>
            <a:pPr lvl="1"/>
            <a:r>
              <a:rPr lang="en-US" dirty="0"/>
              <a:t>All attributes must have single value</a:t>
            </a:r>
          </a:p>
          <a:p>
            <a:r>
              <a:rPr lang="en-US" dirty="0"/>
              <a:t>Second normal form</a:t>
            </a:r>
          </a:p>
          <a:p>
            <a:pPr lvl="1"/>
            <a:r>
              <a:rPr lang="en-US" dirty="0"/>
              <a:t>Must be in first normal form</a:t>
            </a:r>
          </a:p>
          <a:p>
            <a:pPr lvl="1"/>
            <a:r>
              <a:rPr lang="en-US" dirty="0"/>
              <a:t>Every non-key attribute is fully functionally dependent on the primary key</a:t>
            </a:r>
          </a:p>
          <a:p>
            <a:r>
              <a:rPr lang="en-US" dirty="0"/>
              <a:t>Third normal form</a:t>
            </a:r>
          </a:p>
          <a:p>
            <a:pPr lvl="1"/>
            <a:r>
              <a:rPr lang="en-US" dirty="0"/>
              <a:t>Must be 2</a:t>
            </a:r>
            <a:r>
              <a:rPr lang="en-US" baseline="30000" dirty="0"/>
              <a:t>nd</a:t>
            </a:r>
            <a:r>
              <a:rPr lang="en-US" dirty="0"/>
              <a:t> normal form</a:t>
            </a:r>
          </a:p>
          <a:p>
            <a:pPr lvl="1"/>
            <a:r>
              <a:rPr lang="en-US" dirty="0"/>
              <a:t>Every non-key attribute is dependent on the primary key it implies eliminating attributes which are dependent on a non key attribute</a:t>
            </a:r>
          </a:p>
        </p:txBody>
      </p:sp>
    </p:spTree>
    <p:extLst>
      <p:ext uri="{BB962C8B-B14F-4D97-AF65-F5344CB8AC3E}">
        <p14:creationId xmlns:p14="http://schemas.microsoft.com/office/powerpoint/2010/main" val="3674470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8DE41-F830-41DA-9AB2-9C7DE6DC8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transformation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25AFA-E23F-4A33-BF77-A3D3BA293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Different variables may exhibit significantly different value ranges</a:t>
            </a:r>
          </a:p>
          <a:p>
            <a:pPr lvl="1"/>
            <a:r>
              <a:rPr lang="en-US" dirty="0"/>
              <a:t>	E.g. length variable measured in cm, inch, or meters</a:t>
            </a:r>
          </a:p>
          <a:p>
            <a:pPr lvl="1"/>
            <a:r>
              <a:rPr lang="en-US" dirty="0"/>
              <a:t>	Different types of measurements: length, speed, temperature</a:t>
            </a:r>
          </a:p>
          <a:p>
            <a:pPr lvl="1"/>
            <a:r>
              <a:rPr lang="en-US" dirty="0"/>
              <a:t>	Different types of measuring devices capturing different value ranges</a:t>
            </a:r>
          </a:p>
        </p:txBody>
      </p:sp>
    </p:spTree>
    <p:extLst>
      <p:ext uri="{BB962C8B-B14F-4D97-AF65-F5344CB8AC3E}">
        <p14:creationId xmlns:p14="http://schemas.microsoft.com/office/powerpoint/2010/main" val="33579964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506F2-4F30-4A03-AAB7-8C9268439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transformation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B525B-9C02-4881-937C-BD1337238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Scaling/ normalization/</a:t>
            </a:r>
            <a:r>
              <a:rPr lang="en-US" dirty="0" err="1"/>
              <a:t>Standardisation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Some algorithms rely on measuring the numeric distance between samples</a:t>
            </a:r>
          </a:p>
          <a:p>
            <a:r>
              <a:rPr lang="en-US" dirty="0"/>
              <a:t>There should be no impact by the value range</a:t>
            </a:r>
          </a:p>
          <a:p>
            <a:pPr lvl="1"/>
            <a:r>
              <a:rPr lang="en-US" dirty="0"/>
              <a:t>Higher values in one attribute/ variable would have </a:t>
            </a:r>
            <a:r>
              <a:rPr lang="en-US" dirty="0" err="1"/>
              <a:t>unproportinal</a:t>
            </a:r>
            <a:r>
              <a:rPr lang="en-US" dirty="0"/>
              <a:t> effect in measure distance</a:t>
            </a:r>
          </a:p>
          <a:p>
            <a:pPr lvl="1"/>
            <a:r>
              <a:rPr lang="en-US" dirty="0"/>
              <a:t>Would dominate distance metric</a:t>
            </a:r>
          </a:p>
          <a:p>
            <a:pPr lvl="1"/>
            <a:r>
              <a:rPr lang="en-US" dirty="0"/>
              <a:t>Might thus dominate learning</a:t>
            </a:r>
          </a:p>
        </p:txBody>
      </p:sp>
    </p:spTree>
    <p:extLst>
      <p:ext uri="{BB962C8B-B14F-4D97-AF65-F5344CB8AC3E}">
        <p14:creationId xmlns:p14="http://schemas.microsoft.com/office/powerpoint/2010/main" val="1923754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174E6-F2AE-4034-94CB-CB3279678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Scaling/ normalization/</a:t>
            </a:r>
            <a:r>
              <a:rPr lang="en-US" dirty="0" err="1"/>
              <a:t>Standardisation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A9CA4-6FD6-4CF1-9783-200AF09A7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Remove effects of different value ranges in each attribute/variable</a:t>
            </a:r>
          </a:p>
          <a:p>
            <a:r>
              <a:rPr lang="en-US" dirty="0"/>
              <a:t>Common method in statistics and machine learning</a:t>
            </a:r>
          </a:p>
          <a:p>
            <a:endParaRPr lang="en-US" dirty="0"/>
          </a:p>
          <a:p>
            <a:pPr lvl="1"/>
            <a:r>
              <a:rPr lang="en-US" dirty="0"/>
              <a:t>With many different notations</a:t>
            </a:r>
          </a:p>
          <a:p>
            <a:pPr lvl="1"/>
            <a:r>
              <a:rPr lang="en-US" dirty="0"/>
              <a:t>Scaling, Normalization, standardization</a:t>
            </a:r>
          </a:p>
          <a:p>
            <a:pPr lvl="1"/>
            <a:r>
              <a:rPr lang="en-US" dirty="0"/>
              <a:t>Often used </a:t>
            </a:r>
            <a:r>
              <a:rPr lang="en-US" dirty="0" err="1"/>
              <a:t>interchangley</a:t>
            </a:r>
            <a:r>
              <a:rPr lang="en-US" dirty="0"/>
              <a:t>, different for each field</a:t>
            </a:r>
          </a:p>
        </p:txBody>
      </p:sp>
    </p:spTree>
    <p:extLst>
      <p:ext uri="{BB962C8B-B14F-4D97-AF65-F5344CB8AC3E}">
        <p14:creationId xmlns:p14="http://schemas.microsoft.com/office/powerpoint/2010/main" val="2863147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1EA93-BF5C-46E6-81F7-C0AE18E14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FEF79-946C-4F5C-8022-8EAE310AE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Vital step for data mining (Supervised and Unsupervised)</a:t>
            </a:r>
          </a:p>
          <a:p>
            <a:r>
              <a:rPr lang="en-US" dirty="0"/>
              <a:t>DM algorithm will always give you a model</a:t>
            </a:r>
          </a:p>
          <a:p>
            <a:pPr lvl="1"/>
            <a:r>
              <a:rPr lang="en-US" dirty="0"/>
              <a:t>Quality of that model depends highly on the quality of the input data</a:t>
            </a:r>
          </a:p>
          <a:p>
            <a:pPr lvl="1"/>
            <a:endParaRPr lang="en-US" dirty="0"/>
          </a:p>
          <a:p>
            <a:r>
              <a:rPr lang="en-US" dirty="0"/>
              <a:t>Garbage in -&gt; Garbage out</a:t>
            </a:r>
          </a:p>
          <a:p>
            <a:r>
              <a:rPr lang="en-US" dirty="0"/>
              <a:t>One major goal of data preparation:</a:t>
            </a:r>
          </a:p>
          <a:p>
            <a:pPr lvl="1"/>
            <a:r>
              <a:rPr lang="en-US" dirty="0"/>
              <a:t>Eliminate “wrong influence” of variables</a:t>
            </a:r>
          </a:p>
        </p:txBody>
      </p:sp>
    </p:spTree>
    <p:extLst>
      <p:ext uri="{BB962C8B-B14F-4D97-AF65-F5344CB8AC3E}">
        <p14:creationId xmlns:p14="http://schemas.microsoft.com/office/powerpoint/2010/main" val="36848249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44531-7260-4651-A54E-20AA2FB2C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Scaling/ normalization/</a:t>
            </a:r>
            <a:r>
              <a:rPr lang="en-US" dirty="0" err="1"/>
              <a:t>Standardisation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393D1-589B-42AE-943A-457CE7D8A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Smoothing of data</a:t>
            </a:r>
          </a:p>
          <a:p>
            <a:r>
              <a:rPr lang="en-US" dirty="0" err="1"/>
              <a:t>Generalisation</a:t>
            </a:r>
            <a:r>
              <a:rPr lang="en-US" dirty="0"/>
              <a:t> of data</a:t>
            </a:r>
          </a:p>
          <a:p>
            <a:r>
              <a:rPr lang="en-US" dirty="0"/>
              <a:t>Min-Max normalization</a:t>
            </a:r>
          </a:p>
          <a:p>
            <a:r>
              <a:rPr lang="en-US" dirty="0"/>
              <a:t>Zero-mean </a:t>
            </a:r>
            <a:r>
              <a:rPr lang="en-US" dirty="0" err="1"/>
              <a:t>normalisation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4813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DFCBB-0738-4E41-B486-A53AFB4A1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Scaling/ normalization/</a:t>
            </a:r>
            <a:r>
              <a:rPr lang="en-US" dirty="0" err="1"/>
              <a:t>Standardisation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0B8AA50-FCF6-4F87-804C-953A8D4B7C4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Z-score standardization /normalization</a:t>
                </a:r>
              </a:p>
              <a:p>
                <a:endParaRPr lang="en-US" dirty="0"/>
              </a:p>
              <a:p>
                <a:r>
                  <a:rPr lang="en-US" dirty="0"/>
                  <a:t>Each variable x is converted to have a mean of 0 and a standard deviation of 1</a:t>
                </a:r>
              </a:p>
              <a:p>
                <a:pPr lvl="1"/>
                <a:r>
                  <a:rPr lang="en-US" dirty="0"/>
                  <a:t>Subtracting the mean</a:t>
                </a:r>
              </a:p>
              <a:p>
                <a:pPr lvl="1"/>
                <a:r>
                  <a:rPr lang="en-US" dirty="0"/>
                  <a:t>Dividing by standard deviation</a:t>
                </a:r>
              </a:p>
              <a:p>
                <a:pPr lvl="1"/>
                <a:endParaRPr lang="en-US" dirty="0"/>
              </a:p>
              <a:p>
                <a:pPr marL="1371600" lvl="3" indent="0">
                  <a:buNone/>
                </a:pPr>
                <a:r>
                  <a:rPr lang="en-US" sz="2800" dirty="0"/>
                  <a:t>z-=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−µ</m:t>
                        </m:r>
                      </m:num>
                      <m:den>
                        <m:r>
                          <a:rPr lang="pt-BR" sz="2800" i="1" smtClean="0">
                            <a:latin typeface="Cambria Math" panose="02040503050406030204" pitchFamily="18" charset="0"/>
                          </a:rPr>
                          <m:t>𝞼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0B8AA50-FCF6-4F87-804C-953A8D4B7C4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11004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C26D5-D13B-4C1E-812F-086A2927B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Scaling/ normalization/</a:t>
            </a:r>
            <a:r>
              <a:rPr lang="en-US" dirty="0" err="1"/>
              <a:t>Standardisation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AA096D-9161-4D91-B1A9-3FB41FE4C2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Z-score </a:t>
                </a:r>
                <a:r>
                  <a:rPr lang="en-US" dirty="0" err="1"/>
                  <a:t>standardisation</a:t>
                </a:r>
                <a:r>
                  <a:rPr lang="en-US" dirty="0"/>
                  <a:t>/normalization</a:t>
                </a:r>
              </a:p>
              <a:p>
                <a:r>
                  <a:rPr lang="en-US" dirty="0"/>
                  <a:t>What’s the new value range after z-score?</a:t>
                </a:r>
              </a:p>
              <a:p>
                <a:endParaRPr lang="en-US" dirty="0"/>
              </a:p>
              <a:p>
                <a:pPr lvl="5"/>
                <a:r>
                  <a:rPr lang="en-US" dirty="0"/>
                  <a:t>z-=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−µ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𝞼</m:t>
                        </m:r>
                      </m:den>
                    </m:f>
                  </m:oMath>
                </a14:m>
                <a:endParaRPr lang="en-US" dirty="0"/>
              </a:p>
              <a:p>
                <a:pPr lvl="5"/>
                <a:endParaRPr lang="en-US" dirty="0"/>
              </a:p>
              <a:p>
                <a:pPr lvl="5"/>
                <a:endParaRPr lang="en-US" dirty="0"/>
              </a:p>
              <a:p>
                <a:pPr lvl="5"/>
                <a:endParaRPr lang="en-US" dirty="0"/>
              </a:p>
              <a:p>
                <a:pPr lvl="5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AA096D-9161-4D91-B1A9-3FB41FE4C2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53776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7C9B7-5983-4042-93C0-17E9EDD26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Scaling/ normalization/</a:t>
            </a:r>
            <a:r>
              <a:rPr lang="en-US" dirty="0" err="1"/>
              <a:t>Standardisation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4D1601-23E1-4AFF-8C48-7C3D99A3D8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Min-Max scaling</a:t>
                </a:r>
              </a:p>
              <a:p>
                <a:pPr lvl="1"/>
                <a:r>
                  <a:rPr lang="en-US" dirty="0"/>
                  <a:t>-Scale all variables to the same (fixed) range</a:t>
                </a:r>
              </a:p>
              <a:p>
                <a:pPr lvl="1"/>
                <a:r>
                  <a:rPr lang="en-US" dirty="0"/>
                  <a:t>Often between 0 and 1</a:t>
                </a:r>
              </a:p>
              <a:p>
                <a:pPr lvl="1"/>
                <a:r>
                  <a:rPr lang="en-US" dirty="0"/>
                  <a:t>Subtract minimum value for each variable</a:t>
                </a:r>
              </a:p>
              <a:p>
                <a:pPr lvl="1"/>
                <a:r>
                  <a:rPr lang="en-US" dirty="0"/>
                  <a:t>Divide by value range of each variable</a:t>
                </a:r>
              </a:p>
              <a:p>
                <a:pPr lvl="1"/>
                <a:endParaRPr lang="en-US" sz="2000" dirty="0"/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0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0" dirty="0"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i="0" dirty="0"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i="0" dirty="0">
                                <a:latin typeface="Cambria Math" panose="02040503050406030204" pitchFamily="18" charset="0"/>
                              </a:rPr>
                              <m:t>max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  <m:r>
                          <a:rPr lang="en-US" sz="2000" i="0" dirty="0"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i="0" dirty="0"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 dirty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4D1601-23E1-4AFF-8C48-7C3D99A3D8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71050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5019B-209C-477E-BA37-F9DA5B9AC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Scaling/ normalization/</a:t>
            </a:r>
            <a:r>
              <a:rPr lang="en-US" dirty="0" err="1"/>
              <a:t>Standardisation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CB9ED-07B1-4021-8FFF-1968E24F0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Algorithms relying on distances</a:t>
            </a:r>
          </a:p>
          <a:p>
            <a:pPr lvl="1"/>
            <a:r>
              <a:rPr lang="en-US" dirty="0"/>
              <a:t>K-Nearest </a:t>
            </a:r>
            <a:r>
              <a:rPr lang="en-US" dirty="0" err="1"/>
              <a:t>Neighbours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Scaling not  needed for algorithms that don’t use distances, e.g.</a:t>
            </a:r>
          </a:p>
          <a:p>
            <a:pPr lvl="1"/>
            <a:r>
              <a:rPr lang="en-US" dirty="0"/>
              <a:t>Naïve Bayes</a:t>
            </a:r>
          </a:p>
          <a:p>
            <a:pPr lvl="1"/>
            <a:r>
              <a:rPr lang="en-US" dirty="0"/>
              <a:t>Decision trees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9230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7B52A-9454-46A6-9645-25757D80C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Scaling/ normalization/</a:t>
            </a:r>
            <a:r>
              <a:rPr lang="en-US" dirty="0" err="1"/>
              <a:t>Standardisation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3AC7F-3C05-492C-904E-25C133D75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Features (variables) from text documents</a:t>
            </a:r>
          </a:p>
          <a:p>
            <a:r>
              <a:rPr lang="en-US" dirty="0"/>
              <a:t>Each word (term) =one variable</a:t>
            </a:r>
          </a:p>
          <a:p>
            <a:r>
              <a:rPr lang="en-US" dirty="0"/>
              <a:t>Values=count of words in a document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EF4164E-8EF2-4149-ABBE-B8E68A3CAE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513610"/>
              </p:ext>
            </p:extLst>
          </p:nvPr>
        </p:nvGraphicFramePr>
        <p:xfrm>
          <a:off x="2032000" y="3526155"/>
          <a:ext cx="812799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111">
                  <a:extLst>
                    <a:ext uri="{9D8B030D-6E8A-4147-A177-3AD203B41FA5}">
                      <a16:colId xmlns:a16="http://schemas.microsoft.com/office/drawing/2014/main" val="409788142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465233073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957908776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090669844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80694511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4150867128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4289921748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957123247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821366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Word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Word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Word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Word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Word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………..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Word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ϵ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184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880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489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Doc3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061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Doc4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868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Doc5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095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………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691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Doc6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627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8590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C869A-3322-4D17-A869-D3CC043E4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Scaling/ normalization/</a:t>
            </a:r>
            <a:r>
              <a:rPr lang="en-US" dirty="0" err="1"/>
              <a:t>Standardisation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9AAA65-5E0B-4F6C-B50C-FA690FE233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Text features</a:t>
                </a:r>
              </a:p>
              <a:p>
                <a:pPr lvl="1"/>
                <a:r>
                  <a:rPr lang="en-US" dirty="0"/>
                  <a:t>Length (size) of the object described numerically might influence the values</a:t>
                </a:r>
              </a:p>
              <a:p>
                <a:pPr lvl="1"/>
                <a:r>
                  <a:rPr lang="en-US" dirty="0"/>
                  <a:t>Longer document -&gt; in general higher values </a:t>
                </a:r>
              </a:p>
              <a:p>
                <a:pPr lvl="1"/>
                <a:r>
                  <a:rPr lang="en-US" dirty="0"/>
                  <a:t>Relative importance of words within a text not higher</a:t>
                </a:r>
              </a:p>
              <a:p>
                <a:pPr lvl="1"/>
                <a:r>
                  <a:rPr lang="en-US" dirty="0" err="1"/>
                  <a:t>Normalise</a:t>
                </a:r>
                <a:r>
                  <a:rPr lang="en-US" dirty="0"/>
                  <a:t> data vectors to the same length</a:t>
                </a:r>
              </a:p>
              <a:p>
                <a:pPr lvl="2"/>
                <a:r>
                  <a:rPr lang="en-US" dirty="0"/>
                  <a:t>Dividing each vector by its vector length</a:t>
                </a:r>
              </a:p>
              <a:p>
                <a:r>
                  <a:rPr lang="en-US" sz="3600" dirty="0"/>
                  <a:t>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 dirty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3600" i="1" dirty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3600" i="0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6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sz="3600" i="1" dirty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9AAA65-5E0B-4F6C-B50C-FA690FE233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2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87410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21DFA-DCDB-4B07-A16A-51CC9A084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correlation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F9885-75FF-4B8B-84B2-CAB428C17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set might contain input variables that directly depend on each other</a:t>
            </a:r>
          </a:p>
          <a:p>
            <a:pPr lvl="1"/>
            <a:r>
              <a:rPr lang="en-US" dirty="0"/>
              <a:t>Might have unproportioned weight on output predication</a:t>
            </a:r>
          </a:p>
          <a:p>
            <a:pPr lvl="1"/>
            <a:r>
              <a:rPr lang="en-US" dirty="0"/>
              <a:t>Might be better to eliminate such variables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Finding dependencies with (Pair wise) analysis of correlation can important pre-processing step</a:t>
            </a:r>
          </a:p>
        </p:txBody>
      </p:sp>
    </p:spTree>
    <p:extLst>
      <p:ext uri="{BB962C8B-B14F-4D97-AF65-F5344CB8AC3E}">
        <p14:creationId xmlns:p14="http://schemas.microsoft.com/office/powerpoint/2010/main" val="31657725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58445-34F3-40D1-AA4A-FF8672E10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variables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0D787-D2A3-47D8-9A12-BF301CFA0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Classification requires categorical output</a:t>
            </a:r>
          </a:p>
          <a:p>
            <a:pPr lvl="1"/>
            <a:r>
              <a:rPr lang="en-US" dirty="0"/>
              <a:t>Continuous output=regression</a:t>
            </a:r>
          </a:p>
          <a:p>
            <a:r>
              <a:rPr lang="en-US" dirty="0"/>
              <a:t>Classification methods can be applied by binning continuous output</a:t>
            </a:r>
          </a:p>
          <a:p>
            <a:pPr lvl="1"/>
            <a:r>
              <a:rPr lang="en-US" dirty="0"/>
              <a:t>Loss of predication precision</a:t>
            </a:r>
          </a:p>
          <a:p>
            <a:pPr lvl="1"/>
            <a:r>
              <a:rPr lang="en-US" dirty="0"/>
              <a:t>More classes -&gt; higher precision</a:t>
            </a:r>
          </a:p>
          <a:p>
            <a:pPr lvl="1"/>
            <a:r>
              <a:rPr lang="en-US" dirty="0"/>
              <a:t>But also more difficult to learn</a:t>
            </a:r>
          </a:p>
        </p:txBody>
      </p:sp>
    </p:spTree>
    <p:extLst>
      <p:ext uri="{BB962C8B-B14F-4D97-AF65-F5344CB8AC3E}">
        <p14:creationId xmlns:p14="http://schemas.microsoft.com/office/powerpoint/2010/main" val="12592131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99371-8433-454A-8E15-A76B0F5B3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D142F-BA4F-4D43-9341-1864B5AA1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measure performance of an algorithm</a:t>
            </a:r>
          </a:p>
          <a:p>
            <a:pPr lvl="1"/>
            <a:r>
              <a:rPr lang="en-US" dirty="0"/>
              <a:t>Train model on (labelled) training data</a:t>
            </a:r>
          </a:p>
          <a:p>
            <a:pPr lvl="1"/>
            <a:r>
              <a:rPr lang="en-US" dirty="0"/>
              <a:t>Test on(labelled) test data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Measure performance</a:t>
            </a:r>
          </a:p>
          <a:p>
            <a:pPr lvl="1"/>
            <a:r>
              <a:rPr lang="en-US" dirty="0"/>
              <a:t>Several different measures</a:t>
            </a:r>
          </a:p>
        </p:txBody>
      </p:sp>
    </p:spTree>
    <p:extLst>
      <p:ext uri="{BB962C8B-B14F-4D97-AF65-F5344CB8AC3E}">
        <p14:creationId xmlns:p14="http://schemas.microsoft.com/office/powerpoint/2010/main" val="3207874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00788-B0B7-4EC0-AC46-24A083ACF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4BA18-058A-4988-B34B-BD7542DA3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Potential Issues:</a:t>
            </a:r>
          </a:p>
          <a:p>
            <a:pPr lvl="1"/>
            <a:r>
              <a:rPr lang="en-US" dirty="0"/>
              <a:t>Missing values</a:t>
            </a:r>
          </a:p>
          <a:p>
            <a:pPr lvl="1"/>
            <a:r>
              <a:rPr lang="en-US" dirty="0"/>
              <a:t>Quantitative data with different scales</a:t>
            </a:r>
          </a:p>
          <a:p>
            <a:pPr lvl="1"/>
            <a:r>
              <a:rPr lang="en-US" dirty="0"/>
              <a:t>Categorical data</a:t>
            </a:r>
          </a:p>
        </p:txBody>
      </p:sp>
    </p:spTree>
    <p:extLst>
      <p:ext uri="{BB962C8B-B14F-4D97-AF65-F5344CB8AC3E}">
        <p14:creationId xmlns:p14="http://schemas.microsoft.com/office/powerpoint/2010/main" val="33844901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48841-AB04-4ABB-85B6-AD01E5E5F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	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AB57F0B-E975-4AB4-B17A-1AA28C6624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7580" y="1170787"/>
            <a:ext cx="7696839" cy="451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2064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719C39E1-3152-49BC-9D21-7B92CC7420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0221" y="643466"/>
            <a:ext cx="10611557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424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5CCBA28-C6BD-47CB-A5F1-69340B7A48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1375" y="643466"/>
            <a:ext cx="10269250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5097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2B2CB73-839B-48C7-98C9-BEC92A18D9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2565" y="1153132"/>
            <a:ext cx="9646870" cy="557106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679CF47-3CC2-4C87-A7FF-AB9AC4F2A595}"/>
              </a:ext>
            </a:extLst>
          </p:cNvPr>
          <p:cNvSpPr txBox="1"/>
          <p:nvPr/>
        </p:nvSpPr>
        <p:spPr>
          <a:xfrm>
            <a:off x="794479" y="344774"/>
            <a:ext cx="108978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F-measures Drawback</a:t>
            </a:r>
          </a:p>
        </p:txBody>
      </p:sp>
    </p:spTree>
    <p:extLst>
      <p:ext uri="{BB962C8B-B14F-4D97-AF65-F5344CB8AC3E}">
        <p14:creationId xmlns:p14="http://schemas.microsoft.com/office/powerpoint/2010/main" val="37216056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29E77-2435-42E4-926C-06C179B0B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24691-1115-41AB-8611-B21BC31F4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to do evaluation on?</a:t>
            </a:r>
          </a:p>
          <a:p>
            <a:r>
              <a:rPr lang="en-US" dirty="0"/>
              <a:t>The samples used for training ?</a:t>
            </a:r>
          </a:p>
          <a:p>
            <a:endParaRPr lang="en-US" dirty="0"/>
          </a:p>
          <a:p>
            <a:pPr lvl="1"/>
            <a:r>
              <a:rPr lang="en-US" dirty="0"/>
              <a:t>Why not?</a:t>
            </a:r>
          </a:p>
        </p:txBody>
      </p:sp>
    </p:spTree>
    <p:extLst>
      <p:ext uri="{BB962C8B-B14F-4D97-AF65-F5344CB8AC3E}">
        <p14:creationId xmlns:p14="http://schemas.microsoft.com/office/powerpoint/2010/main" val="4040892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438D9-0C0F-4F6D-BC40-063A69198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&amp; Test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430D2-23A3-4C0D-BE97-27D1A0922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Split data into training and test sets</a:t>
            </a:r>
          </a:p>
          <a:p>
            <a:pPr lvl="1"/>
            <a:r>
              <a:rPr lang="en-US" dirty="0"/>
              <a:t>E.g.~80% training, 20% test, 66%  -33%</a:t>
            </a:r>
          </a:p>
          <a:p>
            <a:pPr lvl="1"/>
            <a:r>
              <a:rPr lang="en-US" dirty="0"/>
              <a:t>Linear, random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Results can vary a lot according to how the split is done</a:t>
            </a:r>
          </a:p>
          <a:p>
            <a:pPr lvl="1"/>
            <a:r>
              <a:rPr lang="en-US" dirty="0"/>
              <a:t>Cross validation</a:t>
            </a:r>
          </a:p>
        </p:txBody>
      </p:sp>
    </p:spTree>
    <p:extLst>
      <p:ext uri="{BB962C8B-B14F-4D97-AF65-F5344CB8AC3E}">
        <p14:creationId xmlns:p14="http://schemas.microsoft.com/office/powerpoint/2010/main" val="34517426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364A6-732F-4CA2-A547-BAB60BE49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E3999-0F60-4B46-93F0-44F6ED365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Split data into 10 parts of equal sizes</a:t>
            </a:r>
          </a:p>
          <a:p>
            <a:r>
              <a:rPr lang="en-US" dirty="0"/>
              <a:t>This is called 10-fold cross validation</a:t>
            </a:r>
          </a:p>
          <a:p>
            <a:r>
              <a:rPr lang="en-US" dirty="0"/>
              <a:t>Repeat 10 times</a:t>
            </a:r>
          </a:p>
          <a:p>
            <a:pPr lvl="1"/>
            <a:r>
              <a:rPr lang="en-US" dirty="0"/>
              <a:t>Use 9 parts training </a:t>
            </a:r>
          </a:p>
          <a:p>
            <a:pPr lvl="1"/>
            <a:r>
              <a:rPr lang="en-US" dirty="0"/>
              <a:t>Calculate performance on remaining part</a:t>
            </a:r>
          </a:p>
          <a:p>
            <a:r>
              <a:rPr lang="en-US" dirty="0"/>
              <a:t>Estimate of performance is average of the validation set performances</a:t>
            </a:r>
          </a:p>
        </p:txBody>
      </p:sp>
    </p:spTree>
    <p:extLst>
      <p:ext uri="{BB962C8B-B14F-4D97-AF65-F5344CB8AC3E}">
        <p14:creationId xmlns:p14="http://schemas.microsoft.com/office/powerpoint/2010/main" val="14717824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C0A73-1B24-4700-9332-C324BC509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A92F0-ADEE-4A56-BFFD-716CA17D4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Results obtained via cross-validation are generally much more reliable</a:t>
            </a:r>
          </a:p>
          <a:p>
            <a:pPr lvl="1"/>
            <a:r>
              <a:rPr lang="en-US" dirty="0"/>
              <a:t>Parameter of 10 often used</a:t>
            </a:r>
          </a:p>
          <a:p>
            <a:pPr lvl="1"/>
            <a:r>
              <a:rPr lang="en-US" dirty="0"/>
              <a:t>But no theoretical foundation for that</a:t>
            </a:r>
          </a:p>
          <a:p>
            <a:pPr lvl="1"/>
            <a:r>
              <a:rPr lang="en-US" dirty="0"/>
              <a:t>Fewer folds on smaller sample size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Number of folds dramatically increases runtime</a:t>
            </a:r>
          </a:p>
        </p:txBody>
      </p:sp>
    </p:spTree>
    <p:extLst>
      <p:ext uri="{BB962C8B-B14F-4D97-AF65-F5344CB8AC3E}">
        <p14:creationId xmlns:p14="http://schemas.microsoft.com/office/powerpoint/2010/main" val="12936140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B3683-3181-45BE-B15A-94887CC77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D0604-87FC-44A6-8AC5-5F88FD85D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Estimate of performance is average of the validation set  performances</a:t>
            </a:r>
          </a:p>
          <a:p>
            <a:endParaRPr lang="en-US" dirty="0"/>
          </a:p>
          <a:p>
            <a:r>
              <a:rPr lang="en-US" dirty="0"/>
              <a:t>In addition, computation standard deviation</a:t>
            </a:r>
          </a:p>
          <a:p>
            <a:pPr lvl="1"/>
            <a:r>
              <a:rPr lang="en-US" dirty="0"/>
              <a:t>Indication on how stable the results are in the different folds</a:t>
            </a:r>
          </a:p>
          <a:p>
            <a:pPr lvl="1"/>
            <a:r>
              <a:rPr lang="en-US" dirty="0"/>
              <a:t>Lower standard deviation is better</a:t>
            </a:r>
          </a:p>
          <a:p>
            <a:pPr lvl="1"/>
            <a:endParaRPr lang="en-US" dirty="0"/>
          </a:p>
          <a:p>
            <a:r>
              <a:rPr lang="en-US" dirty="0"/>
              <a:t>Standard deviation should be considered when comparing cross-validation performances from different classifiers</a:t>
            </a:r>
          </a:p>
        </p:txBody>
      </p:sp>
    </p:spTree>
    <p:extLst>
      <p:ext uri="{BB962C8B-B14F-4D97-AF65-F5344CB8AC3E}">
        <p14:creationId xmlns:p14="http://schemas.microsoft.com/office/powerpoint/2010/main" val="40817949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21BB7-161E-4539-B3D0-4A1AD5D3C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Confusion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C4029-0344-4B4F-8425-78E714F95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Matrix of classification results per class</a:t>
            </a:r>
          </a:p>
          <a:p>
            <a:pPr lvl="1"/>
            <a:r>
              <a:rPr lang="en-US" dirty="0"/>
              <a:t>Size (# classes) x (# classes)</a:t>
            </a:r>
          </a:p>
          <a:p>
            <a:pPr lvl="1"/>
            <a:endParaRPr lang="en-US" dirty="0"/>
          </a:p>
          <a:p>
            <a:r>
              <a:rPr lang="en-US" dirty="0"/>
              <a:t>For each actual class plot the predicated classes</a:t>
            </a:r>
          </a:p>
          <a:p>
            <a:endParaRPr lang="en-US" dirty="0"/>
          </a:p>
          <a:p>
            <a:r>
              <a:rPr lang="en-US" dirty="0"/>
              <a:t>Shows accuracy for single classes</a:t>
            </a:r>
          </a:p>
          <a:p>
            <a:r>
              <a:rPr lang="en-US" dirty="0"/>
              <a:t>Indicate which classes are confused</a:t>
            </a:r>
          </a:p>
        </p:txBody>
      </p:sp>
    </p:spTree>
    <p:extLst>
      <p:ext uri="{BB962C8B-B14F-4D97-AF65-F5344CB8AC3E}">
        <p14:creationId xmlns:p14="http://schemas.microsoft.com/office/powerpoint/2010/main" val="3711466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8B7-C76B-4BA6-8527-3B9AB5379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cleaning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FE2E8-3897-4485-A56D-C18AAE163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Missing Values</a:t>
            </a:r>
          </a:p>
          <a:p>
            <a:pPr lvl="1"/>
            <a:r>
              <a:rPr lang="en-US" dirty="0"/>
              <a:t>Avoid missing data</a:t>
            </a:r>
          </a:p>
          <a:p>
            <a:pPr lvl="1"/>
            <a:r>
              <a:rPr lang="en-US" dirty="0"/>
              <a:t>Data imputation</a:t>
            </a:r>
          </a:p>
          <a:p>
            <a:pPr lvl="2"/>
            <a:r>
              <a:rPr lang="en-US" dirty="0"/>
              <a:t>Case substitution</a:t>
            </a:r>
          </a:p>
          <a:p>
            <a:pPr lvl="2"/>
            <a:r>
              <a:rPr lang="en-US" dirty="0"/>
              <a:t>Mean Substitution</a:t>
            </a:r>
          </a:p>
          <a:p>
            <a:pPr lvl="2"/>
            <a:r>
              <a:rPr lang="en-US" dirty="0"/>
              <a:t>Mode based substitution </a:t>
            </a:r>
          </a:p>
          <a:p>
            <a:pPr lvl="3"/>
            <a:r>
              <a:rPr lang="en-US" dirty="0"/>
              <a:t>Nearest neighbor imputation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746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12474-515A-4690-A9D7-504BDB814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Confusion matrix example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789DD5D-7F08-4B2B-B76B-D503B86678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25" y="1690688"/>
            <a:ext cx="7905750" cy="449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2199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6B51C625-C7EE-434E-B010-5A288AFC2E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4857" y="1123526"/>
            <a:ext cx="7033561" cy="485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430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15519B1D-DA74-486E-B762-BD5759388F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8487" y="643466"/>
            <a:ext cx="8315026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9103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F396515C-2304-4259-BC84-24FCABC06E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0477" y="1301103"/>
            <a:ext cx="9951041" cy="424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8058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36B2F-A923-4366-89AF-53C70A61C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per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32F41-2254-4B51-AFCA-45CE7229C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Important to consider when</a:t>
            </a:r>
          </a:p>
          <a:p>
            <a:pPr lvl="1"/>
            <a:r>
              <a:rPr lang="en-US" dirty="0"/>
              <a:t>Imbalance classes</a:t>
            </a:r>
          </a:p>
          <a:p>
            <a:pPr lvl="1"/>
            <a:r>
              <a:rPr lang="en-US" dirty="0"/>
              <a:t>Performance of a particular class is more important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Examples?</a:t>
            </a:r>
          </a:p>
          <a:p>
            <a:pPr lvl="1"/>
            <a:r>
              <a:rPr lang="en-US" dirty="0"/>
              <a:t>Health prediction</a:t>
            </a:r>
          </a:p>
          <a:p>
            <a:pPr lvl="1"/>
            <a:r>
              <a:rPr lang="en-US" dirty="0"/>
              <a:t>Classify sensitive documents</a:t>
            </a:r>
          </a:p>
          <a:p>
            <a:pPr lvl="1"/>
            <a:r>
              <a:rPr lang="en-US" dirty="0"/>
              <a:t>Spam filter</a:t>
            </a:r>
          </a:p>
        </p:txBody>
      </p:sp>
    </p:spTree>
    <p:extLst>
      <p:ext uri="{BB962C8B-B14F-4D97-AF65-F5344CB8AC3E}">
        <p14:creationId xmlns:p14="http://schemas.microsoft.com/office/powerpoint/2010/main" val="424035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AC383-CBFF-4411-8266-47C7D4727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Cleaning Cont..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DF857BF-FF3D-4A3A-AB77-575395EEA3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727950"/>
              </p:ext>
            </p:extLst>
          </p:nvPr>
        </p:nvGraphicFramePr>
        <p:xfrm>
          <a:off x="838200" y="1825625"/>
          <a:ext cx="10515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01884027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76418565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7229807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0893313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735744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Attribute1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Attribute2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Attribute3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Attribute4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456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719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167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261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085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29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A1046-0D19-49DF-A40A-A59E0AECF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Cleaning Cont..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2CBF6-C4C3-4179-B23C-8C0335D2E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Noisy Data:</a:t>
            </a:r>
          </a:p>
          <a:p>
            <a:pPr lvl="1"/>
            <a:r>
              <a:rPr lang="en-US" dirty="0"/>
              <a:t>Duplication</a:t>
            </a:r>
          </a:p>
          <a:p>
            <a:pPr lvl="1"/>
            <a:r>
              <a:rPr lang="en-US" dirty="0"/>
              <a:t>Incorrect Entry</a:t>
            </a:r>
          </a:p>
          <a:p>
            <a:pPr lvl="1"/>
            <a:r>
              <a:rPr lang="en-US" dirty="0"/>
              <a:t>Incorrect Processing</a:t>
            </a:r>
          </a:p>
          <a:p>
            <a:pPr lvl="1"/>
            <a:r>
              <a:rPr lang="en-US" dirty="0"/>
              <a:t>Outliers</a:t>
            </a:r>
          </a:p>
        </p:txBody>
      </p:sp>
    </p:spTree>
    <p:extLst>
      <p:ext uri="{BB962C8B-B14F-4D97-AF65-F5344CB8AC3E}">
        <p14:creationId xmlns:p14="http://schemas.microsoft.com/office/powerpoint/2010/main" val="3030978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D44F2-261F-4F79-95D0-B9526FE08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Categorical variable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66A0C-B39A-4F47-AA64-735B22166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Non-numeric variable with a finite number of levels</a:t>
            </a:r>
          </a:p>
          <a:p>
            <a:r>
              <a:rPr lang="en-US" dirty="0"/>
              <a:t>Also called nominal data</a:t>
            </a:r>
          </a:p>
          <a:p>
            <a:r>
              <a:rPr lang="en-US" dirty="0"/>
              <a:t>E.g. eye </a:t>
            </a:r>
            <a:r>
              <a:rPr lang="en-US" dirty="0" err="1"/>
              <a:t>colour</a:t>
            </a:r>
            <a:r>
              <a:rPr lang="en-US" dirty="0"/>
              <a:t> with values “green”, “grey”, “blue”, “brown”</a:t>
            </a:r>
          </a:p>
          <a:p>
            <a:r>
              <a:rPr lang="en-US" dirty="0"/>
              <a:t>Some algorithms handle only numeric variables</a:t>
            </a:r>
          </a:p>
          <a:p>
            <a:r>
              <a:rPr lang="en-US" dirty="0"/>
              <a:t>Solution: 1-to-N coding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198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FD8AC-77A1-43D6-AF9D-E69B8DC30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1-to-N coding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9E0C0C2-C5AF-414B-B182-5A422264B9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677273"/>
              </p:ext>
            </p:extLst>
          </p:nvPr>
        </p:nvGraphicFramePr>
        <p:xfrm>
          <a:off x="838200" y="1825625"/>
          <a:ext cx="153488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4886">
                  <a:extLst>
                    <a:ext uri="{9D8B030D-6E8A-4147-A177-3AD203B41FA5}">
                      <a16:colId xmlns:a16="http://schemas.microsoft.com/office/drawing/2014/main" val="10965996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Color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955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Brown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242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801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190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402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Brown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018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380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92984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9346945-AE16-4EA6-AA0A-9A6509622A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42828"/>
              </p:ext>
            </p:extLst>
          </p:nvPr>
        </p:nvGraphicFramePr>
        <p:xfrm>
          <a:off x="5181599" y="1825625"/>
          <a:ext cx="578394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5986">
                  <a:extLst>
                    <a:ext uri="{9D8B030D-6E8A-4147-A177-3AD203B41FA5}">
                      <a16:colId xmlns:a16="http://schemas.microsoft.com/office/drawing/2014/main" val="145881763"/>
                    </a:ext>
                  </a:extLst>
                </a:gridCol>
                <a:gridCol w="1445986">
                  <a:extLst>
                    <a:ext uri="{9D8B030D-6E8A-4147-A177-3AD203B41FA5}">
                      <a16:colId xmlns:a16="http://schemas.microsoft.com/office/drawing/2014/main" val="2839916740"/>
                    </a:ext>
                  </a:extLst>
                </a:gridCol>
                <a:gridCol w="1445986">
                  <a:extLst>
                    <a:ext uri="{9D8B030D-6E8A-4147-A177-3AD203B41FA5}">
                      <a16:colId xmlns:a16="http://schemas.microsoft.com/office/drawing/2014/main" val="1680872235"/>
                    </a:ext>
                  </a:extLst>
                </a:gridCol>
                <a:gridCol w="1445986">
                  <a:extLst>
                    <a:ext uri="{9D8B030D-6E8A-4147-A177-3AD203B41FA5}">
                      <a16:colId xmlns:a16="http://schemas.microsoft.com/office/drawing/2014/main" val="3062132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301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730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682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77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665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5803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408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954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977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0542E-5DC6-46B6-9BF8-60F08B251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Categorical data: another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645D1-EEBD-4BB9-ACA5-DEDB074B1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Animal data set</a:t>
            </a:r>
          </a:p>
          <a:p>
            <a:pPr lvl="1"/>
            <a:r>
              <a:rPr lang="en-US" dirty="0"/>
              <a:t>Describes animal by some characteristics</a:t>
            </a:r>
          </a:p>
          <a:p>
            <a:pPr lvl="1"/>
            <a:r>
              <a:rPr lang="en-US" dirty="0"/>
              <a:t>Instances: cow, horse, duck, eagle</a:t>
            </a:r>
          </a:p>
          <a:p>
            <a:pPr lvl="1"/>
            <a:endParaRPr lang="en-US" dirty="0"/>
          </a:p>
          <a:p>
            <a:r>
              <a:rPr lang="en-US" dirty="0"/>
              <a:t>Variables</a:t>
            </a:r>
          </a:p>
          <a:p>
            <a:pPr lvl="1"/>
            <a:r>
              <a:rPr lang="en-US" dirty="0"/>
              <a:t>Size</a:t>
            </a:r>
          </a:p>
          <a:p>
            <a:pPr lvl="2"/>
            <a:r>
              <a:rPr lang="en-US" dirty="0"/>
              <a:t>Tiny, small, medium, big</a:t>
            </a:r>
          </a:p>
          <a:p>
            <a:pPr lvl="1"/>
            <a:r>
              <a:rPr lang="en-US" dirty="0"/>
              <a:t>Number of legs</a:t>
            </a:r>
          </a:p>
          <a:p>
            <a:pPr lvl="2"/>
            <a:r>
              <a:rPr lang="en-US" dirty="0"/>
              <a:t>2,4,6,8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FA733E0-CA63-4E50-857A-46491C48F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997964"/>
              </p:ext>
            </p:extLst>
          </p:nvPr>
        </p:nvGraphicFramePr>
        <p:xfrm>
          <a:off x="6770914" y="1945640"/>
          <a:ext cx="4582887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629">
                  <a:extLst>
                    <a:ext uri="{9D8B030D-6E8A-4147-A177-3AD203B41FA5}">
                      <a16:colId xmlns:a16="http://schemas.microsoft.com/office/drawing/2014/main" val="3615872191"/>
                    </a:ext>
                  </a:extLst>
                </a:gridCol>
                <a:gridCol w="1527629">
                  <a:extLst>
                    <a:ext uri="{9D8B030D-6E8A-4147-A177-3AD203B41FA5}">
                      <a16:colId xmlns:a16="http://schemas.microsoft.com/office/drawing/2014/main" val="1726775410"/>
                    </a:ext>
                  </a:extLst>
                </a:gridCol>
                <a:gridCol w="1527629">
                  <a:extLst>
                    <a:ext uri="{9D8B030D-6E8A-4147-A177-3AD203B41FA5}">
                      <a16:colId xmlns:a16="http://schemas.microsoft.com/office/drawing/2014/main" val="684705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965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215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293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410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972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658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402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monkey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166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682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1389</Words>
  <Application>Microsoft Office PowerPoint</Application>
  <PresentationFormat>Widescreen</PresentationFormat>
  <Paragraphs>496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Calibri Light</vt:lpstr>
      <vt:lpstr>Cambria Math</vt:lpstr>
      <vt:lpstr>Office Theme</vt:lpstr>
      <vt:lpstr> Data Mining: Data Processing</vt:lpstr>
      <vt:lpstr>Data Preparation</vt:lpstr>
      <vt:lpstr>Data Preparation</vt:lpstr>
      <vt:lpstr>Data cleaning</vt:lpstr>
      <vt:lpstr>Data Cleaning Cont..</vt:lpstr>
      <vt:lpstr>Data Cleaning Cont..</vt:lpstr>
      <vt:lpstr>Categorical variable</vt:lpstr>
      <vt:lpstr>1-to-N coding</vt:lpstr>
      <vt:lpstr>Categorical data: another example</vt:lpstr>
      <vt:lpstr>1-to-N Coding animal data set</vt:lpstr>
      <vt:lpstr>1-N coding animal data set</vt:lpstr>
      <vt:lpstr>1-N coding animal data set</vt:lpstr>
      <vt:lpstr>1-N coding animal data set</vt:lpstr>
      <vt:lpstr>K-nn: distance function</vt:lpstr>
      <vt:lpstr>K-nn: distance function</vt:lpstr>
      <vt:lpstr>Data de-normalisation</vt:lpstr>
      <vt:lpstr>Data transformation</vt:lpstr>
      <vt:lpstr>Data transformation</vt:lpstr>
      <vt:lpstr> Scaling/ normalization/Standardisation </vt:lpstr>
      <vt:lpstr>Scaling/ normalization/Standardisation </vt:lpstr>
      <vt:lpstr>Scaling/ normalization/Standardisation </vt:lpstr>
      <vt:lpstr>Scaling/ normalization/Standardisation </vt:lpstr>
      <vt:lpstr>Scaling/ normalization/Standardisation </vt:lpstr>
      <vt:lpstr>Scaling/ normalization/Standardisation </vt:lpstr>
      <vt:lpstr>Scaling/ normalization/Standardisation </vt:lpstr>
      <vt:lpstr>Scaling/ normalization/Standardisation </vt:lpstr>
      <vt:lpstr>Analysis of correlation</vt:lpstr>
      <vt:lpstr>Output variables </vt:lpstr>
      <vt:lpstr>Evaluation </vt:lpstr>
      <vt:lpstr>Evaluation </vt:lpstr>
      <vt:lpstr>PowerPoint Presentation</vt:lpstr>
      <vt:lpstr>PowerPoint Presentation</vt:lpstr>
      <vt:lpstr>PowerPoint Presentation</vt:lpstr>
      <vt:lpstr>Evaluation </vt:lpstr>
      <vt:lpstr>Training &amp; Test set</vt:lpstr>
      <vt:lpstr>Cross validation</vt:lpstr>
      <vt:lpstr>Cross validation</vt:lpstr>
      <vt:lpstr>Cross validation</vt:lpstr>
      <vt:lpstr>Confusion matrix</vt:lpstr>
      <vt:lpstr>Confusion matrix example</vt:lpstr>
      <vt:lpstr>PowerPoint Presentation</vt:lpstr>
      <vt:lpstr>PowerPoint Presentation</vt:lpstr>
      <vt:lpstr>PowerPoint Presentation</vt:lpstr>
      <vt:lpstr>Performance per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Mining: Data Processing</dc:title>
  <dc:creator>Sumaiya Fazal Dad</dc:creator>
  <cp:lastModifiedBy>Sumaiya Fazal Dad </cp:lastModifiedBy>
  <cp:revision>8</cp:revision>
  <dcterms:created xsi:type="dcterms:W3CDTF">2018-11-08T10:25:59Z</dcterms:created>
  <dcterms:modified xsi:type="dcterms:W3CDTF">2018-11-16T03:50:49Z</dcterms:modified>
</cp:coreProperties>
</file>