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299" r:id="rId3"/>
    <p:sldId id="307" r:id="rId4"/>
    <p:sldId id="306" r:id="rId5"/>
    <p:sldId id="300" r:id="rId6"/>
    <p:sldId id="303" r:id="rId7"/>
    <p:sldId id="301" r:id="rId8"/>
    <p:sldId id="302" r:id="rId9"/>
    <p:sldId id="304" r:id="rId10"/>
    <p:sldId id="305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E5CBF-CE6F-4ADB-9329-45D4F8E025B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95E7B-0F0E-4CDA-82D1-F042F56C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8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624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35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495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14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801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99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448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04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8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F33C2A5-A634-4EBF-9BE2-C78F8042F329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C666D720-8BEA-48DF-9330-16668AEE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s://www.youtube.com/watch?v=3rowdu53KrQ&amp;list=PLtX8dW0VRLIeR2J7OhXPryT3bKTRwIBuo&amp;index=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UbnfB_Fbs&amp;list=PLtX8dW0VRLIeR2J7OhXPryT3bKTRwIBuo&amp;index=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Fundamentals of </a:t>
            </a:r>
            <a:br>
              <a:rPr lang="en-US" sz="5400" dirty="0" smtClean="0"/>
            </a:br>
            <a:r>
              <a:rPr lang="en-US" sz="5400" dirty="0" smtClean="0"/>
              <a:t>Digital Image Processing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Sanaa </a:t>
            </a:r>
            <a:r>
              <a:rPr lang="en-US" sz="3600" dirty="0" err="1" smtClean="0"/>
              <a:t>Jeehan</a:t>
            </a:r>
            <a:endParaRPr lang="en-US" sz="3600" dirty="0" smtClean="0"/>
          </a:p>
          <a:p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Week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153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04805"/>
            <a:ext cx="9692640" cy="980122"/>
          </a:xfrm>
        </p:spPr>
        <p:txBody>
          <a:bodyPr/>
          <a:lstStyle/>
          <a:p>
            <a:r>
              <a:rPr lang="en-US" dirty="0" smtClean="0"/>
              <a:t>Adjacency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25600"/>
            <a:ext cx="9295291" cy="482138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Let V be set of gray levels values used to define adjacency. </a:t>
            </a:r>
          </a:p>
          <a:p>
            <a:r>
              <a:rPr lang="en-US" sz="3200" dirty="0" smtClean="0"/>
              <a:t>4-adjacency</a:t>
            </a:r>
            <a:r>
              <a:rPr lang="en-US" sz="3200" dirty="0"/>
              <a:t>: Two pixels p and q with values from V are 4- adjacent if q is in the set N</a:t>
            </a:r>
            <a:r>
              <a:rPr lang="en-US" sz="3200" baseline="-25000" dirty="0"/>
              <a:t>4</a:t>
            </a:r>
            <a:r>
              <a:rPr lang="en-US" sz="3200" dirty="0"/>
              <a:t>(p)</a:t>
            </a:r>
            <a:r>
              <a:rPr lang="en-US" sz="3200" dirty="0" smtClean="0"/>
              <a:t>. </a:t>
            </a:r>
            <a:endParaRPr lang="en-US" sz="3200" dirty="0"/>
          </a:p>
          <a:p>
            <a:r>
              <a:rPr lang="en-US" sz="3200" dirty="0" smtClean="0"/>
              <a:t>8-adjacency</a:t>
            </a:r>
            <a:r>
              <a:rPr lang="en-US" sz="3200" dirty="0"/>
              <a:t>: Two pixels p and q with values from V are 8- adjacent if q is in the set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(p</a:t>
            </a:r>
            <a:r>
              <a:rPr lang="en-US" sz="3200" dirty="0"/>
              <a:t>)</a:t>
            </a:r>
            <a:r>
              <a:rPr lang="en-US" sz="3200" dirty="0" smtClean="0"/>
              <a:t>. </a:t>
            </a:r>
            <a:endParaRPr lang="en-US" sz="3200" dirty="0"/>
          </a:p>
          <a:p>
            <a:r>
              <a:rPr lang="en-US" sz="3200" dirty="0" smtClean="0"/>
              <a:t>m-adjacency</a:t>
            </a:r>
            <a:r>
              <a:rPr lang="en-US" sz="3200" dirty="0"/>
              <a:t>: Two pixels p and q with values from V are </a:t>
            </a:r>
            <a:r>
              <a:rPr lang="en-US" sz="3200" dirty="0" err="1"/>
              <a:t>madjacent</a:t>
            </a:r>
            <a:r>
              <a:rPr lang="en-US" sz="3200" dirty="0"/>
              <a:t> </a:t>
            </a:r>
            <a:r>
              <a:rPr lang="en-US" sz="3200" dirty="0" smtClean="0"/>
              <a:t>if</a:t>
            </a:r>
            <a:endParaRPr lang="en-US" sz="3200" dirty="0"/>
          </a:p>
          <a:p>
            <a:pPr lvl="1"/>
            <a:r>
              <a:rPr lang="en-US" sz="3000" dirty="0" smtClean="0"/>
              <a:t>q </a:t>
            </a:r>
            <a:r>
              <a:rPr lang="en-US" sz="3000" dirty="0"/>
              <a:t>is in N</a:t>
            </a:r>
            <a:r>
              <a:rPr lang="en-US" sz="3000" baseline="-25000" dirty="0"/>
              <a:t>4</a:t>
            </a:r>
            <a:r>
              <a:rPr lang="en-US" sz="3000" dirty="0"/>
              <a:t>(p</a:t>
            </a:r>
            <a:r>
              <a:rPr lang="en-US" sz="3000" dirty="0" smtClean="0"/>
              <a:t>). </a:t>
            </a:r>
          </a:p>
          <a:p>
            <a:pPr lvl="1"/>
            <a:r>
              <a:rPr lang="en-US" sz="3000" dirty="0" smtClean="0"/>
              <a:t>q </a:t>
            </a:r>
            <a:r>
              <a:rPr lang="en-US" sz="3000" dirty="0"/>
              <a:t>is in </a:t>
            </a:r>
            <a:r>
              <a:rPr lang="en-US" sz="3000" dirty="0" smtClean="0"/>
              <a:t>N</a:t>
            </a:r>
            <a:r>
              <a:rPr lang="en-US" sz="3000" baseline="-25000" dirty="0" smtClean="0"/>
              <a:t>D</a:t>
            </a:r>
            <a:r>
              <a:rPr lang="en-US" sz="3000" dirty="0" smtClean="0"/>
              <a:t>(p</a:t>
            </a:r>
            <a:r>
              <a:rPr lang="en-US" sz="3000" dirty="0"/>
              <a:t>) </a:t>
            </a:r>
            <a:r>
              <a:rPr lang="en-US" sz="3000" dirty="0" smtClean="0"/>
              <a:t>and </a:t>
            </a:r>
            <a:r>
              <a:rPr lang="en-US" sz="3000" dirty="0"/>
              <a:t>the set </a:t>
            </a:r>
            <a:r>
              <a:rPr lang="en-US" sz="3000" dirty="0" smtClean="0"/>
              <a:t>[</a:t>
            </a:r>
            <a:r>
              <a:rPr lang="en-US" sz="2800" dirty="0"/>
              <a:t>N</a:t>
            </a:r>
            <a:r>
              <a:rPr lang="en-US" sz="2800" baseline="-25000" dirty="0"/>
              <a:t>4</a:t>
            </a:r>
            <a:r>
              <a:rPr lang="en-US" sz="2800" dirty="0"/>
              <a:t>(p</a:t>
            </a:r>
            <a:r>
              <a:rPr lang="en-US" sz="2800" dirty="0" smtClean="0"/>
              <a:t>) ∩ N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(q)</a:t>
            </a:r>
            <a:r>
              <a:rPr lang="en-US" sz="3000" dirty="0" smtClean="0"/>
              <a:t>] </a:t>
            </a:r>
            <a:r>
              <a:rPr lang="en-US" sz="3000" dirty="0"/>
              <a:t>is empty (has no pixels whose values are from V).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508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498770"/>
            <a:ext cx="5379073" cy="5542828"/>
          </a:xfrm>
        </p:spPr>
        <p:txBody>
          <a:bodyPr>
            <a:noAutofit/>
          </a:bodyPr>
          <a:lstStyle/>
          <a:p>
            <a:r>
              <a:rPr lang="en-US" sz="2400" dirty="0"/>
              <a:t>Connectivity : To determine whether the pixels are adjacent in some sense. </a:t>
            </a:r>
            <a:endParaRPr lang="en-US" sz="2400" dirty="0" smtClean="0"/>
          </a:p>
          <a:p>
            <a:r>
              <a:rPr lang="en-US" sz="2400" dirty="0" smtClean="0"/>
              <a:t>Let </a:t>
            </a:r>
            <a:r>
              <a:rPr lang="en-US" sz="2400" dirty="0"/>
              <a:t>V be the set of gray-level values used to define connectivity; then Two pixels p, q that have values from the set V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4-connected</a:t>
            </a:r>
            <a:r>
              <a:rPr lang="en-US" sz="2400" dirty="0"/>
              <a:t>, if q is in the set N4(p) 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8-connected</a:t>
            </a:r>
            <a:r>
              <a:rPr lang="en-US" sz="2400" dirty="0"/>
              <a:t>, if q is in the set N8(p) </a:t>
            </a:r>
            <a:r>
              <a:rPr lang="en-US" sz="2400" dirty="0" smtClean="0"/>
              <a:t>\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m-connected</a:t>
            </a:r>
            <a:r>
              <a:rPr lang="en-US" sz="2400" dirty="0"/>
              <a:t>, </a:t>
            </a:r>
            <a:r>
              <a:rPr lang="en-US" sz="2400" dirty="0" smtClean="0"/>
              <a:t>if </a:t>
            </a:r>
          </a:p>
          <a:p>
            <a:pPr marL="731520" lvl="1" indent="-457200">
              <a:buFont typeface="+mj-lt"/>
              <a:buAutoNum type="romanLcPeriod"/>
            </a:pPr>
            <a:r>
              <a:rPr lang="en-US" sz="2000" dirty="0" smtClean="0"/>
              <a:t>q </a:t>
            </a:r>
            <a:r>
              <a:rPr lang="en-US" sz="2000" dirty="0"/>
              <a:t>is in N4(p) or </a:t>
            </a:r>
            <a:endParaRPr lang="en-US" sz="2000" dirty="0" smtClean="0"/>
          </a:p>
          <a:p>
            <a:pPr marL="731520" lvl="1" indent="-457200">
              <a:buFont typeface="+mj-lt"/>
              <a:buAutoNum type="romanLcPeriod"/>
            </a:pPr>
            <a:r>
              <a:rPr lang="en-US" sz="2000" dirty="0" smtClean="0"/>
              <a:t>q </a:t>
            </a:r>
            <a:r>
              <a:rPr lang="en-US" sz="2000" dirty="0"/>
              <a:t>is in ND(p) and the set </a:t>
            </a:r>
            <a:r>
              <a:rPr lang="en-US" sz="2400" dirty="0"/>
              <a:t>[</a:t>
            </a:r>
            <a:r>
              <a:rPr lang="en-US" sz="2000" dirty="0"/>
              <a:t>N</a:t>
            </a:r>
            <a:r>
              <a:rPr lang="en-US" sz="2000" baseline="-25000" dirty="0"/>
              <a:t>4</a:t>
            </a:r>
            <a:r>
              <a:rPr lang="en-US" sz="2000" dirty="0"/>
              <a:t>(p) ∩ N</a:t>
            </a:r>
            <a:r>
              <a:rPr lang="en-US" sz="2000" baseline="-25000" dirty="0"/>
              <a:t>4</a:t>
            </a:r>
            <a:r>
              <a:rPr lang="en-US" sz="2000" dirty="0"/>
              <a:t>(q)</a:t>
            </a:r>
            <a:r>
              <a:rPr lang="en-US" sz="2400" dirty="0"/>
              <a:t>] </a:t>
            </a:r>
            <a:r>
              <a:rPr lang="en-US" sz="2000" dirty="0" smtClean="0"/>
              <a:t>is </a:t>
            </a:r>
            <a:r>
              <a:rPr lang="en-US" sz="2000" dirty="0"/>
              <a:t>empty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786" y="921039"/>
            <a:ext cx="2284124" cy="1681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787" y="2823730"/>
            <a:ext cx="2284124" cy="1681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787" y="4676775"/>
            <a:ext cx="2284124" cy="17377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633531" y="1542472"/>
            <a:ext cx="64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661236" y="3442869"/>
            <a:ext cx="64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661234" y="5314819"/>
            <a:ext cx="757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959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04805"/>
            <a:ext cx="9692640" cy="980122"/>
          </a:xfrm>
        </p:spPr>
        <p:txBody>
          <a:bodyPr/>
          <a:lstStyle/>
          <a:p>
            <a:r>
              <a:rPr lang="en-US" dirty="0" smtClean="0"/>
              <a:t>Adjacency / Connectivity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583" y="1597674"/>
            <a:ext cx="3260653" cy="2899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583" y="4809552"/>
            <a:ext cx="3260653" cy="176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9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04805"/>
            <a:ext cx="9692640" cy="980122"/>
          </a:xfrm>
        </p:spPr>
        <p:txBody>
          <a:bodyPr/>
          <a:lstStyle/>
          <a:p>
            <a:r>
              <a:rPr lang="en-US" dirty="0" smtClean="0"/>
              <a:t>Adjacency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25600"/>
            <a:ext cx="9295291" cy="4821382"/>
          </a:xfrm>
        </p:spPr>
        <p:txBody>
          <a:bodyPr>
            <a:normAutofit/>
          </a:bodyPr>
          <a:lstStyle/>
          <a:p>
            <a:r>
              <a:rPr lang="en-US" sz="2800" dirty="0"/>
              <a:t>Pixel p is adjacent to pixel q if they are connected. </a:t>
            </a:r>
          </a:p>
          <a:p>
            <a:r>
              <a:rPr lang="en-US" sz="2800" dirty="0" smtClean="0"/>
              <a:t>Two </a:t>
            </a:r>
            <a:r>
              <a:rPr lang="en-US" sz="2800" dirty="0"/>
              <a:t>image subsets S</a:t>
            </a:r>
            <a:r>
              <a:rPr lang="en-US" sz="2800" baseline="-25000" dirty="0"/>
              <a:t>1</a:t>
            </a:r>
            <a:r>
              <a:rPr lang="en-US" sz="2800" dirty="0"/>
              <a:t> and S</a:t>
            </a:r>
            <a:r>
              <a:rPr lang="en-US" sz="2800" baseline="-25000" dirty="0"/>
              <a:t>2</a:t>
            </a:r>
            <a:r>
              <a:rPr lang="en-US" sz="2800" dirty="0"/>
              <a:t> are adjacent if some pixel in S</a:t>
            </a:r>
            <a:r>
              <a:rPr lang="en-US" sz="2800" baseline="-25000" dirty="0"/>
              <a:t>1</a:t>
            </a:r>
            <a:r>
              <a:rPr lang="en-US" sz="2800" dirty="0"/>
              <a:t> is adjacent to some pixel in S</a:t>
            </a:r>
            <a:r>
              <a:rPr lang="en-US" sz="2800" baseline="-25000" dirty="0"/>
              <a:t>2</a:t>
            </a:r>
            <a:endParaRPr lang="en-US" sz="24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682" y="3604780"/>
            <a:ext cx="31242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1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83620"/>
          </a:xfrm>
        </p:spPr>
        <p:txBody>
          <a:bodyPr/>
          <a:lstStyle/>
          <a:p>
            <a:r>
              <a:rPr lang="en-US" dirty="0" smtClean="0"/>
              <a:t>Path &amp; Path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553910" cy="4664364"/>
          </a:xfrm>
        </p:spPr>
        <p:txBody>
          <a:bodyPr>
            <a:noAutofit/>
          </a:bodyPr>
          <a:lstStyle/>
          <a:p>
            <a:r>
              <a:rPr lang="en-US" sz="2200" dirty="0" smtClean="0"/>
              <a:t>Also called Digital Path.</a:t>
            </a:r>
            <a:endParaRPr lang="en-US" sz="2200" dirty="0"/>
          </a:p>
          <a:p>
            <a:r>
              <a:rPr lang="en-US" sz="2200" dirty="0" smtClean="0"/>
              <a:t>A </a:t>
            </a:r>
            <a:r>
              <a:rPr lang="en-US" sz="2200" dirty="0"/>
              <a:t>path from pixel p with coordinates (x, y) to pixel q with coordinates (s, t) is a sequence of distinct pixels with coordinates: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(x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y</a:t>
            </a:r>
            <a:r>
              <a:rPr lang="en-US" sz="2200" baseline="-25000" dirty="0" smtClean="0"/>
              <a:t>0</a:t>
            </a:r>
            <a:r>
              <a:rPr lang="en-US" sz="2200" dirty="0"/>
              <a:t>), (</a:t>
            </a:r>
            <a:r>
              <a:rPr lang="en-US" sz="2200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/>
              <a:t>, </a:t>
            </a:r>
            <a:r>
              <a:rPr lang="en-US" sz="2200" dirty="0" smtClean="0"/>
              <a:t>y</a:t>
            </a:r>
            <a:r>
              <a:rPr lang="en-US" sz="2200" baseline="-25000" dirty="0" smtClean="0"/>
              <a:t>1</a:t>
            </a:r>
            <a:r>
              <a:rPr lang="en-US" sz="2200" dirty="0"/>
              <a:t>), (x</a:t>
            </a:r>
            <a:r>
              <a:rPr lang="en-US" sz="2200" baseline="-25000" dirty="0"/>
              <a:t>2</a:t>
            </a:r>
            <a:r>
              <a:rPr lang="en-US" sz="2200" dirty="0"/>
              <a:t>, </a:t>
            </a:r>
            <a:r>
              <a:rPr lang="en-US" sz="2200" dirty="0" smtClean="0"/>
              <a:t>y</a:t>
            </a:r>
            <a:r>
              <a:rPr lang="en-US" sz="2200" baseline="-25000" dirty="0" smtClean="0"/>
              <a:t>2</a:t>
            </a:r>
            <a:r>
              <a:rPr lang="en-US" sz="2200" dirty="0"/>
              <a:t>) … 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/>
              <a:t>, </a:t>
            </a:r>
            <a:r>
              <a:rPr lang="en-US" sz="2200" dirty="0" err="1" smtClean="0"/>
              <a:t>y</a:t>
            </a:r>
            <a:r>
              <a:rPr lang="en-US" sz="2200" baseline="-25000" dirty="0" err="1" smtClean="0"/>
              <a:t>n</a:t>
            </a:r>
            <a:r>
              <a:rPr lang="en-US" sz="2200" dirty="0"/>
              <a:t>),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where </a:t>
            </a:r>
            <a:r>
              <a:rPr lang="en-US" sz="2200" dirty="0"/>
              <a:t>(x</a:t>
            </a:r>
            <a:r>
              <a:rPr lang="en-US" sz="2200" baseline="-25000" dirty="0"/>
              <a:t>0</a:t>
            </a:r>
            <a:r>
              <a:rPr lang="en-US" sz="2200" dirty="0"/>
              <a:t>, y</a:t>
            </a:r>
            <a:r>
              <a:rPr lang="en-US" sz="2200" baseline="-25000" dirty="0"/>
              <a:t>0</a:t>
            </a:r>
            <a:r>
              <a:rPr lang="en-US" sz="2200" dirty="0" smtClean="0"/>
              <a:t>) = (</a:t>
            </a:r>
            <a:r>
              <a:rPr lang="en-US" sz="2200" dirty="0"/>
              <a:t>x, y) and (</a:t>
            </a:r>
            <a:r>
              <a:rPr lang="en-US" sz="2200" dirty="0" err="1"/>
              <a:t>x</a:t>
            </a:r>
            <a:r>
              <a:rPr lang="en-US" sz="2200" baseline="-25000" dirty="0" err="1"/>
              <a:t>n</a:t>
            </a:r>
            <a:r>
              <a:rPr lang="en-US" sz="2200" dirty="0"/>
              <a:t>, </a:t>
            </a:r>
            <a:r>
              <a:rPr lang="en-US" sz="2200" dirty="0" err="1"/>
              <a:t>y</a:t>
            </a:r>
            <a:r>
              <a:rPr lang="en-US" sz="2200" baseline="-25000" dirty="0" err="1"/>
              <a:t>n</a:t>
            </a:r>
            <a:r>
              <a:rPr lang="en-US" sz="2200" dirty="0" smtClean="0"/>
              <a:t>) = (</a:t>
            </a:r>
            <a:r>
              <a:rPr lang="en-US" sz="2200" dirty="0"/>
              <a:t>s, t</a:t>
            </a:r>
            <a:r>
              <a:rPr lang="en-US" sz="2200" dirty="0" smtClean="0"/>
              <a:t>) and 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(x</a:t>
            </a:r>
            <a:r>
              <a:rPr lang="en-US" sz="2200" baseline="-25000" dirty="0" smtClean="0"/>
              <a:t>i</a:t>
            </a:r>
            <a:r>
              <a:rPr lang="en-US" sz="2200" dirty="0"/>
              <a:t>, </a:t>
            </a:r>
            <a:r>
              <a:rPr lang="en-US" sz="2200" dirty="0" err="1" smtClean="0"/>
              <a:t>y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) is adjacent to (x</a:t>
            </a:r>
            <a:r>
              <a:rPr lang="en-US" sz="2200" baseline="-25000" dirty="0"/>
              <a:t>i-1</a:t>
            </a:r>
            <a:r>
              <a:rPr lang="en-US" sz="2200" dirty="0"/>
              <a:t>, y</a:t>
            </a:r>
            <a:r>
              <a:rPr lang="en-US" sz="2200" baseline="-25000" dirty="0"/>
              <a:t>i-1</a:t>
            </a:r>
            <a:r>
              <a:rPr lang="en-US" sz="2200" dirty="0"/>
              <a:t>) </a:t>
            </a:r>
            <a:endParaRPr lang="en-US" sz="2200" dirty="0" smtClean="0"/>
          </a:p>
          <a:p>
            <a:r>
              <a:rPr lang="en-US" sz="2200" dirty="0"/>
              <a:t>Here n is the length of the path. </a:t>
            </a:r>
            <a:endParaRPr lang="en-US" sz="2200" dirty="0" smtClean="0"/>
          </a:p>
          <a:p>
            <a:r>
              <a:rPr lang="en-US" sz="2200" dirty="0"/>
              <a:t>If (</a:t>
            </a:r>
            <a:r>
              <a:rPr lang="en-US" sz="2200" i="1" dirty="0"/>
              <a:t>x</a:t>
            </a:r>
            <a:r>
              <a:rPr lang="en-US" sz="2200" baseline="-25000" dirty="0"/>
              <a:t>0</a:t>
            </a:r>
            <a:r>
              <a:rPr lang="en-US" sz="2200" dirty="0"/>
              <a:t>,</a:t>
            </a:r>
            <a:r>
              <a:rPr lang="en-US" sz="2200" i="1" dirty="0"/>
              <a:t>y</a:t>
            </a:r>
            <a:r>
              <a:rPr lang="en-US" sz="2200" baseline="-25000" dirty="0"/>
              <a:t>0</a:t>
            </a:r>
            <a:r>
              <a:rPr lang="en-US" sz="2200" dirty="0"/>
              <a:t>) = (</a:t>
            </a:r>
            <a:r>
              <a:rPr lang="en-US" sz="2200" i="1" dirty="0" err="1"/>
              <a:t>x</a:t>
            </a:r>
            <a:r>
              <a:rPr lang="en-US" sz="2200" baseline="-25000" dirty="0" err="1"/>
              <a:t>n</a:t>
            </a:r>
            <a:r>
              <a:rPr lang="en-US" sz="2200" dirty="0"/>
              <a:t>, </a:t>
            </a:r>
            <a:r>
              <a:rPr lang="en-US" sz="2200" i="1" dirty="0" err="1"/>
              <a:t>y</a:t>
            </a:r>
            <a:r>
              <a:rPr lang="en-US" sz="2200" baseline="-25000" dirty="0" err="1"/>
              <a:t>n</a:t>
            </a:r>
            <a:r>
              <a:rPr lang="en-US" sz="2200" dirty="0"/>
              <a:t>), the path is closed.</a:t>
            </a:r>
          </a:p>
          <a:p>
            <a:r>
              <a:rPr lang="en-US" sz="2200" dirty="0" smtClean="0"/>
              <a:t>We </a:t>
            </a:r>
            <a:r>
              <a:rPr lang="en-US" sz="2200" dirty="0"/>
              <a:t>can define 4-, 8-, and m-paths based on type of adjacency used.</a:t>
            </a:r>
          </a:p>
        </p:txBody>
      </p:sp>
    </p:spTree>
    <p:extLst>
      <p:ext uri="{BB962C8B-B14F-4D97-AF65-F5344CB8AC3E}">
        <p14:creationId xmlns:p14="http://schemas.microsoft.com/office/powerpoint/2010/main" val="335541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55911"/>
          </a:xfrm>
        </p:spPr>
        <p:txBody>
          <a:bodyPr/>
          <a:lstStyle/>
          <a:p>
            <a:r>
              <a:rPr lang="en-US" dirty="0" smtClean="0"/>
              <a:t>Path &amp; Path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34836"/>
            <a:ext cx="9101328" cy="4950691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figure (b) the paths between the top right and bottom right pixels are 8-paths. And the path between the same 2 pixels in </a:t>
            </a:r>
            <a:r>
              <a:rPr lang="en-US" dirty="0" smtClean="0"/>
              <a:t>figure </a:t>
            </a:r>
            <a:r>
              <a:rPr lang="en-US" dirty="0"/>
              <a:t>(c) is </a:t>
            </a:r>
            <a:r>
              <a:rPr lang="en-US" dirty="0" smtClean="0"/>
              <a:t>m-path</a:t>
            </a:r>
          </a:p>
          <a:p>
            <a:r>
              <a:rPr lang="en-US" dirty="0" smtClean="0"/>
              <a:t>For further clarification, please watch the video on following link: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www.youtube.com/watch?v=3rowdu53KrQ&amp;list=PLtX8dW0VRLIeR2J7OhXPryT3bKTRwIBuo&amp;index=7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888" y="2013527"/>
            <a:ext cx="7555327" cy="229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40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229802"/>
          </a:xfrm>
        </p:spPr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i="1" dirty="0"/>
              <a:t>S</a:t>
            </a:r>
            <a:r>
              <a:rPr lang="en-US" sz="2200" dirty="0"/>
              <a:t>: a subset of pixels in an image.</a:t>
            </a:r>
          </a:p>
          <a:p>
            <a:r>
              <a:rPr lang="en-US" sz="2200" dirty="0" smtClean="0"/>
              <a:t>Two </a:t>
            </a:r>
            <a:r>
              <a:rPr lang="en-US" sz="2200" dirty="0"/>
              <a:t>pixels </a:t>
            </a:r>
            <a:r>
              <a:rPr lang="en-US" sz="2200" i="1" dirty="0"/>
              <a:t>p </a:t>
            </a:r>
            <a:r>
              <a:rPr lang="en-US" sz="2200" dirty="0"/>
              <a:t>and </a:t>
            </a:r>
            <a:r>
              <a:rPr lang="en-US" sz="2200" i="1" dirty="0"/>
              <a:t>q </a:t>
            </a:r>
            <a:r>
              <a:rPr lang="en-US" sz="2200" dirty="0"/>
              <a:t>are said to be connected in </a:t>
            </a:r>
            <a:r>
              <a:rPr lang="en-US" sz="2200" i="1" dirty="0"/>
              <a:t>S </a:t>
            </a:r>
            <a:r>
              <a:rPr lang="en-US" sz="2200" dirty="0"/>
              <a:t>if there exists a path between them consisting entirely of pixels in </a:t>
            </a:r>
            <a:r>
              <a:rPr lang="en-US" sz="2200" i="1" dirty="0"/>
              <a:t>S</a:t>
            </a:r>
            <a:r>
              <a:rPr lang="en-US" sz="2200" dirty="0"/>
              <a:t>.</a:t>
            </a:r>
          </a:p>
          <a:p>
            <a:r>
              <a:rPr lang="en-US" sz="2200" dirty="0" smtClean="0"/>
              <a:t>For </a:t>
            </a:r>
            <a:r>
              <a:rPr lang="en-US" sz="2200" dirty="0"/>
              <a:t>any pixel </a:t>
            </a:r>
            <a:r>
              <a:rPr lang="en-US" sz="2200" i="1" dirty="0"/>
              <a:t>p </a:t>
            </a:r>
            <a:r>
              <a:rPr lang="en-US" sz="2200" dirty="0"/>
              <a:t>in </a:t>
            </a:r>
            <a:r>
              <a:rPr lang="en-US" sz="2200" i="1" dirty="0"/>
              <a:t>S</a:t>
            </a:r>
            <a:r>
              <a:rPr lang="en-US" sz="2200" dirty="0"/>
              <a:t>, the set of pixels that are connected to it in </a:t>
            </a:r>
            <a:r>
              <a:rPr lang="en-US" sz="2200" i="1" dirty="0"/>
              <a:t>S </a:t>
            </a:r>
            <a:r>
              <a:rPr lang="en-US" sz="2200" dirty="0"/>
              <a:t>is called a connected component of </a:t>
            </a:r>
            <a:r>
              <a:rPr lang="en-US" sz="2200" i="1" dirty="0"/>
              <a:t>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899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229802"/>
          </a:xfrm>
        </p:spPr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0" y="1828800"/>
            <a:ext cx="9692641" cy="4756727"/>
          </a:xfrm>
        </p:spPr>
        <p:txBody>
          <a:bodyPr>
            <a:normAutofit/>
          </a:bodyPr>
          <a:lstStyle/>
          <a:p>
            <a:r>
              <a:rPr lang="en-US" sz="2400" dirty="0"/>
              <a:t>Let </a:t>
            </a:r>
            <a:r>
              <a:rPr lang="en-US" sz="2400" dirty="0" smtClean="0"/>
              <a:t>S </a:t>
            </a:r>
            <a:r>
              <a:rPr lang="en-US" sz="2400" dirty="0"/>
              <a:t>be the set of gray-level values used </a:t>
            </a:r>
            <a:r>
              <a:rPr lang="en-US" sz="2400" dirty="0" smtClean="0"/>
              <a:t>to define connectivity, i.e. all the shades of grey used in the image.</a:t>
            </a:r>
            <a:endParaRPr lang="en-US" sz="2400" dirty="0"/>
          </a:p>
          <a:p>
            <a:r>
              <a:rPr lang="en-US" sz="2400" dirty="0" smtClean="0"/>
              <a:t>4-connectivity 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smtClean="0"/>
              <a:t>2 </a:t>
            </a:r>
            <a:r>
              <a:rPr lang="en-US" sz="2000" dirty="0"/>
              <a:t>pixels p and q with values from </a:t>
            </a:r>
            <a:r>
              <a:rPr lang="en-US" sz="2000" dirty="0" smtClean="0"/>
              <a:t>S </a:t>
            </a:r>
            <a:r>
              <a:rPr lang="en-US" sz="2000" dirty="0"/>
              <a:t>are 4-connected if q </a:t>
            </a:r>
            <a:r>
              <a:rPr lang="en-US" sz="2000" dirty="0" smtClean="0"/>
              <a:t>is in </a:t>
            </a:r>
            <a:r>
              <a:rPr lang="en-US" sz="2000" dirty="0"/>
              <a:t>the set N4(p)</a:t>
            </a:r>
          </a:p>
          <a:p>
            <a:r>
              <a:rPr lang="en-US" sz="2400" dirty="0" smtClean="0"/>
              <a:t>8-connectivity 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smtClean="0"/>
              <a:t>2 </a:t>
            </a:r>
            <a:r>
              <a:rPr lang="en-US" sz="2000" dirty="0"/>
              <a:t>pixels p and q with values from </a:t>
            </a:r>
            <a:r>
              <a:rPr lang="en-US" sz="2000" dirty="0" smtClean="0"/>
              <a:t>S </a:t>
            </a:r>
            <a:r>
              <a:rPr lang="en-US" sz="2000" dirty="0"/>
              <a:t>are 8-connected if q </a:t>
            </a:r>
            <a:r>
              <a:rPr lang="en-US" sz="2000" dirty="0" smtClean="0"/>
              <a:t>is in </a:t>
            </a:r>
            <a:r>
              <a:rPr lang="en-US" sz="2000" dirty="0"/>
              <a:t>the set N8(p)</a:t>
            </a:r>
          </a:p>
          <a:p>
            <a:r>
              <a:rPr lang="en-US" sz="2400" dirty="0" smtClean="0"/>
              <a:t>m-connectivity </a:t>
            </a:r>
            <a:r>
              <a:rPr lang="en-US" sz="2400" dirty="0"/>
              <a:t>(mixed connectivity):</a:t>
            </a:r>
          </a:p>
          <a:p>
            <a:pPr lvl="1"/>
            <a:r>
              <a:rPr lang="en-US" sz="2000" dirty="0" smtClean="0"/>
              <a:t>2 </a:t>
            </a:r>
            <a:r>
              <a:rPr lang="en-US" sz="2000" dirty="0"/>
              <a:t>pixels p and q with values from </a:t>
            </a:r>
            <a:r>
              <a:rPr lang="en-US" sz="2000" dirty="0" smtClean="0"/>
              <a:t>S </a:t>
            </a:r>
            <a:r>
              <a:rPr lang="en-US" sz="2000" dirty="0"/>
              <a:t>are m-connected if</a:t>
            </a:r>
          </a:p>
          <a:p>
            <a:pPr lvl="2"/>
            <a:r>
              <a:rPr lang="en-US" sz="1800" dirty="0" smtClean="0"/>
              <a:t>q </a:t>
            </a:r>
            <a:r>
              <a:rPr lang="en-US" sz="1800" dirty="0"/>
              <a:t>is in the set N4(p) or</a:t>
            </a:r>
          </a:p>
          <a:p>
            <a:pPr lvl="2"/>
            <a:r>
              <a:rPr lang="en-US" sz="1800" dirty="0" smtClean="0"/>
              <a:t>q </a:t>
            </a:r>
            <a:r>
              <a:rPr lang="en-US" sz="1800" dirty="0"/>
              <a:t>is in the set ND(p) and the set N4(p</a:t>
            </a:r>
            <a:r>
              <a:rPr lang="en-US" sz="1800" dirty="0" smtClean="0"/>
              <a:t>) ∩ N4(q</a:t>
            </a:r>
            <a:r>
              <a:rPr lang="en-US" sz="1800" dirty="0"/>
              <a:t>) is empty.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5996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229802"/>
          </a:xfrm>
        </p:spPr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0" y="1828800"/>
            <a:ext cx="9692641" cy="47567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Watch the video on the following link for further clarification.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://www.youtube.com/watch?v=oUUbnfB_Fbs&amp;list=PLtX8dW0VRLIeR2J7OhXPryT3bKTRwIBuo&amp;index=8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095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294198"/>
            <a:ext cx="10649527" cy="906529"/>
          </a:xfrm>
        </p:spPr>
        <p:txBody>
          <a:bodyPr/>
          <a:lstStyle/>
          <a:p>
            <a:r>
              <a:rPr lang="en-US" dirty="0" smtClean="0"/>
              <a:t>Basic Relationships Between 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283855"/>
            <a:ext cx="9864436" cy="5301672"/>
          </a:xfrm>
        </p:spPr>
        <p:txBody>
          <a:bodyPr>
            <a:normAutofit/>
          </a:bodyPr>
          <a:lstStyle/>
          <a:p>
            <a:r>
              <a:rPr lang="en-US" sz="2800" dirty="0"/>
              <a:t>The structure of a digital image allows to state some basic relationships between pixels that can be useful in some practical cases. </a:t>
            </a:r>
          </a:p>
          <a:p>
            <a:r>
              <a:rPr lang="en-US" sz="2800" dirty="0" smtClean="0"/>
              <a:t>Some </a:t>
            </a:r>
            <a:r>
              <a:rPr lang="en-US" sz="2800" dirty="0"/>
              <a:t>operations consider groups of pixels that share the same features or are related by some peculiar characteristics. Example: estimation of the area covered by the </a:t>
            </a:r>
            <a:r>
              <a:rPr lang="en-US" sz="2800" dirty="0" smtClean="0"/>
              <a:t>river in the given picture.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497" y="4405454"/>
            <a:ext cx="6461849" cy="245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1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294198"/>
            <a:ext cx="10649527" cy="906529"/>
          </a:xfrm>
        </p:spPr>
        <p:txBody>
          <a:bodyPr/>
          <a:lstStyle/>
          <a:p>
            <a:r>
              <a:rPr lang="en-US" dirty="0" smtClean="0"/>
              <a:t>Basic Relationships Between 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283855"/>
            <a:ext cx="9864436" cy="53016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do so, we can do the following</a:t>
            </a:r>
          </a:p>
          <a:p>
            <a:pPr lvl="1"/>
            <a:r>
              <a:rPr lang="en-US" sz="2400" dirty="0" smtClean="0"/>
              <a:t>identify </a:t>
            </a:r>
            <a:r>
              <a:rPr lang="en-US" sz="2400" dirty="0"/>
              <a:t>the pixels which have the color of the river; </a:t>
            </a:r>
            <a:endParaRPr lang="en-US" sz="2400" dirty="0" smtClean="0"/>
          </a:p>
          <a:p>
            <a:pPr lvl="1"/>
            <a:r>
              <a:rPr lang="en-US" sz="2400" dirty="0" smtClean="0"/>
              <a:t>select </a:t>
            </a:r>
            <a:r>
              <a:rPr lang="en-US" sz="2400" dirty="0"/>
              <a:t>among these the connected pixels; </a:t>
            </a:r>
          </a:p>
          <a:p>
            <a:pPr lvl="1"/>
            <a:r>
              <a:rPr lang="en-US" sz="2400" dirty="0" smtClean="0"/>
              <a:t>consider </a:t>
            </a:r>
            <a:r>
              <a:rPr lang="en-US" sz="2400" dirty="0"/>
              <a:t>the regions that are “naturally” aligned; </a:t>
            </a:r>
            <a:endParaRPr lang="en-US" sz="2400" dirty="0" smtClean="0"/>
          </a:p>
          <a:p>
            <a:pPr lvl="1"/>
            <a:r>
              <a:rPr lang="en-US" sz="2400" dirty="0" smtClean="0"/>
              <a:t>sections </a:t>
            </a:r>
            <a:r>
              <a:rPr lang="en-US" sz="2400" dirty="0"/>
              <a:t>of the rivers parted by bridges, necks, or covered.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497" y="4063714"/>
            <a:ext cx="6461849" cy="245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1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Relationships Between 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216727"/>
            <a:ext cx="8595360" cy="3963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• Neighborhood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• </a:t>
            </a:r>
            <a:r>
              <a:rPr lang="en-US" sz="3200" dirty="0"/>
              <a:t>Adjacency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• </a:t>
            </a:r>
            <a:r>
              <a:rPr lang="en-US" sz="3200" dirty="0"/>
              <a:t>Connectivity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• </a:t>
            </a:r>
            <a:r>
              <a:rPr lang="en-US" sz="3200" dirty="0"/>
              <a:t>Paths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• </a:t>
            </a:r>
            <a:r>
              <a:rPr lang="en-US" sz="3200" dirty="0"/>
              <a:t>Regions and boundaries</a:t>
            </a:r>
          </a:p>
        </p:txBody>
      </p:sp>
    </p:spTree>
    <p:extLst>
      <p:ext uri="{BB962C8B-B14F-4D97-AF65-F5344CB8AC3E}">
        <p14:creationId xmlns:p14="http://schemas.microsoft.com/office/powerpoint/2010/main" val="317625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34109"/>
            <a:ext cx="9692640" cy="980122"/>
          </a:xfrm>
        </p:spPr>
        <p:txBody>
          <a:bodyPr/>
          <a:lstStyle/>
          <a:p>
            <a:r>
              <a:rPr lang="en-US" dirty="0" smtClean="0"/>
              <a:t>Neighbors of a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</a:t>
            </a:r>
            <a:r>
              <a:rPr lang="en-US" sz="3200" baseline="-25000" dirty="0"/>
              <a:t>4</a:t>
            </a:r>
            <a:r>
              <a:rPr lang="en-US" sz="3200" dirty="0" smtClean="0"/>
              <a:t> </a:t>
            </a:r>
            <a:r>
              <a:rPr lang="en-US" sz="3200" dirty="0"/>
              <a:t>- 4-neighbors </a:t>
            </a:r>
            <a:endParaRPr lang="en-US" sz="3200" dirty="0" smtClean="0"/>
          </a:p>
          <a:p>
            <a:r>
              <a:rPr lang="en-US" sz="3200" dirty="0"/>
              <a:t>N</a:t>
            </a:r>
            <a:r>
              <a:rPr lang="en-US" sz="3200" baseline="-25000" dirty="0"/>
              <a:t>D</a:t>
            </a:r>
            <a:r>
              <a:rPr lang="en-US" sz="3200" dirty="0" smtClean="0"/>
              <a:t> </a:t>
            </a:r>
            <a:r>
              <a:rPr lang="en-US" sz="3200" dirty="0"/>
              <a:t>- diagonal neighbors </a:t>
            </a:r>
            <a:endParaRPr lang="en-US" sz="3200" dirty="0" smtClean="0"/>
          </a:p>
          <a:p>
            <a:r>
              <a:rPr lang="en-US" sz="3200" dirty="0" smtClean="0"/>
              <a:t>N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- 8-neighbors (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D</a:t>
            </a:r>
            <a:r>
              <a:rPr lang="en-US" sz="3200" dirty="0" smtClean="0"/>
              <a:t> 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30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34109"/>
            <a:ext cx="9692640" cy="980122"/>
          </a:xfrm>
        </p:spPr>
        <p:txBody>
          <a:bodyPr/>
          <a:lstStyle/>
          <a:p>
            <a:r>
              <a:rPr lang="en-US" dirty="0" smtClean="0"/>
              <a:t>Neighbors of a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Any </a:t>
            </a:r>
            <a:r>
              <a:rPr lang="en-US" sz="3200" dirty="0"/>
              <a:t>pixel p(x, y) has two vertical and two horizontal neighbors, given by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(</a:t>
            </a:r>
            <a:r>
              <a:rPr lang="en-US" sz="3200" dirty="0"/>
              <a:t>x+1, y), (x-1, y), (x, y+1), (x, y-1) 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set of pixels are called the 4-neighbors of P, and is denoted by N</a:t>
            </a:r>
            <a:r>
              <a:rPr lang="en-US" sz="3200" baseline="-25000" dirty="0"/>
              <a:t>4</a:t>
            </a:r>
            <a:r>
              <a:rPr lang="en-US" sz="3200" dirty="0"/>
              <a:t>(P)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Each </a:t>
            </a:r>
            <a:r>
              <a:rPr lang="en-US" sz="3200" dirty="0"/>
              <a:t>of them are at a unit distance from P.</a:t>
            </a:r>
          </a:p>
        </p:txBody>
      </p:sp>
    </p:spTree>
    <p:extLst>
      <p:ext uri="{BB962C8B-B14F-4D97-AF65-F5344CB8AC3E}">
        <p14:creationId xmlns:p14="http://schemas.microsoft.com/office/powerpoint/2010/main" val="179265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34109"/>
            <a:ext cx="9692640" cy="980122"/>
          </a:xfrm>
        </p:spPr>
        <p:txBody>
          <a:bodyPr/>
          <a:lstStyle/>
          <a:p>
            <a:r>
              <a:rPr lang="en-US" dirty="0" smtClean="0"/>
              <a:t>Neighbors of a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four diagonal neighbors of p(</a:t>
            </a:r>
            <a:r>
              <a:rPr lang="en-US" sz="3200" dirty="0" err="1"/>
              <a:t>x,y</a:t>
            </a:r>
            <a:r>
              <a:rPr lang="en-US" sz="3200" dirty="0"/>
              <a:t>) are given </a:t>
            </a:r>
            <a:r>
              <a:rPr lang="en-US" sz="3200" dirty="0" smtClean="0"/>
              <a:t>by</a:t>
            </a:r>
          </a:p>
          <a:p>
            <a:pPr marL="0" indent="0" algn="ctr">
              <a:buNone/>
            </a:pPr>
            <a:r>
              <a:rPr lang="en-US" sz="3000" dirty="0" smtClean="0"/>
              <a:t>(x+1</a:t>
            </a:r>
            <a:r>
              <a:rPr lang="en-US" sz="3000" dirty="0"/>
              <a:t>, y+1), (x+1, y-1), (x-1, y+1), (x-1 ,</a:t>
            </a:r>
            <a:r>
              <a:rPr lang="en-US" sz="3000" dirty="0" smtClean="0"/>
              <a:t>y-1)</a:t>
            </a:r>
          </a:p>
          <a:p>
            <a:r>
              <a:rPr lang="en-US" sz="3000" dirty="0" smtClean="0"/>
              <a:t>This </a:t>
            </a:r>
            <a:r>
              <a:rPr lang="en-US" sz="3000" dirty="0"/>
              <a:t>set is denoted by </a:t>
            </a:r>
            <a:r>
              <a:rPr lang="en-US" sz="3000" dirty="0" smtClean="0"/>
              <a:t>N</a:t>
            </a:r>
            <a:r>
              <a:rPr lang="en-US" sz="3000" baseline="-25000" dirty="0" smtClean="0"/>
              <a:t>D</a:t>
            </a:r>
            <a:r>
              <a:rPr lang="en-US" sz="3000" dirty="0" smtClean="0"/>
              <a:t>(P).</a:t>
            </a:r>
          </a:p>
          <a:p>
            <a:r>
              <a:rPr lang="en-US" sz="3000" dirty="0" smtClean="0"/>
              <a:t>Each </a:t>
            </a:r>
            <a:r>
              <a:rPr lang="en-US" sz="3000" dirty="0"/>
              <a:t>of them are at Euclidean distance of 1.414 from P. </a:t>
            </a:r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points N</a:t>
            </a:r>
            <a:r>
              <a:rPr lang="en-US" sz="3000" baseline="-25000" dirty="0"/>
              <a:t>D</a:t>
            </a:r>
            <a:r>
              <a:rPr lang="en-US" sz="3000" dirty="0"/>
              <a:t>(P</a:t>
            </a:r>
            <a:r>
              <a:rPr lang="en-US" sz="3000" dirty="0" smtClean="0"/>
              <a:t>) </a:t>
            </a:r>
            <a:r>
              <a:rPr lang="en-US" sz="3000" dirty="0"/>
              <a:t>and N</a:t>
            </a:r>
            <a:r>
              <a:rPr lang="en-US" sz="3000" baseline="-25000" dirty="0"/>
              <a:t>4</a:t>
            </a:r>
            <a:r>
              <a:rPr lang="en-US" sz="3000" dirty="0"/>
              <a:t>(P) are together known as 8-neighbors of the point P, denoted by N</a:t>
            </a:r>
            <a:r>
              <a:rPr lang="en-US" sz="3000" baseline="-25000" dirty="0"/>
              <a:t>8</a:t>
            </a:r>
            <a:r>
              <a:rPr lang="en-US" sz="3000" dirty="0"/>
              <a:t>(P). </a:t>
            </a:r>
            <a:endParaRPr lang="en-US" sz="3000" dirty="0" smtClean="0"/>
          </a:p>
          <a:p>
            <a:r>
              <a:rPr lang="en-US" sz="3000" dirty="0" smtClean="0"/>
              <a:t>Some </a:t>
            </a:r>
            <a:r>
              <a:rPr lang="en-US" sz="3000" dirty="0"/>
              <a:t>of the points in the </a:t>
            </a:r>
            <a:r>
              <a:rPr lang="en-US" sz="3000" dirty="0" smtClean="0"/>
              <a:t>N</a:t>
            </a:r>
            <a:r>
              <a:rPr lang="en-US" sz="3000" baseline="-25000" dirty="0"/>
              <a:t>4</a:t>
            </a:r>
            <a:r>
              <a:rPr lang="en-US" sz="3000" dirty="0" smtClean="0"/>
              <a:t>, N</a:t>
            </a:r>
            <a:r>
              <a:rPr lang="en-US" sz="3000" baseline="-25000" dirty="0"/>
              <a:t>D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dirty="0" smtClean="0"/>
              <a:t>N</a:t>
            </a:r>
            <a:r>
              <a:rPr lang="en-US" sz="3000" baseline="-25000" dirty="0" smtClean="0"/>
              <a:t>8</a:t>
            </a:r>
            <a:r>
              <a:rPr lang="en-US" sz="3000" dirty="0" smtClean="0"/>
              <a:t> </a:t>
            </a:r>
            <a:r>
              <a:rPr lang="en-US" sz="3000" dirty="0"/>
              <a:t>may fall outside image when P lies on the border of image. </a:t>
            </a:r>
          </a:p>
        </p:txBody>
      </p:sp>
    </p:spTree>
    <p:extLst>
      <p:ext uri="{BB962C8B-B14F-4D97-AF65-F5344CB8AC3E}">
        <p14:creationId xmlns:p14="http://schemas.microsoft.com/office/powerpoint/2010/main" val="415833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34109"/>
            <a:ext cx="9692640" cy="980122"/>
          </a:xfrm>
        </p:spPr>
        <p:txBody>
          <a:bodyPr/>
          <a:lstStyle/>
          <a:p>
            <a:r>
              <a:rPr lang="en-US" dirty="0" smtClean="0"/>
              <a:t>Neighbors of a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5231292" cy="4618182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4-neighbors </a:t>
            </a:r>
            <a:r>
              <a:rPr lang="en-US" sz="3200" dirty="0"/>
              <a:t>of a pixel p are its vertical and horizontal neighbors denoted by N</a:t>
            </a:r>
            <a:r>
              <a:rPr lang="en-US" sz="3200" baseline="-25000" dirty="0"/>
              <a:t>4</a:t>
            </a:r>
            <a:r>
              <a:rPr lang="en-US" sz="3200" dirty="0"/>
              <a:t>(p) </a:t>
            </a:r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8-neighbors </a:t>
            </a:r>
            <a:r>
              <a:rPr lang="en-US" sz="3200" dirty="0"/>
              <a:t>of a pixel p are its vertical horizontal and 4 diagonal neighbors denoted by N</a:t>
            </a:r>
            <a:r>
              <a:rPr lang="en-US" sz="3200" baseline="-25000" dirty="0"/>
              <a:t>8</a:t>
            </a:r>
            <a:r>
              <a:rPr lang="en-US" sz="3200" dirty="0"/>
              <a:t>(p)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330" y="1828800"/>
            <a:ext cx="3094180" cy="1809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31" y="4342098"/>
            <a:ext cx="3094180" cy="1910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117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34109"/>
            <a:ext cx="9692640" cy="980122"/>
          </a:xfrm>
        </p:spPr>
        <p:txBody>
          <a:bodyPr/>
          <a:lstStyle/>
          <a:p>
            <a:r>
              <a:rPr lang="en-US" dirty="0" smtClean="0"/>
              <a:t>Adjacency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295291" cy="4618182"/>
          </a:xfrm>
        </p:spPr>
        <p:txBody>
          <a:bodyPr>
            <a:normAutofit/>
          </a:bodyPr>
          <a:lstStyle/>
          <a:p>
            <a:r>
              <a:rPr lang="en-US" sz="3200" dirty="0"/>
              <a:t>Two pixels are connected if they are neighbors and their gray levels satisfy some specified criterion of similarity. </a:t>
            </a:r>
          </a:p>
          <a:p>
            <a:r>
              <a:rPr lang="en-US" sz="3200" dirty="0" smtClean="0"/>
              <a:t>For </a:t>
            </a:r>
            <a:r>
              <a:rPr lang="en-US" sz="3200" dirty="0"/>
              <a:t>example, in a binary image two pixels are connected if they are 4-neighbors and have same value </a:t>
            </a:r>
            <a:r>
              <a:rPr lang="en-US" sz="3200" dirty="0" smtClean="0"/>
              <a:t>(either 0 or 1</a:t>
            </a:r>
            <a:r>
              <a:rPr lang="en-US" sz="3200" dirty="0"/>
              <a:t>).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150304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178</TotalTime>
  <Words>916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Schoolbook</vt:lpstr>
      <vt:lpstr>Wingdings 2</vt:lpstr>
      <vt:lpstr>View</vt:lpstr>
      <vt:lpstr>Fundamentals of  Digital Image Processing</vt:lpstr>
      <vt:lpstr>Basic Relationships Between Pixels</vt:lpstr>
      <vt:lpstr>Basic Relationships Between Pixels</vt:lpstr>
      <vt:lpstr>Basic Relationships Between Pixels</vt:lpstr>
      <vt:lpstr>Neighbors of a Pixel</vt:lpstr>
      <vt:lpstr>Neighbors of a Pixel</vt:lpstr>
      <vt:lpstr>Neighbors of a Pixel</vt:lpstr>
      <vt:lpstr>Neighbors of a Pixel</vt:lpstr>
      <vt:lpstr>Adjacency</vt:lpstr>
      <vt:lpstr>Adjacency</vt:lpstr>
      <vt:lpstr>PowerPoint Presentation</vt:lpstr>
      <vt:lpstr>Adjacency / Connectivity</vt:lpstr>
      <vt:lpstr>Adjacency</vt:lpstr>
      <vt:lpstr>Path &amp; Path Length</vt:lpstr>
      <vt:lpstr>Path &amp; Path Lengths</vt:lpstr>
      <vt:lpstr>Connectivity</vt:lpstr>
      <vt:lpstr>Connectivity</vt:lpstr>
      <vt:lpstr>Connectivity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23</cp:revision>
  <dcterms:created xsi:type="dcterms:W3CDTF">2020-03-12T04:59:36Z</dcterms:created>
  <dcterms:modified xsi:type="dcterms:W3CDTF">2020-11-23T07:09:00Z</dcterms:modified>
</cp:coreProperties>
</file>