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3" r:id="rId5"/>
    <p:sldId id="259" r:id="rId6"/>
    <p:sldId id="260" r:id="rId7"/>
    <p:sldId id="261" r:id="rId8"/>
    <p:sldId id="264" r:id="rId9"/>
    <p:sldId id="265" r:id="rId10"/>
    <p:sldId id="266" r:id="rId11"/>
    <p:sldId id="267" r:id="rId12"/>
    <p:sldId id="268" r:id="rId13"/>
    <p:sldId id="269" r:id="rId14"/>
    <p:sldId id="270" r:id="rId15"/>
    <p:sldId id="271" r:id="rId16"/>
    <p:sldId id="273" r:id="rId17"/>
    <p:sldId id="274"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69DEE38-8413-4A08-BB72-0AEA89543BA0}" type="datetimeFigureOut">
              <a:rPr lang="en-US" smtClean="0"/>
              <a:pPr/>
              <a:t>8/16/2020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81A3588-8D4A-4181-8C19-5BEBFA82AA66}"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9DEE38-8413-4A08-BB72-0AEA89543BA0}"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A3588-8D4A-4181-8C19-5BEBFA82AA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9DEE38-8413-4A08-BB72-0AEA89543BA0}"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A3588-8D4A-4181-8C19-5BEBFA82AA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69DEE38-8413-4A08-BB72-0AEA89543BA0}"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1A3588-8D4A-4181-8C19-5BEBFA82AA66}"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9DEE38-8413-4A08-BB72-0AEA89543BA0}" type="datetimeFigureOut">
              <a:rPr lang="en-US" smtClean="0"/>
              <a:pPr/>
              <a:t>8/16/2020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81A3588-8D4A-4181-8C19-5BEBFA82AA6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69DEE38-8413-4A08-BB72-0AEA89543BA0}" type="datetimeFigureOut">
              <a:rPr lang="en-US" smtClean="0"/>
              <a:pPr/>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1A3588-8D4A-4181-8C19-5BEBFA82AA6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69DEE38-8413-4A08-BB72-0AEA89543BA0}" type="datetimeFigureOut">
              <a:rPr lang="en-US" smtClean="0"/>
              <a:pPr/>
              <a:t>8/16/2020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1A3588-8D4A-4181-8C19-5BEBFA82AA66}"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69DEE38-8413-4A08-BB72-0AEA89543BA0}" type="datetimeFigureOut">
              <a:rPr lang="en-US" smtClean="0"/>
              <a:pPr/>
              <a:t>8/16/2020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1A3588-8D4A-4181-8C19-5BEBFA82AA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9DEE38-8413-4A08-BB72-0AEA89543BA0}" type="datetimeFigureOut">
              <a:rPr lang="en-US" smtClean="0"/>
              <a:pPr/>
              <a:t>8/16/2020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1A3588-8D4A-4181-8C19-5BEBFA82AA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9DEE38-8413-4A08-BB72-0AEA89543BA0}" type="datetimeFigureOut">
              <a:rPr lang="en-US" smtClean="0"/>
              <a:pPr/>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1A3588-8D4A-4181-8C19-5BEBFA82AA66}"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9DEE38-8413-4A08-BB72-0AEA89543BA0}" type="datetimeFigureOut">
              <a:rPr lang="en-US" smtClean="0"/>
              <a:pPr/>
              <a:t>8/16/2020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81A3588-8D4A-4181-8C19-5BEBFA82AA66}"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69DEE38-8413-4A08-BB72-0AEA89543BA0}" type="datetimeFigureOut">
              <a:rPr lang="en-US" smtClean="0"/>
              <a:pPr/>
              <a:t>8/16/2020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81A3588-8D4A-4181-8C19-5BEBFA82AA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Dr. </a:t>
            </a:r>
            <a:r>
              <a:rPr lang="en-US" dirty="0" smtClean="0"/>
              <a:t>Irfan Ali Khan</a:t>
            </a:r>
            <a:endParaRPr lang="en-US" dirty="0" smtClean="0"/>
          </a:p>
          <a:p>
            <a:r>
              <a:rPr lang="en-US" dirty="0" smtClean="0"/>
              <a:t>Resident Oral &amp; Maxillofacial Pathology</a:t>
            </a:r>
            <a:endParaRPr lang="en-US" dirty="0"/>
          </a:p>
        </p:txBody>
      </p:sp>
      <p:sp>
        <p:nvSpPr>
          <p:cNvPr id="2" name="Title 1"/>
          <p:cNvSpPr>
            <a:spLocks noGrp="1"/>
          </p:cNvSpPr>
          <p:nvPr>
            <p:ph type="ctrTitle"/>
          </p:nvPr>
        </p:nvSpPr>
        <p:spPr/>
        <p:txBody>
          <a:bodyPr/>
          <a:lstStyle/>
          <a:p>
            <a:r>
              <a:rPr smtClean="0"/>
              <a:t>DENTAL CARIES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914400" y="304800"/>
            <a:ext cx="7772400" cy="5715000"/>
          </a:xfrm>
        </p:spPr>
        <p:txBody>
          <a:bodyPr/>
          <a:lstStyle/>
          <a:p>
            <a:pPr>
              <a:buNone/>
            </a:pPr>
            <a:r>
              <a:rPr lang="en-US" dirty="0" smtClean="0"/>
              <a:t>The earliest visible change appears as a white opaque spot that forms just adjacent to a contact point. Despite the chalky appears the enamel is hard and smooth to the probe. The </a:t>
            </a:r>
            <a:r>
              <a:rPr lang="en-US" dirty="0" smtClean="0">
                <a:solidFill>
                  <a:srgbClr val="FF0000"/>
                </a:solidFill>
              </a:rPr>
              <a:t>initial lesion </a:t>
            </a:r>
            <a:r>
              <a:rPr lang="en-US" dirty="0" smtClean="0"/>
              <a:t>is conical in shape with its apex towards the dentine and consists of four main zones. The first and deepest zone is the </a:t>
            </a:r>
            <a:r>
              <a:rPr lang="en-US" dirty="0" err="1" smtClean="0">
                <a:solidFill>
                  <a:srgbClr val="FFC000"/>
                </a:solidFill>
              </a:rPr>
              <a:t>translusent</a:t>
            </a:r>
            <a:r>
              <a:rPr lang="en-US" dirty="0" smtClean="0">
                <a:solidFill>
                  <a:srgbClr val="FFC000"/>
                </a:solidFill>
              </a:rPr>
              <a:t> zone </a:t>
            </a:r>
            <a:r>
              <a:rPr lang="en-US" dirty="0" smtClean="0"/>
              <a:t>, the second is the </a:t>
            </a:r>
            <a:r>
              <a:rPr lang="en-US" dirty="0" smtClean="0">
                <a:solidFill>
                  <a:srgbClr val="FFC000"/>
                </a:solidFill>
              </a:rPr>
              <a:t>dark zone </a:t>
            </a:r>
            <a:r>
              <a:rPr lang="en-US" dirty="0" smtClean="0"/>
              <a:t>while the third and fourth zones are </a:t>
            </a:r>
            <a:r>
              <a:rPr lang="en-US" dirty="0" smtClean="0">
                <a:solidFill>
                  <a:srgbClr val="FFC000"/>
                </a:solidFill>
              </a:rPr>
              <a:t>body of lesion </a:t>
            </a:r>
            <a:r>
              <a:rPr lang="en-US" dirty="0" smtClean="0"/>
              <a:t>and </a:t>
            </a:r>
            <a:r>
              <a:rPr lang="en-US" dirty="0" smtClean="0">
                <a:solidFill>
                  <a:srgbClr val="FFC000"/>
                </a:solidFill>
              </a:rPr>
              <a:t>surface zone </a:t>
            </a:r>
            <a:r>
              <a:rPr lang="en-US" dirty="0" smtClean="0"/>
              <a:t>respectively. The translucent zone is the first observable change. Its appearance results from formation of small spaces at prism boundaries and striae of retzius. The dark zone is fractionally superficial to the translucent zone. It has both small and large pores. It appears dark becz the small pores in this zone are filled with air.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914400" y="609600"/>
            <a:ext cx="7772400" cy="5410200"/>
          </a:xfrm>
        </p:spPr>
        <p:txBody>
          <a:bodyPr>
            <a:normAutofit fontScale="92500"/>
          </a:bodyPr>
          <a:lstStyle/>
          <a:p>
            <a:pPr>
              <a:buNone/>
            </a:pPr>
            <a:r>
              <a:rPr lang="en-US" dirty="0" smtClean="0"/>
              <a:t>The body of the lesion extends from just beneath the surface zone to the dark zone. In the body of the lesion the striae of retzius becomes enlarged. The surface zone represents one of the most important changes in enamel caries in terms of prevention and management of the disease. This area is more heavily mineralized and </a:t>
            </a:r>
            <a:r>
              <a:rPr lang="en-US" dirty="0" err="1" smtClean="0"/>
              <a:t>radiopaque</a:t>
            </a:r>
            <a:r>
              <a:rPr lang="en-US" dirty="0" smtClean="0"/>
              <a:t> than the deeper zones. It has a pore volume of only 1%. </a:t>
            </a:r>
          </a:p>
          <a:p>
            <a:pPr>
              <a:buNone/>
            </a:pPr>
            <a:r>
              <a:rPr lang="en-US" dirty="0" smtClean="0"/>
              <a:t>   Once bacteria have penetrated the enamel they reach the </a:t>
            </a:r>
            <a:r>
              <a:rPr lang="en-US" dirty="0" err="1" smtClean="0"/>
              <a:t>amelodentinal</a:t>
            </a:r>
            <a:r>
              <a:rPr lang="en-US" dirty="0" smtClean="0"/>
              <a:t> junction and spread laterally to undermine the enamel. This has </a:t>
            </a:r>
            <a:r>
              <a:rPr lang="en-US" dirty="0" smtClean="0">
                <a:solidFill>
                  <a:srgbClr val="FF0000"/>
                </a:solidFill>
              </a:rPr>
              <a:t>three major effects</a:t>
            </a:r>
            <a:r>
              <a:rPr lang="en-US" dirty="0" smtClean="0"/>
              <a:t>. Firstly the enamel loses the </a:t>
            </a:r>
            <a:r>
              <a:rPr lang="en-US" dirty="0" smtClean="0">
                <a:solidFill>
                  <a:srgbClr val="92D050"/>
                </a:solidFill>
              </a:rPr>
              <a:t>support of the dentin </a:t>
            </a:r>
            <a:r>
              <a:rPr lang="en-US" dirty="0" smtClean="0"/>
              <a:t>and is therefore greatly weakened. Secondly it is </a:t>
            </a:r>
            <a:r>
              <a:rPr lang="en-US" dirty="0" smtClean="0">
                <a:solidFill>
                  <a:srgbClr val="92D050"/>
                </a:solidFill>
              </a:rPr>
              <a:t>destroyed from beneath</a:t>
            </a:r>
            <a:r>
              <a:rPr lang="en-US" dirty="0" smtClean="0"/>
              <a:t>. Third, spread of bacteria along the </a:t>
            </a:r>
            <a:r>
              <a:rPr lang="en-US" dirty="0" err="1" smtClean="0"/>
              <a:t>amelodentinal</a:t>
            </a:r>
            <a:r>
              <a:rPr lang="en-US" dirty="0" smtClean="0"/>
              <a:t> junction allows them to </a:t>
            </a:r>
            <a:r>
              <a:rPr lang="en-US" dirty="0" smtClean="0">
                <a:solidFill>
                  <a:srgbClr val="92D050"/>
                </a:solidFill>
              </a:rPr>
              <a:t>attack the dentin </a:t>
            </a:r>
            <a:r>
              <a:rPr lang="en-US" dirty="0" smtClean="0"/>
              <a:t>over a wide area. As undermining of enamel continues, it starts to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914400" y="381000"/>
            <a:ext cx="7772400" cy="5638800"/>
          </a:xfrm>
        </p:spPr>
        <p:txBody>
          <a:bodyPr>
            <a:normAutofit lnSpcReduction="10000"/>
          </a:bodyPr>
          <a:lstStyle/>
          <a:p>
            <a:pPr>
              <a:buNone/>
            </a:pPr>
            <a:r>
              <a:rPr lang="en-US" dirty="0" smtClean="0"/>
              <a:t>Collapse under the stress of mastication and to fragment around the edge of the cavity. By this stage, bacterial attack on the dentin is well established.</a:t>
            </a:r>
          </a:p>
          <a:p>
            <a:pPr>
              <a:buNone/>
            </a:pPr>
            <a:r>
              <a:rPr lang="en-US" dirty="0" smtClean="0"/>
              <a:t>   PATHOLOGY OF DENTIN CARIES:</a:t>
            </a:r>
          </a:p>
          <a:p>
            <a:pPr>
              <a:buNone/>
            </a:pPr>
            <a:r>
              <a:rPr lang="en-US" dirty="0" smtClean="0"/>
              <a:t>    The initial lesion forms deep to carious enamel before any cavity has formed. Spread of infection is </a:t>
            </a:r>
            <a:r>
              <a:rPr lang="en-US" dirty="0" err="1" smtClean="0"/>
              <a:t>facilited</a:t>
            </a:r>
            <a:r>
              <a:rPr lang="en-US" dirty="0" smtClean="0"/>
              <a:t> by the dentinal tubules which form a pathway open to bacteria. Streptococci play the major role in the attack on enamel but lactobacilli may be important in the dentin caries. At first the dentin retains its normal morphology and no bacteria can be seen. Once the </a:t>
            </a:r>
            <a:r>
              <a:rPr lang="en-US" dirty="0" err="1" smtClean="0"/>
              <a:t>amelodentinal</a:t>
            </a:r>
            <a:r>
              <a:rPr lang="en-US" dirty="0" smtClean="0"/>
              <a:t> junction has been reached, the bacteria extend down the tubules and fill them. Later the tubules walls are destroyed and collection of bacteria in adjacent tubules coalesce to form liquefaction foci. These in turn unite to form more widespread tissue destruction.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914400" y="457200"/>
            <a:ext cx="7772400" cy="5562600"/>
          </a:xfrm>
        </p:spPr>
        <p:txBody>
          <a:bodyPr>
            <a:normAutofit fontScale="92500" lnSpcReduction="10000"/>
          </a:bodyPr>
          <a:lstStyle/>
          <a:p>
            <a:pPr>
              <a:buNone/>
            </a:pPr>
            <a:r>
              <a:rPr lang="en-US" dirty="0" smtClean="0"/>
              <a:t>Three main zones has been identified in dentin</a:t>
            </a:r>
          </a:p>
          <a:p>
            <a:pPr>
              <a:buNone/>
            </a:pPr>
            <a:r>
              <a:rPr lang="en-US" dirty="0" smtClean="0"/>
              <a:t>Zone 1: Zone of fatty degeneration of tomes fibers</a:t>
            </a:r>
          </a:p>
          <a:p>
            <a:pPr>
              <a:buNone/>
            </a:pPr>
            <a:r>
              <a:rPr lang="en-US" dirty="0" smtClean="0"/>
              <a:t>Zone 2: Zone of dentinal sclerosis characterized by deposition of calcium salts in dentinal tubules</a:t>
            </a:r>
          </a:p>
          <a:p>
            <a:pPr>
              <a:buNone/>
            </a:pPr>
            <a:r>
              <a:rPr lang="en-US" dirty="0" smtClean="0"/>
              <a:t>Zone 3: Zone of decalcification of dentin, a narrow zone, preceding bacterial invasion</a:t>
            </a:r>
          </a:p>
          <a:p>
            <a:pPr>
              <a:buNone/>
            </a:pPr>
            <a:r>
              <a:rPr lang="en-US" dirty="0" smtClean="0"/>
              <a:t>    The main reactionary changes in the surface of dentine </a:t>
            </a:r>
          </a:p>
          <a:p>
            <a:pPr>
              <a:buNone/>
            </a:pPr>
            <a:r>
              <a:rPr lang="en-US" dirty="0" smtClean="0"/>
              <a:t>  1. TUBULAR SCLEROSIS:</a:t>
            </a:r>
          </a:p>
          <a:p>
            <a:pPr>
              <a:buNone/>
            </a:pPr>
            <a:r>
              <a:rPr lang="en-US" dirty="0" smtClean="0"/>
              <a:t>       </a:t>
            </a:r>
            <a:r>
              <a:rPr lang="en-US" dirty="0" err="1" smtClean="0"/>
              <a:t>Peritubular</a:t>
            </a:r>
            <a:r>
              <a:rPr lang="en-US" dirty="0" smtClean="0"/>
              <a:t> dentin reduces the size of the dentinal tubules, preventing bacterial penetration and generating a more heavily mineralized tissue. Tubular sclerosis usually forms in a band about halfway between the pulp and </a:t>
            </a:r>
            <a:r>
              <a:rPr lang="en-US" dirty="0" err="1" smtClean="0"/>
              <a:t>amelodentinal</a:t>
            </a:r>
            <a:r>
              <a:rPr lang="en-US" dirty="0" smtClean="0"/>
              <a:t> junction. It forms a translucent zone which may be visible radiographically and is detectable with hand instruments when excavating caries.</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914400" y="533400"/>
            <a:ext cx="7772400" cy="5486400"/>
          </a:xfrm>
        </p:spPr>
        <p:txBody>
          <a:bodyPr>
            <a:normAutofit fontScale="92500" lnSpcReduction="10000"/>
          </a:bodyPr>
          <a:lstStyle/>
          <a:p>
            <a:pPr>
              <a:buNone/>
            </a:pPr>
            <a:r>
              <a:rPr lang="en-US" dirty="0" smtClean="0"/>
              <a:t>2. REGULAR REACTIONARY DENTIN:</a:t>
            </a:r>
          </a:p>
          <a:p>
            <a:pPr>
              <a:buNone/>
            </a:pPr>
            <a:r>
              <a:rPr lang="en-US" dirty="0" smtClean="0"/>
              <a:t>    Forms at the pulp dentin interface and retains the tubular structure of dentin. Forms in response to mild stimuli and may obliterate pulp horns, increasing the dentin thickness between caries and pulp. </a:t>
            </a:r>
          </a:p>
          <a:p>
            <a:pPr>
              <a:buNone/>
            </a:pPr>
            <a:r>
              <a:rPr lang="en-US" dirty="0" smtClean="0"/>
              <a:t>3. IRREGULAR REACTIONARY DENTIN:</a:t>
            </a:r>
          </a:p>
          <a:p>
            <a:pPr>
              <a:buNone/>
            </a:pPr>
            <a:r>
              <a:rPr lang="en-US" dirty="0" smtClean="0"/>
              <a:t>    Forms in response to moderate or severe insult by caries and correspondingly ranges from dentin with irregular tubules to a disorganized bone-like mineralized tissue</a:t>
            </a:r>
          </a:p>
          <a:p>
            <a:pPr>
              <a:buNone/>
            </a:pPr>
            <a:r>
              <a:rPr lang="en-US" dirty="0" smtClean="0"/>
              <a:t>4. DEAD TRACTS:</a:t>
            </a:r>
          </a:p>
          <a:p>
            <a:pPr>
              <a:buNone/>
            </a:pPr>
            <a:r>
              <a:rPr lang="en-US" dirty="0" smtClean="0"/>
              <a:t>    Formed when </a:t>
            </a:r>
            <a:r>
              <a:rPr lang="en-US" dirty="0" err="1" smtClean="0"/>
              <a:t>odontoblasts</a:t>
            </a:r>
            <a:r>
              <a:rPr lang="en-US" dirty="0" smtClean="0"/>
              <a:t> die and their tubules become sealed off. If </a:t>
            </a:r>
            <a:r>
              <a:rPr lang="en-US" dirty="0" err="1" smtClean="0"/>
              <a:t>peritubular</a:t>
            </a:r>
            <a:r>
              <a:rPr lang="en-US" dirty="0" smtClean="0"/>
              <a:t> dentin formation was extensive before </a:t>
            </a:r>
            <a:r>
              <a:rPr lang="en-US" dirty="0" err="1" smtClean="0"/>
              <a:t>odontoblasts</a:t>
            </a:r>
            <a:r>
              <a:rPr lang="en-US" dirty="0" smtClean="0"/>
              <a:t> death, the dead tract may be sclerotic and inhibits advance of caries. If not, it may allow more rapid progress.</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ROLE OF FLUORIDES:</a:t>
            </a:r>
          </a:p>
          <a:p>
            <a:pPr>
              <a:buNone/>
            </a:pPr>
            <a:r>
              <a:rPr lang="en-US" dirty="0" smtClean="0"/>
              <a:t>    Fluorides from drinking water and other sources are taken up by calcifying tissues during development. When the fluoride content of the water is 1 or more the incidence of a caries declines substantially. Fluoride may affect caries activity by a variety of mechanism.</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Oral hygiene is necessary to prevent cavities. This consists of regular professional cleaning (every 6 months), brushing at least twice a day, and flossing at least daily. X-rays may be taken yearly to detect possible cavity development in high risk areas of the mouth.</a:t>
            </a:r>
          </a:p>
          <a:p>
            <a:r>
              <a:rPr lang="en-US" dirty="0" smtClean="0"/>
              <a:t>Chewy, sticky foods (such as dried fruit or candy) are best if eaten as part of a meal rather than as a snack. If possible, brush the teeth or rinse the mouth with water after eating these foods. Minimize snacking, which creates a constant supply of acid in the mouth. Avoid constant sipping of sugary drinks or frequent sucking on candy and mints.</a:t>
            </a:r>
          </a:p>
          <a:p>
            <a:r>
              <a:rPr lang="en-US" dirty="0" smtClean="0"/>
              <a:t>Dental sealants can prevent some cavities. Sealants are thin plastic-like coating applied to the chewing surfaces of the molars. This coating prevents the accumulation of plaque in the deep grooves on these vulnerable surfaces.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dirty="0" smtClean="0"/>
              <a:t>Sealants are usually applied on the teeth of children, shortly after the molars erupt. Older people may also benefit from the use of tooth sealants.</a:t>
            </a:r>
          </a:p>
          <a:p>
            <a:r>
              <a:rPr lang="en-US" dirty="0" smtClean="0"/>
              <a:t>Fluoride is often recommended to protect against dental caries. It has been demonstrated that people who ingest fluoride in their drinking water or by fluoride supplements have fewer dental caries. Fluoride ingested when the teeth are developing is incorporated into the structure of the enamel and protects it against the action of acids.</a:t>
            </a:r>
          </a:p>
          <a:p>
            <a:r>
              <a:rPr lang="en-US" dirty="0" smtClean="0"/>
              <a:t>Topical fluoride is also recommended to protect the surface of the teeth. This may include a fluoride toothpaste or mouthwash. Many dentists include application of topical fluoride solutions (applied to a localized area of the teeth) as part of routine visits.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a:buNone/>
            </a:pPr>
            <a:r>
              <a:rPr lang="en-US" dirty="0" smtClean="0"/>
              <a:t>SYMPTOMS:</a:t>
            </a:r>
          </a:p>
          <a:p>
            <a:r>
              <a:rPr lang="en-US" dirty="0" smtClean="0"/>
              <a:t>There may be no symptoms. If symptoms occur, they may include:</a:t>
            </a:r>
          </a:p>
          <a:p>
            <a:pPr lvl="0"/>
            <a:r>
              <a:rPr lang="en-US" dirty="0" smtClean="0"/>
              <a:t>Tooth pain or achy feeling, particularly after sweet, hot, or cold foods and drinks</a:t>
            </a:r>
          </a:p>
          <a:p>
            <a:pPr lvl="0"/>
            <a:r>
              <a:rPr lang="en-US" dirty="0" smtClean="0"/>
              <a:t>Visible pits or holes in the teeth</a:t>
            </a:r>
          </a:p>
          <a:p>
            <a:pPr>
              <a:buNone/>
            </a:pP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DENTAL CARIES</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   Disease of the calcified tissues of teeth which is characterize by demineralization of the inorganic portion and destruction of the organic substance of the tooth. As a results there will be inflammation of the pulp and later it spreads to periapical tissues.</a:t>
            </a:r>
          </a:p>
          <a:p>
            <a:pPr>
              <a:buNone/>
            </a:pPr>
            <a:r>
              <a:rPr lang="en-US" dirty="0" smtClean="0"/>
              <a:t>   In 1890, Miller proposed that caries result from decalcification caused by bacterial acid production. Evidence indicates that certain streptococci plays an important role in the initiation of the caries particularly </a:t>
            </a:r>
            <a:r>
              <a:rPr lang="en-US" dirty="0" err="1" smtClean="0"/>
              <a:t>Virridans</a:t>
            </a:r>
            <a:r>
              <a:rPr lang="en-US" dirty="0" smtClean="0"/>
              <a:t> streptococci. The </a:t>
            </a:r>
            <a:r>
              <a:rPr lang="en-US" dirty="0" err="1" smtClean="0"/>
              <a:t>essenial</a:t>
            </a:r>
            <a:r>
              <a:rPr lang="en-US" dirty="0" smtClean="0"/>
              <a:t> properties of </a:t>
            </a:r>
            <a:r>
              <a:rPr lang="en-US" dirty="0" err="1" smtClean="0"/>
              <a:t>cariogenic</a:t>
            </a:r>
            <a:r>
              <a:rPr lang="en-US" dirty="0" smtClean="0"/>
              <a:t> bacteria are</a:t>
            </a:r>
          </a:p>
          <a:p>
            <a:pPr marL="514350" indent="-514350">
              <a:buAutoNum type="arabicPeriod"/>
            </a:pPr>
            <a:r>
              <a:rPr lang="en-US" dirty="0" err="1" smtClean="0"/>
              <a:t>Acidogenic</a:t>
            </a:r>
            <a:endParaRPr lang="en-US" dirty="0" smtClean="0"/>
          </a:p>
          <a:p>
            <a:pPr marL="514350" indent="-514350">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endParaRPr lang="en-US" dirty="0"/>
          </a:p>
        </p:txBody>
      </p:sp>
      <p:sp>
        <p:nvSpPr>
          <p:cNvPr id="3" name="Content Placeholder 2"/>
          <p:cNvSpPr>
            <a:spLocks noGrp="1"/>
          </p:cNvSpPr>
          <p:nvPr>
            <p:ph sz="quarter" idx="1"/>
          </p:nvPr>
        </p:nvSpPr>
        <p:spPr>
          <a:xfrm>
            <a:off x="914400" y="838200"/>
            <a:ext cx="7772400" cy="5181600"/>
          </a:xfrm>
        </p:spPr>
        <p:txBody>
          <a:bodyPr>
            <a:normAutofit lnSpcReduction="10000"/>
          </a:bodyPr>
          <a:lstStyle/>
          <a:p>
            <a:pPr>
              <a:buNone/>
            </a:pPr>
            <a:r>
              <a:rPr lang="en-US" dirty="0" smtClean="0"/>
              <a:t>2. Able to produce a PH low enough to demineralize tooth substance</a:t>
            </a:r>
          </a:p>
          <a:p>
            <a:pPr>
              <a:buNone/>
            </a:pPr>
            <a:r>
              <a:rPr lang="en-US" dirty="0" smtClean="0"/>
              <a:t>3. Able to survive and continue to produce acid at low PH</a:t>
            </a:r>
          </a:p>
          <a:p>
            <a:pPr>
              <a:buNone/>
            </a:pPr>
            <a:r>
              <a:rPr lang="en-US" dirty="0" smtClean="0"/>
              <a:t>4. Possess attachment mechanism for firm adhesion to smooth tooth surface</a:t>
            </a:r>
          </a:p>
          <a:p>
            <a:pPr>
              <a:buNone/>
            </a:pPr>
            <a:r>
              <a:rPr lang="en-US" dirty="0" smtClean="0"/>
              <a:t>5. Able to produce adhesive insoluble plaque polysaccharides(</a:t>
            </a:r>
            <a:r>
              <a:rPr lang="en-US" dirty="0" err="1" smtClean="0"/>
              <a:t>Glucans</a:t>
            </a:r>
            <a:r>
              <a:rPr lang="en-US" dirty="0" smtClean="0"/>
              <a:t>)</a:t>
            </a:r>
          </a:p>
          <a:p>
            <a:pPr>
              <a:buNone/>
            </a:pPr>
            <a:r>
              <a:rPr lang="en-US" dirty="0" smtClean="0"/>
              <a:t>    Dental caries develops only at the interface between tooth and dental plaque in stagnation areas. Stagnation areas allow plaque activity to develop and hence the sites of carious attack. The ability of S.mutans to initiate smooth surface caries and form plaque largely depends on its ability to polymerize sucrose into sticky polysaccharides(</a:t>
            </a:r>
            <a:r>
              <a:rPr lang="en-US" dirty="0" err="1" smtClean="0"/>
              <a:t>Glucans</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5" descr="untitled"/>
          <p:cNvPicPr>
            <a:picLocks noGrp="1" noChangeAspect="1" noChangeArrowheads="1"/>
          </p:cNvPicPr>
          <p:nvPr>
            <p:ph sz="quarter" idx="1"/>
          </p:nvPr>
        </p:nvPicPr>
        <p:blipFill>
          <a:blip r:embed="rId2"/>
          <a:srcRect/>
          <a:stretch>
            <a:fillRect/>
          </a:stretch>
        </p:blipFill>
        <p:spPr>
          <a:xfrm>
            <a:off x="1143000" y="762000"/>
            <a:ext cx="7086600" cy="5867400"/>
          </a:xfrm>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ETIOLOGY OF DENTAL CARIES	</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 There is no universally accepted opinion of the etiology of dental caries however </a:t>
            </a:r>
            <a:r>
              <a:rPr lang="en-US" dirty="0" smtClean="0">
                <a:solidFill>
                  <a:srgbClr val="FF0000"/>
                </a:solidFill>
              </a:rPr>
              <a:t>three main theories </a:t>
            </a:r>
            <a:r>
              <a:rPr lang="en-US" dirty="0" smtClean="0"/>
              <a:t>have evolved </a:t>
            </a:r>
          </a:p>
          <a:p>
            <a:pPr marL="514350" indent="-514350">
              <a:buAutoNum type="arabicPeriod"/>
            </a:pPr>
            <a:r>
              <a:rPr lang="en-US" dirty="0" err="1" smtClean="0"/>
              <a:t>Acidogenic</a:t>
            </a:r>
            <a:r>
              <a:rPr lang="en-US" dirty="0" smtClean="0"/>
              <a:t> theory</a:t>
            </a:r>
          </a:p>
          <a:p>
            <a:pPr marL="514350" indent="-514350">
              <a:buAutoNum type="arabicPeriod"/>
            </a:pPr>
            <a:r>
              <a:rPr lang="en-US" dirty="0" smtClean="0"/>
              <a:t> Proteolytic theory</a:t>
            </a:r>
          </a:p>
          <a:p>
            <a:pPr marL="514350" indent="-514350">
              <a:buAutoNum type="arabicPeriod"/>
            </a:pPr>
            <a:r>
              <a:rPr lang="en-US" dirty="0" smtClean="0"/>
              <a:t> Proteolysis-</a:t>
            </a:r>
            <a:r>
              <a:rPr lang="en-US" dirty="0" err="1" smtClean="0"/>
              <a:t>chelation</a:t>
            </a:r>
            <a:r>
              <a:rPr lang="en-US" dirty="0" smtClean="0"/>
              <a:t> theory</a:t>
            </a:r>
          </a:p>
          <a:p>
            <a:pPr marL="514350" indent="-514350">
              <a:buNone/>
            </a:pPr>
            <a:r>
              <a:rPr lang="en-US" dirty="0" smtClean="0"/>
              <a:t>     Essential requirements for the development of dental caries include;</a:t>
            </a:r>
          </a:p>
          <a:p>
            <a:pPr marL="514350" indent="-514350">
              <a:buNone/>
            </a:pPr>
            <a:r>
              <a:rPr lang="en-US" dirty="0" smtClean="0"/>
              <a:t>       a. Cariogenic bacteria and bacterial plaque</a:t>
            </a:r>
          </a:p>
          <a:p>
            <a:pPr marL="514350" indent="-514350">
              <a:buNone/>
            </a:pPr>
            <a:r>
              <a:rPr lang="en-US" dirty="0" smtClean="0"/>
              <a:t>       b. Stagnation areas and susceptible tooth surfaces</a:t>
            </a:r>
          </a:p>
          <a:p>
            <a:pPr marL="514350" indent="-514350">
              <a:buNone/>
            </a:pPr>
            <a:r>
              <a:rPr lang="en-US" dirty="0" smtClean="0"/>
              <a:t>      c.   Time for the process to develop</a:t>
            </a:r>
          </a:p>
          <a:p>
            <a:pPr marL="514350" indent="-514350">
              <a:buNone/>
            </a:pPr>
            <a:r>
              <a:rPr lang="en-US" dirty="0" smtClean="0"/>
              <a:t>      d.  Fermentable bacterial substrate( Sugar)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8" descr="CA2HGZ4V"/>
          <p:cNvPicPr>
            <a:picLocks noGrp="1" noChangeAspect="1" noChangeArrowheads="1"/>
          </p:cNvPicPr>
          <p:nvPr>
            <p:ph sz="quarter" idx="1"/>
          </p:nvPr>
        </p:nvPicPr>
        <p:blipFill>
          <a:blip r:embed="rId2"/>
          <a:srcRect/>
          <a:stretch>
            <a:fillRect/>
          </a:stretch>
        </p:blipFill>
        <p:spPr>
          <a:xfrm>
            <a:off x="990601" y="1752600"/>
            <a:ext cx="3124200" cy="3962400"/>
          </a:xfrm>
          <a:noFill/>
          <a:ln/>
        </p:spPr>
      </p:pic>
      <p:pic>
        <p:nvPicPr>
          <p:cNvPr id="5" name="Picture 9" descr="cavity"/>
          <p:cNvPicPr>
            <a:picLocks noChangeAspect="1" noChangeArrowheads="1"/>
          </p:cNvPicPr>
          <p:nvPr/>
        </p:nvPicPr>
        <p:blipFill>
          <a:blip r:embed="rId3"/>
          <a:srcRect/>
          <a:stretch>
            <a:fillRect/>
          </a:stretch>
        </p:blipFill>
        <p:spPr>
          <a:xfrm>
            <a:off x="4191000" y="1752600"/>
            <a:ext cx="3810000" cy="3962400"/>
          </a:xfrm>
          <a:prstGeom prst="rect">
            <a:avLst/>
          </a:prstGeom>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914400" y="457200"/>
            <a:ext cx="7772400" cy="5562600"/>
          </a:xfrm>
        </p:spPr>
        <p:txBody>
          <a:bodyPr/>
          <a:lstStyle/>
          <a:p>
            <a:r>
              <a:rPr lang="en-US" dirty="0" smtClean="0"/>
              <a:t>ROLE OF PLAQUE:</a:t>
            </a:r>
          </a:p>
          <a:p>
            <a:pPr>
              <a:buNone/>
            </a:pPr>
            <a:r>
              <a:rPr lang="en-US" dirty="0" smtClean="0"/>
              <a:t>   Plaque consists of an organic matrix containing a dense concentration of bacteria. In microbiological terms, plaque is known </a:t>
            </a:r>
            <a:r>
              <a:rPr lang="en-US" dirty="0" smtClean="0">
                <a:solidFill>
                  <a:srgbClr val="00B0F0"/>
                </a:solidFill>
              </a:rPr>
              <a:t>as biofilms. </a:t>
            </a:r>
            <a:r>
              <a:rPr lang="en-US" dirty="0" smtClean="0">
                <a:solidFill>
                  <a:srgbClr val="C00000"/>
                </a:solidFill>
              </a:rPr>
              <a:t>Sucrose diffuses rapidly into plaque and acid production quickly follows, as a result there is fall in PH with in 2-5min, sufficiently low to decalcify the enamel </a:t>
            </a:r>
            <a:r>
              <a:rPr lang="en-US" dirty="0" smtClean="0"/>
              <a:t>surface. The process of plaque formation starts with deposition of </a:t>
            </a:r>
            <a:r>
              <a:rPr lang="en-US" dirty="0" err="1" smtClean="0"/>
              <a:t>structureless</a:t>
            </a:r>
            <a:r>
              <a:rPr lang="en-US" dirty="0" smtClean="0"/>
              <a:t> cell free pellicle of salivary </a:t>
            </a:r>
            <a:r>
              <a:rPr lang="en-US" dirty="0" err="1" smtClean="0"/>
              <a:t>glycoproteins</a:t>
            </a:r>
            <a:r>
              <a:rPr lang="en-US" dirty="0" smtClean="0"/>
              <a:t> which becomes </a:t>
            </a:r>
            <a:r>
              <a:rPr lang="en-US" dirty="0" err="1" smtClean="0"/>
              <a:t>colonised</a:t>
            </a:r>
            <a:r>
              <a:rPr lang="en-US" dirty="0" smtClean="0"/>
              <a:t> by bacteria particularly </a:t>
            </a:r>
            <a:r>
              <a:rPr lang="en-US" dirty="0" err="1" smtClean="0"/>
              <a:t>s.mutans</a:t>
            </a:r>
            <a:r>
              <a:rPr lang="en-US" dirty="0" smtClean="0"/>
              <a:t> within 24 min. It is built up by formation of bacterial </a:t>
            </a:r>
            <a:r>
              <a:rPr lang="en-US" dirty="0" err="1" smtClean="0"/>
              <a:t>polysaccarides</a:t>
            </a:r>
            <a:r>
              <a:rPr lang="en-US" dirty="0" smtClean="0"/>
              <a:t> and progressively </a:t>
            </a:r>
            <a:r>
              <a:rPr lang="en-US" dirty="0" err="1" smtClean="0"/>
              <a:t>colonised</a:t>
            </a:r>
            <a:r>
              <a:rPr lang="en-US" dirty="0" smtClean="0"/>
              <a:t> by other bacteria.</a:t>
            </a:r>
            <a:endParaRPr lang="en-US" dirty="0"/>
          </a:p>
        </p:txBody>
      </p:sp>
      <p:pic>
        <p:nvPicPr>
          <p:cNvPr id="5" name="Picture 8" descr="Picture 124"/>
          <p:cNvPicPr>
            <a:picLocks noChangeAspect="1" noChangeArrowheads="1"/>
          </p:cNvPicPr>
          <p:nvPr/>
        </p:nvPicPr>
        <p:blipFill>
          <a:blip r:embed="rId2" cstate="print"/>
          <a:srcRect/>
          <a:stretch>
            <a:fillRect/>
          </a:stretch>
        </p:blipFill>
        <p:spPr>
          <a:xfrm>
            <a:off x="4724400" y="4876800"/>
            <a:ext cx="3962400" cy="1828800"/>
          </a:xfrm>
          <a:prstGeom prst="rect">
            <a:avLst/>
          </a:prstGeom>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5719"/>
          </a:xfrm>
        </p:spPr>
        <p:txBody>
          <a:bodyPr>
            <a:normAutofit fontScale="90000"/>
          </a:bodyPr>
          <a:lstStyle/>
          <a:p>
            <a:endParaRPr lang="en-US" dirty="0"/>
          </a:p>
        </p:txBody>
      </p:sp>
      <p:sp>
        <p:nvSpPr>
          <p:cNvPr id="3" name="Content Placeholder 2"/>
          <p:cNvSpPr>
            <a:spLocks noGrp="1"/>
          </p:cNvSpPr>
          <p:nvPr>
            <p:ph sz="quarter" idx="1"/>
          </p:nvPr>
        </p:nvSpPr>
        <p:spPr>
          <a:xfrm>
            <a:off x="914400" y="457200"/>
            <a:ext cx="7772400" cy="5562600"/>
          </a:xfrm>
        </p:spPr>
        <p:txBody>
          <a:bodyPr>
            <a:normAutofit fontScale="92500" lnSpcReduction="10000"/>
          </a:bodyPr>
          <a:lstStyle/>
          <a:p>
            <a:pPr>
              <a:buNone/>
            </a:pPr>
            <a:r>
              <a:rPr lang="en-US" dirty="0" smtClean="0"/>
              <a:t>Some other contributing factors in dental caries are given below.</a:t>
            </a:r>
          </a:p>
          <a:p>
            <a:pPr marL="514350" indent="-514350">
              <a:buAutoNum type="arabicPeriod"/>
            </a:pPr>
            <a:r>
              <a:rPr lang="en-US" dirty="0" smtClean="0"/>
              <a:t>Tooth</a:t>
            </a:r>
          </a:p>
          <a:p>
            <a:pPr marL="514350" indent="-514350">
              <a:buNone/>
            </a:pPr>
            <a:r>
              <a:rPr lang="en-US" dirty="0" smtClean="0"/>
              <a:t>         A. Composition</a:t>
            </a:r>
          </a:p>
          <a:p>
            <a:pPr marL="514350" indent="-514350">
              <a:buNone/>
            </a:pPr>
            <a:r>
              <a:rPr lang="en-US" dirty="0" smtClean="0"/>
              <a:t>         B.  Morphologic Characteristic</a:t>
            </a:r>
          </a:p>
          <a:p>
            <a:pPr marL="514350" indent="-514350">
              <a:buNone/>
            </a:pPr>
            <a:r>
              <a:rPr lang="en-US" dirty="0" smtClean="0"/>
              <a:t>         C. Position </a:t>
            </a:r>
          </a:p>
          <a:p>
            <a:pPr marL="514350" indent="-514350">
              <a:buAutoNum type="arabicPeriod" startAt="2"/>
            </a:pPr>
            <a:r>
              <a:rPr lang="en-US" dirty="0" smtClean="0"/>
              <a:t>Saliva</a:t>
            </a:r>
          </a:p>
          <a:p>
            <a:pPr marL="514350" indent="-514350">
              <a:buNone/>
            </a:pPr>
            <a:r>
              <a:rPr lang="en-US" dirty="0" smtClean="0"/>
              <a:t>          A. PH</a:t>
            </a:r>
          </a:p>
          <a:p>
            <a:pPr marL="514350" indent="-514350">
              <a:buNone/>
            </a:pPr>
            <a:r>
              <a:rPr lang="en-US" dirty="0" smtClean="0"/>
              <a:t>          B. Composition</a:t>
            </a:r>
          </a:p>
          <a:p>
            <a:pPr marL="514350" indent="-514350">
              <a:buNone/>
            </a:pPr>
            <a:r>
              <a:rPr lang="en-US" dirty="0" smtClean="0"/>
              <a:t>          C. Quantity</a:t>
            </a:r>
          </a:p>
          <a:p>
            <a:pPr marL="514350" indent="-514350">
              <a:buNone/>
            </a:pPr>
            <a:r>
              <a:rPr lang="en-US" dirty="0" smtClean="0"/>
              <a:t>          D.  Viscosity</a:t>
            </a:r>
          </a:p>
          <a:p>
            <a:pPr marL="514350" indent="-514350">
              <a:buAutoNum type="arabicPeriod" startAt="3"/>
            </a:pPr>
            <a:r>
              <a:rPr lang="en-US" dirty="0" smtClean="0"/>
              <a:t>Diet</a:t>
            </a:r>
          </a:p>
          <a:p>
            <a:pPr marL="514350" indent="-514350">
              <a:buNone/>
            </a:pPr>
            <a:r>
              <a:rPr lang="en-US" dirty="0" smtClean="0"/>
              <a:t>          A. Carbohydrate content</a:t>
            </a:r>
          </a:p>
          <a:p>
            <a:pPr marL="514350" indent="-514350">
              <a:buNone/>
            </a:pPr>
            <a:r>
              <a:rPr lang="en-US" dirty="0" smtClean="0"/>
              <a:t>          B. </a:t>
            </a:r>
            <a:r>
              <a:rPr lang="en-US" dirty="0" err="1" smtClean="0"/>
              <a:t>Flouride</a:t>
            </a:r>
            <a:r>
              <a:rPr lang="en-US" dirty="0" smtClean="0"/>
              <a:t> and Vitamin Content </a:t>
            </a:r>
          </a:p>
          <a:p>
            <a:pPr marL="514350" indent="-514350">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PATHOLOGY OF ENAMEL CARIES:</a:t>
            </a:r>
            <a:endParaRPr lang="en-US" dirty="0"/>
          </a:p>
        </p:txBody>
      </p:sp>
      <p:sp>
        <p:nvSpPr>
          <p:cNvPr id="3" name="Content Placeholder 2"/>
          <p:cNvSpPr>
            <a:spLocks noGrp="1"/>
          </p:cNvSpPr>
          <p:nvPr>
            <p:ph sz="quarter" idx="1"/>
          </p:nvPr>
        </p:nvSpPr>
        <p:spPr/>
        <p:txBody>
          <a:bodyPr>
            <a:normAutofit fontScale="92500"/>
          </a:bodyPr>
          <a:lstStyle/>
          <a:p>
            <a:pPr>
              <a:buNone/>
            </a:pPr>
            <a:r>
              <a:rPr lang="en-US" dirty="0" smtClean="0"/>
              <a:t>   Enamel is usual site of the initial lesion unless dentin or cementum becomes exposed by gingival recession. Enamel, the hardest and densest tissue in the body, consists almost entirely of calcium apatite with only a minute organic content. It therefore forms a formidable barrier to bacterial attack. However once the enamel has been breached infection of dentin can spread with relatively little obstruction. The </a:t>
            </a:r>
            <a:r>
              <a:rPr lang="en-US" dirty="0" smtClean="0">
                <a:solidFill>
                  <a:srgbClr val="C00000"/>
                </a:solidFill>
              </a:rPr>
              <a:t>main stages </a:t>
            </a:r>
            <a:r>
              <a:rPr lang="en-US" dirty="0" smtClean="0"/>
              <a:t>in the enamel caries are:</a:t>
            </a:r>
          </a:p>
          <a:p>
            <a:pPr>
              <a:buNone/>
            </a:pPr>
            <a:r>
              <a:rPr lang="en-US" dirty="0" smtClean="0"/>
              <a:t>  1. The early lesion</a:t>
            </a:r>
          </a:p>
          <a:p>
            <a:pPr>
              <a:buNone/>
            </a:pPr>
            <a:r>
              <a:rPr lang="en-US" dirty="0" smtClean="0"/>
              <a:t>  2. Phase of non-bacterial enamel destruction </a:t>
            </a:r>
          </a:p>
          <a:p>
            <a:pPr>
              <a:buNone/>
            </a:pPr>
            <a:r>
              <a:rPr lang="en-US" dirty="0" smtClean="0"/>
              <a:t>  3. Cavity formation</a:t>
            </a:r>
          </a:p>
          <a:p>
            <a:pPr>
              <a:buNone/>
            </a:pPr>
            <a:r>
              <a:rPr lang="en-US" dirty="0" smtClean="0"/>
              <a:t>  4. Bacterial invasion of enamel</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703</TotalTime>
  <Words>1624</Words>
  <Application>Microsoft Office PowerPoint</Application>
  <PresentationFormat>On-screen Show (4:3)</PresentationFormat>
  <Paragraphs>75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Franklin Gothic Book</vt:lpstr>
      <vt:lpstr>Perpetua</vt:lpstr>
      <vt:lpstr>Wingdings 2</vt:lpstr>
      <vt:lpstr>Equity</vt:lpstr>
      <vt:lpstr>DENTAL CARIES</vt:lpstr>
      <vt:lpstr>DENTAL CARIES</vt:lpstr>
      <vt:lpstr>PowerPoint Presentation</vt:lpstr>
      <vt:lpstr>PowerPoint Presentation</vt:lpstr>
      <vt:lpstr>    ETIOLOGY OF DENTAL CARIES </vt:lpstr>
      <vt:lpstr>PowerPoint Presentation</vt:lpstr>
      <vt:lpstr>PowerPoint Presentation</vt:lpstr>
      <vt:lpstr>PowerPoint Presentation</vt:lpstr>
      <vt:lpstr>PATHOLOGY OF ENAMEL CARIES:</vt:lpstr>
      <vt:lpstr>PowerPoint Presentation</vt:lpstr>
      <vt:lpstr>PowerPoint Presentation</vt:lpstr>
      <vt:lpstr>PowerPoint Presentation</vt:lpstr>
      <vt:lpstr>PowerPoint Presentation</vt:lpstr>
      <vt:lpstr>PowerPoint Presentation</vt:lpstr>
      <vt:lpstr>PowerPoint Presentation</vt:lpstr>
      <vt:lpstr>PREVENTION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DENTAL CARIES</dc:title>
  <dc:creator>Dr Yasir</dc:creator>
  <cp:lastModifiedBy>dell</cp:lastModifiedBy>
  <cp:revision>61</cp:revision>
  <dcterms:created xsi:type="dcterms:W3CDTF">2010-10-29T06:03:10Z</dcterms:created>
  <dcterms:modified xsi:type="dcterms:W3CDTF">2020-08-16T18:00:58Z</dcterms:modified>
</cp:coreProperties>
</file>