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notesMasterIdLst>
    <p:notesMasterId r:id="rId18"/>
  </p:notesMasterIdLst>
  <p:sldIdLst>
    <p:sldId id="463" r:id="rId2"/>
    <p:sldId id="326" r:id="rId3"/>
    <p:sldId id="327" r:id="rId4"/>
    <p:sldId id="328" r:id="rId5"/>
    <p:sldId id="329" r:id="rId6"/>
    <p:sldId id="331" r:id="rId7"/>
    <p:sldId id="332" r:id="rId8"/>
    <p:sldId id="337" r:id="rId9"/>
    <p:sldId id="338" r:id="rId10"/>
    <p:sldId id="339" r:id="rId11"/>
    <p:sldId id="340" r:id="rId12"/>
    <p:sldId id="341" r:id="rId13"/>
    <p:sldId id="342" r:id="rId14"/>
    <p:sldId id="343" r:id="rId15"/>
    <p:sldId id="344" r:id="rId16"/>
    <p:sldId id="578"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7866" autoAdjust="0"/>
    <p:restoredTop sz="94667" autoAdjust="0"/>
  </p:normalViewPr>
  <p:slideViewPr>
    <p:cSldViewPr>
      <p:cViewPr>
        <p:scale>
          <a:sx n="70" d="100"/>
          <a:sy n="70" d="100"/>
        </p:scale>
        <p:origin x="-1836" y="-14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0243" name="Rectangle 1027"/>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024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1029"/>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1030"/>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0247" name="Rectangle 1031"/>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F5D6ABD6-C566-40BE-9531-BE032FBE62A7}" type="slidenum">
              <a:rPr lang="en-US"/>
              <a:pPr/>
              <a:t>‹#›</a:t>
            </a:fld>
            <a:endParaRPr lang="en-US"/>
          </a:p>
        </p:txBody>
      </p:sp>
    </p:spTree>
    <p:extLst>
      <p:ext uri="{BB962C8B-B14F-4D97-AF65-F5344CB8AC3E}">
        <p14:creationId xmlns:p14="http://schemas.microsoft.com/office/powerpoint/2010/main" val="277828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B4B3C29-49C0-479A-9C01-73719B65FD2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B1C251C8-8AEF-493B-873D-943876A9A76E}"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EA11FB56-DD29-42DF-8D81-DC978B85E6C2}"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Syed Irfanullah Lecturer IBMS/CS MS-CS</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E0CA887-34DA-487E-8662-F4120B9A028A}" type="slidenum">
              <a:rPr lang="en-US"/>
              <a:pPr/>
              <a:t>‹#›</a:t>
            </a:fld>
            <a:endParaRPr lang="en-US"/>
          </a:p>
        </p:txBody>
      </p:sp>
    </p:spTree>
    <p:extLst>
      <p:ext uri="{BB962C8B-B14F-4D97-AF65-F5344CB8AC3E}">
        <p14:creationId xmlns:p14="http://schemas.microsoft.com/office/powerpoint/2010/main" val="101319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28E2DC82-4F66-4DFC-991D-F47ABFCD4216}"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4AC274F0-D564-4785-919A-5A6641EBD6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Syed Irfanullah Lecturer IBMS/CS MS-CS</a:t>
            </a:r>
            <a:endParaRPr lang="en-US"/>
          </a:p>
        </p:txBody>
      </p:sp>
      <p:sp>
        <p:nvSpPr>
          <p:cNvPr id="7" name="Slide Number Placeholder 6"/>
          <p:cNvSpPr>
            <a:spLocks noGrp="1"/>
          </p:cNvSpPr>
          <p:nvPr>
            <p:ph type="sldNum" sz="quarter" idx="12"/>
          </p:nvPr>
        </p:nvSpPr>
        <p:spPr/>
        <p:txBody>
          <a:bodyPr/>
          <a:lstStyle/>
          <a:p>
            <a:fld id="{FC39D700-8AD0-4D24-9E2D-A345AF5A268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Syed Irfanullah Lecturer IBMS/CS MS-CS</a:t>
            </a:r>
            <a:endParaRPr lang="en-US"/>
          </a:p>
        </p:txBody>
      </p:sp>
      <p:sp>
        <p:nvSpPr>
          <p:cNvPr id="9" name="Slide Number Placeholder 8"/>
          <p:cNvSpPr>
            <a:spLocks noGrp="1"/>
          </p:cNvSpPr>
          <p:nvPr>
            <p:ph type="sldNum" sz="quarter" idx="12"/>
          </p:nvPr>
        </p:nvSpPr>
        <p:spPr/>
        <p:txBody>
          <a:bodyPr/>
          <a:lstStyle/>
          <a:p>
            <a:fld id="{9098BEB1-56B1-4D55-ACC7-D6A03D72D616}"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Syed Irfanullah Lecturer IBMS/CS MS-CS</a:t>
            </a:r>
            <a:endParaRPr lang="en-US"/>
          </a:p>
        </p:txBody>
      </p:sp>
      <p:sp>
        <p:nvSpPr>
          <p:cNvPr id="5" name="Slide Number Placeholder 4"/>
          <p:cNvSpPr>
            <a:spLocks noGrp="1"/>
          </p:cNvSpPr>
          <p:nvPr>
            <p:ph type="sldNum" sz="quarter" idx="12"/>
          </p:nvPr>
        </p:nvSpPr>
        <p:spPr/>
        <p:txBody>
          <a:bodyPr/>
          <a:lstStyle/>
          <a:p>
            <a:fld id="{4249E7B8-546A-495A-8D3B-BFC49090F81D}"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Syed Irfanullah Lecturer IBMS/CS MS-CS</a:t>
            </a:r>
            <a:endParaRPr lang="en-US"/>
          </a:p>
        </p:txBody>
      </p:sp>
      <p:sp>
        <p:nvSpPr>
          <p:cNvPr id="4" name="Slide Number Placeholder 3"/>
          <p:cNvSpPr>
            <a:spLocks noGrp="1"/>
          </p:cNvSpPr>
          <p:nvPr>
            <p:ph type="sldNum" sz="quarter" idx="12"/>
          </p:nvPr>
        </p:nvSpPr>
        <p:spPr/>
        <p:txBody>
          <a:bodyPr/>
          <a:lstStyle/>
          <a:p>
            <a:fld id="{9E15833F-527C-4C76-BE08-0F0688E3E2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Syed Irfanullah Lecturer IBMS/CS MS-CS</a:t>
            </a:r>
            <a:endParaRPr lang="en-US"/>
          </a:p>
        </p:txBody>
      </p:sp>
      <p:sp>
        <p:nvSpPr>
          <p:cNvPr id="7" name="Slide Number Placeholder 6"/>
          <p:cNvSpPr>
            <a:spLocks noGrp="1"/>
          </p:cNvSpPr>
          <p:nvPr>
            <p:ph type="sldNum" sz="quarter" idx="12"/>
          </p:nvPr>
        </p:nvSpPr>
        <p:spPr/>
        <p:txBody>
          <a:bodyPr/>
          <a:lstStyle/>
          <a:p>
            <a:fld id="{8B05DF20-389F-45FE-AE8A-06939DBB40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Syed Irfanullah Lecturer IBMS/CS MS-CS</a:t>
            </a:r>
            <a:endParaRPr lang="en-US"/>
          </a:p>
        </p:txBody>
      </p:sp>
      <p:sp>
        <p:nvSpPr>
          <p:cNvPr id="7" name="Slide Number Placeholder 6"/>
          <p:cNvSpPr>
            <a:spLocks noGrp="1"/>
          </p:cNvSpPr>
          <p:nvPr>
            <p:ph type="sldNum" sz="quarter" idx="12"/>
          </p:nvPr>
        </p:nvSpPr>
        <p:spPr/>
        <p:txBody>
          <a:bodyPr/>
          <a:lstStyle/>
          <a:p>
            <a:fld id="{0C173935-5399-469C-BEF9-E8BB8E0A59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Syed Irfanullah Lecturer IBMS/CS MS-CS</a:t>
            </a: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988B05E-0A7B-4D48-A9B6-0E36A27CC9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34" r:id="rId12"/>
  </p:sldLayoutIdLst>
  <p:hf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a:xfrm>
            <a:off x="152400" y="3505200"/>
            <a:ext cx="8305800" cy="2667000"/>
          </a:xfrm>
        </p:spPr>
        <p:txBody>
          <a:bodyPr/>
          <a:lstStyle/>
          <a:p>
            <a:pPr marL="0" indent="0" algn="ctr">
              <a:buNone/>
            </a:pPr>
            <a:r>
              <a:rPr lang="en-US" dirty="0" smtClean="0"/>
              <a:t>Lecture </a:t>
            </a:r>
            <a:r>
              <a:rPr lang="en-US" dirty="0"/>
              <a:t>Slides Prepared </a:t>
            </a:r>
            <a:r>
              <a:rPr lang="en-US" dirty="0" smtClean="0"/>
              <a:t>by</a:t>
            </a:r>
            <a:endParaRPr lang="en-US" dirty="0"/>
          </a:p>
          <a:p>
            <a:pPr marL="0" indent="0" algn="ctr">
              <a:buNone/>
            </a:pPr>
            <a:r>
              <a:rPr lang="en-US" dirty="0" smtClean="0"/>
              <a:t>Dr. </a:t>
            </a:r>
            <a:r>
              <a:rPr lang="en-US" dirty="0" err="1" smtClean="0"/>
              <a:t>Sheeraz</a:t>
            </a:r>
            <a:r>
              <a:rPr lang="en-US" dirty="0" smtClean="0"/>
              <a:t> Ahmed</a:t>
            </a:r>
          </a:p>
          <a:p>
            <a:pPr marL="0" indent="0" algn="ctr">
              <a:buNone/>
            </a:pPr>
            <a:r>
              <a:rPr lang="en-US" sz="2400" dirty="0" err="1" smtClean="0"/>
              <a:t>Iqra</a:t>
            </a:r>
            <a:r>
              <a:rPr lang="en-US" sz="2400" dirty="0" smtClean="0"/>
              <a:t> National University Peshawar</a:t>
            </a:r>
          </a:p>
          <a:p>
            <a:pPr marL="0" indent="0" algn="ctr">
              <a:buNone/>
            </a:pPr>
            <a:r>
              <a:rPr lang="en-US" sz="2400" dirty="0" smtClean="0"/>
              <a:t>Pakistan</a:t>
            </a:r>
            <a:endParaRPr lang="en-US" dirty="0"/>
          </a:p>
          <a:p>
            <a:pPr algn="ctr"/>
            <a:endParaRPr lang="en-US" dirty="0"/>
          </a:p>
        </p:txBody>
      </p:sp>
      <p:sp>
        <p:nvSpPr>
          <p:cNvPr id="5" name="Slide Number Placeholder 5"/>
          <p:cNvSpPr>
            <a:spLocks noGrp="1"/>
          </p:cNvSpPr>
          <p:nvPr>
            <p:ph type="sldNum" sz="quarter" idx="12"/>
          </p:nvPr>
        </p:nvSpPr>
        <p:spPr/>
        <p:txBody>
          <a:bodyPr/>
          <a:lstStyle/>
          <a:p>
            <a:fld id="{81999379-F139-4B45-AF42-494053B16EEB}" type="slidenum">
              <a:rPr lang="en-US"/>
              <a:pPr/>
              <a:t>1</a:t>
            </a:fld>
            <a:endParaRPr lang="en-US"/>
          </a:p>
        </p:txBody>
      </p:sp>
      <p:sp>
        <p:nvSpPr>
          <p:cNvPr id="325634" name="Rectangle 2"/>
          <p:cNvSpPr>
            <a:spLocks noGrp="1" noChangeArrowheads="1"/>
          </p:cNvSpPr>
          <p:nvPr>
            <p:ph type="title"/>
          </p:nvPr>
        </p:nvSpPr>
        <p:spPr>
          <a:xfrm>
            <a:off x="304800" y="1676400"/>
            <a:ext cx="8991600" cy="1143000"/>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sz="4000" b="1" dirty="0"/>
              <a:t/>
            </a:r>
            <a:br>
              <a:rPr lang="en-US" sz="4000" b="1" dirty="0"/>
            </a:br>
            <a:r>
              <a:rPr lang="en-US" sz="4000" b="1" u="sng" dirty="0" smtClean="0"/>
              <a:t>Advanced Network </a:t>
            </a:r>
            <a:r>
              <a:rPr lang="en-US" sz="4000" b="1" u="sng" dirty="0"/>
              <a:t>Security and Cryptography</a:t>
            </a:r>
            <a:r>
              <a:rPr lang="en-US" sz="4000" b="1" u="sng" dirty="0" smtClean="0"/>
              <a:t/>
            </a:r>
            <a:br>
              <a:rPr lang="en-US" sz="4000" b="1" u="sng" dirty="0" smtClean="0"/>
            </a:br>
            <a:r>
              <a:rPr lang="en-US" sz="1200" b="1" dirty="0"/>
              <a:t>.</a:t>
            </a:r>
            <a:r>
              <a:rPr lang="en-US" sz="4000" b="1" dirty="0" smtClean="0"/>
              <a:t/>
            </a:r>
            <a:br>
              <a:rPr lang="en-US" sz="4000" b="1" dirty="0" smtClean="0"/>
            </a:br>
            <a:r>
              <a:rPr lang="en-US" sz="4000" b="1" dirty="0" smtClean="0"/>
              <a:t/>
            </a:r>
            <a:br>
              <a:rPr lang="en-US" sz="4000" b="1" dirty="0" smtClean="0"/>
            </a:br>
            <a:endParaRPr lang="en-US" sz="4000"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idx="1"/>
          </p:nvPr>
        </p:nvSpPr>
        <p:spPr/>
        <p:txBody>
          <a:bodyPr/>
          <a:lstStyle/>
          <a:p>
            <a:r>
              <a:rPr lang="en-US"/>
              <a:t>Now the natural question is: How do I know whether two given integers are relative primes? </a:t>
            </a:r>
          </a:p>
          <a:p>
            <a:r>
              <a:rPr lang="en-US"/>
              <a:t>To answer this question, we first take the naive approach (but this approach is important as it serves to clarify and internalize this concept.) </a:t>
            </a:r>
          </a:p>
        </p:txBody>
      </p:sp>
      <p:sp>
        <p:nvSpPr>
          <p:cNvPr id="5" name="Slide Number Placeholder 5"/>
          <p:cNvSpPr>
            <a:spLocks noGrp="1"/>
          </p:cNvSpPr>
          <p:nvPr>
            <p:ph type="sldNum" sz="quarter" idx="12"/>
          </p:nvPr>
        </p:nvSpPr>
        <p:spPr/>
        <p:txBody>
          <a:bodyPr/>
          <a:lstStyle/>
          <a:p>
            <a:fld id="{2F32F42B-C6C7-4125-82BB-D822601B279F}" type="slidenum">
              <a:rPr lang="en-US"/>
              <a:pPr/>
              <a:t>10</a:t>
            </a:fld>
            <a:endParaRPr lang="en-US"/>
          </a:p>
        </p:txBody>
      </p:sp>
      <p:sp>
        <p:nvSpPr>
          <p:cNvPr id="137218" name="Rectangle 2"/>
          <p:cNvSpPr>
            <a:spLocks noGrp="1" noChangeArrowheads="1"/>
          </p:cNvSpPr>
          <p:nvPr>
            <p:ph type="title"/>
          </p:nvPr>
        </p:nvSpPr>
        <p:spPr/>
        <p:txBody>
          <a:bodyPr/>
          <a:lstStyle/>
          <a:p>
            <a:r>
              <a:rPr lang="en-US"/>
              <a:t>Relative primes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a:xfrm>
            <a:off x="381000" y="1981200"/>
            <a:ext cx="8458200" cy="4572000"/>
          </a:xfrm>
        </p:spPr>
        <p:txBody>
          <a:bodyPr/>
          <a:lstStyle/>
          <a:p>
            <a:pPr>
              <a:lnSpc>
                <a:spcPct val="80000"/>
              </a:lnSpc>
            </a:pPr>
            <a:r>
              <a:rPr lang="en-US" sz="2400" dirty="0"/>
              <a:t>1) Naive Approach</a:t>
            </a:r>
          </a:p>
          <a:p>
            <a:pPr>
              <a:lnSpc>
                <a:spcPct val="80000"/>
              </a:lnSpc>
            </a:pPr>
            <a:r>
              <a:rPr lang="en-US" sz="2400" dirty="0"/>
              <a:t> Say we have 2 integers: 24 and 77. The only way to check whether 24 and 77 are relative primes is to actually confirm that 1 is the only common factor of 24 and 77. All we need to do is to perform a prime factorization of 24 and 77 respectively: to list out all the prime divisors of 24 and 77, hoping that there is not even one common prime factor. This method would suffice. </a:t>
            </a:r>
          </a:p>
          <a:p>
            <a:pPr>
              <a:lnSpc>
                <a:spcPct val="80000"/>
              </a:lnSpc>
            </a:pPr>
            <a:r>
              <a:rPr lang="en-US" sz="2400" dirty="0"/>
              <a:t>To set the picture clear: </a:t>
            </a:r>
          </a:p>
          <a:p>
            <a:pPr>
              <a:lnSpc>
                <a:spcPct val="80000"/>
              </a:lnSpc>
            </a:pPr>
            <a:r>
              <a:rPr lang="en-US" sz="2400" dirty="0"/>
              <a:t>24 = 2 x 2 x 2 x 3 = 2^3 x 3 </a:t>
            </a:r>
          </a:p>
          <a:p>
            <a:pPr>
              <a:lnSpc>
                <a:spcPct val="80000"/>
              </a:lnSpc>
            </a:pPr>
            <a:r>
              <a:rPr lang="en-US" sz="2400" dirty="0"/>
              <a:t>77 = 7 x 11. </a:t>
            </a:r>
          </a:p>
          <a:p>
            <a:pPr>
              <a:lnSpc>
                <a:spcPct val="80000"/>
              </a:lnSpc>
            </a:pPr>
            <a:r>
              <a:rPr lang="en-US" sz="2400" dirty="0"/>
              <a:t>As we can see, there is no prime number that divides both 24 and 77. Thus, the only factor of 24 and 77 is 1; in other words, 24 and 77 are relatively prime. </a:t>
            </a:r>
          </a:p>
        </p:txBody>
      </p:sp>
      <p:sp>
        <p:nvSpPr>
          <p:cNvPr id="5" name="Slide Number Placeholder 5"/>
          <p:cNvSpPr>
            <a:spLocks noGrp="1"/>
          </p:cNvSpPr>
          <p:nvPr>
            <p:ph type="sldNum" sz="quarter" idx="12"/>
          </p:nvPr>
        </p:nvSpPr>
        <p:spPr/>
        <p:txBody>
          <a:bodyPr/>
          <a:lstStyle/>
          <a:p>
            <a:fld id="{FC1F3C61-FDDB-47FD-8C5C-776937A206A3}" type="slidenum">
              <a:rPr lang="en-US"/>
              <a:pPr/>
              <a:t>11</a:t>
            </a:fld>
            <a:endParaRPr lang="en-US"/>
          </a:p>
        </p:txBody>
      </p:sp>
      <p:sp>
        <p:nvSpPr>
          <p:cNvPr id="138242" name="Rectangle 2"/>
          <p:cNvSpPr>
            <a:spLocks noGrp="1" noChangeArrowheads="1"/>
          </p:cNvSpPr>
          <p:nvPr>
            <p:ph type="title"/>
          </p:nvPr>
        </p:nvSpPr>
        <p:spPr/>
        <p:txBody>
          <a:bodyPr/>
          <a:lstStyle/>
          <a:p>
            <a:r>
              <a:rPr lang="en-US"/>
              <a:t>Relative primes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685800" y="1295400"/>
            <a:ext cx="7772400" cy="4114800"/>
          </a:xfrm>
        </p:spPr>
        <p:txBody>
          <a:bodyPr>
            <a:normAutofit fontScale="92500" lnSpcReduction="20000"/>
          </a:bodyPr>
          <a:lstStyle/>
          <a:p>
            <a:pPr>
              <a:lnSpc>
                <a:spcPct val="80000"/>
              </a:lnSpc>
            </a:pPr>
            <a:r>
              <a:rPr lang="en-US" sz="2700" dirty="0"/>
              <a:t>You can try out a few examples: </a:t>
            </a:r>
          </a:p>
          <a:p>
            <a:pPr>
              <a:lnSpc>
                <a:spcPct val="80000"/>
              </a:lnSpc>
            </a:pPr>
            <a:r>
              <a:rPr lang="en-US" sz="2700" dirty="0"/>
              <a:t>Example 6: </a:t>
            </a:r>
            <a:endParaRPr lang="en-US" sz="2700" dirty="0" smtClean="0"/>
          </a:p>
          <a:p>
            <a:pPr marL="0" indent="0">
              <a:lnSpc>
                <a:spcPct val="80000"/>
              </a:lnSpc>
              <a:buNone/>
            </a:pPr>
            <a:r>
              <a:rPr lang="en-US" sz="2700" dirty="0" smtClean="0"/>
              <a:t>45 </a:t>
            </a:r>
            <a:r>
              <a:rPr lang="en-US" sz="2700" dirty="0"/>
              <a:t>= 3 x 3 x 5 </a:t>
            </a:r>
            <a:r>
              <a:rPr lang="en-US" sz="2700" dirty="0" smtClean="0"/>
              <a:t>     26 </a:t>
            </a:r>
            <a:r>
              <a:rPr lang="en-US" sz="2700" dirty="0"/>
              <a:t>= 2 x 13 Therefore 45 and 26 are relative primes. </a:t>
            </a:r>
            <a:endParaRPr lang="en-US" sz="2700" dirty="0" smtClean="0"/>
          </a:p>
          <a:p>
            <a:pPr marL="0" indent="0">
              <a:lnSpc>
                <a:spcPct val="80000"/>
              </a:lnSpc>
              <a:buNone/>
            </a:pPr>
            <a:endParaRPr lang="en-US" sz="2700" dirty="0"/>
          </a:p>
          <a:p>
            <a:pPr>
              <a:lnSpc>
                <a:spcPct val="80000"/>
              </a:lnSpc>
            </a:pPr>
            <a:r>
              <a:rPr lang="en-US" sz="2700" dirty="0"/>
              <a:t>Example 7: </a:t>
            </a:r>
            <a:endParaRPr lang="en-US" sz="2700" dirty="0" smtClean="0"/>
          </a:p>
          <a:p>
            <a:pPr marL="0" indent="0">
              <a:lnSpc>
                <a:spcPct val="80000"/>
              </a:lnSpc>
              <a:buNone/>
            </a:pPr>
            <a:r>
              <a:rPr lang="en-US" sz="2700" dirty="0" smtClean="0"/>
              <a:t>34 </a:t>
            </a:r>
            <a:r>
              <a:rPr lang="en-US" sz="2700" dirty="0"/>
              <a:t>= 2 x 17 </a:t>
            </a:r>
            <a:r>
              <a:rPr lang="en-US" sz="2700" dirty="0" smtClean="0"/>
              <a:t>          99 </a:t>
            </a:r>
            <a:r>
              <a:rPr lang="en-US" sz="2700" dirty="0"/>
              <a:t>= 3 x 3 x 11 Therefore 34 and 99 are relative primes</a:t>
            </a:r>
            <a:r>
              <a:rPr lang="en-US" sz="2700" dirty="0" smtClean="0"/>
              <a:t>.</a:t>
            </a:r>
          </a:p>
          <a:p>
            <a:pPr marL="0" indent="0">
              <a:lnSpc>
                <a:spcPct val="80000"/>
              </a:lnSpc>
              <a:buNone/>
            </a:pPr>
            <a:r>
              <a:rPr lang="en-US" sz="2700" dirty="0" smtClean="0"/>
              <a:t> </a:t>
            </a:r>
            <a:endParaRPr lang="en-US" sz="2700" dirty="0"/>
          </a:p>
          <a:p>
            <a:pPr>
              <a:lnSpc>
                <a:spcPct val="80000"/>
              </a:lnSpc>
            </a:pPr>
            <a:r>
              <a:rPr lang="en-US" sz="2700" dirty="0"/>
              <a:t>Example 8</a:t>
            </a:r>
            <a:r>
              <a:rPr lang="en-US" sz="2700" dirty="0" smtClean="0"/>
              <a:t>:</a:t>
            </a:r>
          </a:p>
          <a:p>
            <a:pPr marL="0" indent="0">
              <a:lnSpc>
                <a:spcPct val="80000"/>
              </a:lnSpc>
              <a:buNone/>
            </a:pPr>
            <a:r>
              <a:rPr lang="en-US" sz="2700" dirty="0" smtClean="0"/>
              <a:t> </a:t>
            </a:r>
            <a:r>
              <a:rPr lang="en-US" sz="2700" dirty="0"/>
              <a:t>24 and 56 are not relative primes since 8 is a common factor of 24 and 56. (Of course, 2 is a common factor of 24 and 56. In fact this would suffice to conclude that 24 and 56 are not relative primes.) </a:t>
            </a:r>
          </a:p>
          <a:p>
            <a:pPr>
              <a:lnSpc>
                <a:spcPct val="80000"/>
              </a:lnSpc>
            </a:pPr>
            <a:endParaRPr lang="en-US" sz="2700" dirty="0"/>
          </a:p>
        </p:txBody>
      </p:sp>
      <p:sp>
        <p:nvSpPr>
          <p:cNvPr id="5" name="Slide Number Placeholder 5"/>
          <p:cNvSpPr>
            <a:spLocks noGrp="1"/>
          </p:cNvSpPr>
          <p:nvPr>
            <p:ph type="sldNum" sz="quarter" idx="12"/>
          </p:nvPr>
        </p:nvSpPr>
        <p:spPr/>
        <p:txBody>
          <a:bodyPr/>
          <a:lstStyle/>
          <a:p>
            <a:fld id="{47D4ED25-D61E-45CF-B10B-CADE8C558103}" type="slidenum">
              <a:rPr lang="en-US"/>
              <a:pPr/>
              <a:t>12</a:t>
            </a:fld>
            <a:endParaRPr lang="en-US"/>
          </a:p>
        </p:txBody>
      </p:sp>
      <p:sp>
        <p:nvSpPr>
          <p:cNvPr id="139266" name="Rectangle 2"/>
          <p:cNvSpPr>
            <a:spLocks noGrp="1" noChangeArrowheads="1"/>
          </p:cNvSpPr>
          <p:nvPr>
            <p:ph type="title"/>
          </p:nvPr>
        </p:nvSpPr>
        <p:spPr>
          <a:xfrm>
            <a:off x="685800" y="0"/>
            <a:ext cx="7772400" cy="1143000"/>
          </a:xfrm>
        </p:spPr>
        <p:txBody>
          <a:bodyPr/>
          <a:lstStyle/>
          <a:p>
            <a:r>
              <a:rPr lang="en-US" dirty="0"/>
              <a:t>Relative primes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457200" y="914400"/>
            <a:ext cx="8458200" cy="5715000"/>
          </a:xfrm>
        </p:spPr>
        <p:txBody>
          <a:bodyPr>
            <a:normAutofit lnSpcReduction="10000"/>
          </a:bodyPr>
          <a:lstStyle/>
          <a:p>
            <a:pPr>
              <a:lnSpc>
                <a:spcPct val="80000"/>
              </a:lnSpc>
            </a:pPr>
            <a:r>
              <a:rPr lang="en-US" sz="2800" dirty="0"/>
              <a:t>The </a:t>
            </a:r>
            <a:r>
              <a:rPr lang="en-US" sz="2800" dirty="0" err="1"/>
              <a:t>totient</a:t>
            </a:r>
            <a:r>
              <a:rPr lang="en-US" sz="2800" dirty="0"/>
              <a:t> function Φ (n) , also called Euler's </a:t>
            </a:r>
            <a:r>
              <a:rPr lang="en-US" sz="2800" dirty="0" err="1"/>
              <a:t>totient</a:t>
            </a:r>
            <a:r>
              <a:rPr lang="en-US" sz="2800" dirty="0"/>
              <a:t> </a:t>
            </a:r>
            <a:r>
              <a:rPr lang="en-US" sz="2800" dirty="0" smtClean="0"/>
              <a:t>function.</a:t>
            </a:r>
          </a:p>
          <a:p>
            <a:pPr>
              <a:lnSpc>
                <a:spcPct val="80000"/>
              </a:lnSpc>
            </a:pPr>
            <a:endParaRPr lang="en-US" sz="2800" dirty="0" smtClean="0"/>
          </a:p>
          <a:p>
            <a:pPr>
              <a:lnSpc>
                <a:spcPct val="80000"/>
              </a:lnSpc>
            </a:pPr>
            <a:r>
              <a:rPr lang="en-US" sz="2800" dirty="0" smtClean="0"/>
              <a:t>the </a:t>
            </a:r>
            <a:r>
              <a:rPr lang="en-US" sz="2800" dirty="0" err="1"/>
              <a:t>totient</a:t>
            </a:r>
            <a:r>
              <a:rPr lang="en-US" sz="2800" dirty="0"/>
              <a:t> function Φ (n) can be simply defined as the number of </a:t>
            </a:r>
            <a:r>
              <a:rPr lang="en-US" sz="2800" dirty="0" err="1" smtClean="0"/>
              <a:t>totatives</a:t>
            </a:r>
            <a:r>
              <a:rPr lang="en-US" sz="2800" dirty="0" smtClean="0"/>
              <a:t> </a:t>
            </a:r>
            <a:r>
              <a:rPr lang="en-US" sz="2800" dirty="0"/>
              <a:t>of  n . </a:t>
            </a:r>
            <a:endParaRPr lang="en-US" sz="2800" dirty="0" smtClean="0"/>
          </a:p>
          <a:p>
            <a:pPr>
              <a:lnSpc>
                <a:spcPct val="80000"/>
              </a:lnSpc>
            </a:pPr>
            <a:endParaRPr lang="en-US" sz="2800" dirty="0" smtClean="0"/>
          </a:p>
          <a:p>
            <a:pPr>
              <a:lnSpc>
                <a:spcPct val="80000"/>
              </a:lnSpc>
            </a:pPr>
            <a:r>
              <a:rPr lang="en-US" sz="2800" dirty="0" smtClean="0"/>
              <a:t>Φ </a:t>
            </a:r>
            <a:r>
              <a:rPr lang="en-US" sz="2800" dirty="0"/>
              <a:t>(n) is defined as the number of </a:t>
            </a:r>
            <a:r>
              <a:rPr lang="en-US" sz="2800" dirty="0" smtClean="0"/>
              <a:t>positive integers&lt;= </a:t>
            </a:r>
            <a:r>
              <a:rPr lang="en-US" sz="2800" dirty="0"/>
              <a:t>n  that are </a:t>
            </a:r>
            <a:r>
              <a:rPr lang="en-US" sz="2800" dirty="0" smtClean="0"/>
              <a:t>relatively prime to </a:t>
            </a:r>
            <a:r>
              <a:rPr lang="en-US" sz="2800" dirty="0"/>
              <a:t>(i.e., do not contain any factor in common with) n  , where 1 is counted as </a:t>
            </a:r>
            <a:r>
              <a:rPr lang="en-US" sz="2800" dirty="0" smtClean="0"/>
              <a:t>being  relatively </a:t>
            </a:r>
            <a:r>
              <a:rPr lang="en-US" sz="2800" dirty="0"/>
              <a:t>prime to all numbers. </a:t>
            </a:r>
            <a:r>
              <a:rPr lang="en-US" sz="2800" dirty="0" smtClean="0"/>
              <a:t>Since </a:t>
            </a:r>
            <a:r>
              <a:rPr lang="en-US" sz="2800" dirty="0"/>
              <a:t>a number less than or equal to and relatively prime </a:t>
            </a:r>
            <a:r>
              <a:rPr lang="en-US" sz="2800" dirty="0" smtClean="0"/>
              <a:t>to </a:t>
            </a:r>
            <a:r>
              <a:rPr lang="en-US" sz="2800" dirty="0"/>
              <a:t>a given number is called a </a:t>
            </a:r>
            <a:r>
              <a:rPr lang="en-US" sz="2800" dirty="0" err="1" smtClean="0"/>
              <a:t>totative</a:t>
            </a:r>
            <a:r>
              <a:rPr lang="en-US" sz="2800" dirty="0" smtClean="0"/>
              <a:t>, </a:t>
            </a:r>
          </a:p>
          <a:p>
            <a:pPr>
              <a:lnSpc>
                <a:spcPct val="80000"/>
              </a:lnSpc>
            </a:pPr>
            <a:endParaRPr lang="en-US" sz="2800" dirty="0" smtClean="0"/>
          </a:p>
          <a:p>
            <a:pPr>
              <a:lnSpc>
                <a:spcPct val="80000"/>
              </a:lnSpc>
            </a:pPr>
            <a:r>
              <a:rPr lang="en-US" sz="2800" dirty="0" smtClean="0"/>
              <a:t>For </a:t>
            </a:r>
            <a:r>
              <a:rPr lang="en-US" sz="2800" dirty="0"/>
              <a:t>example, there are eight </a:t>
            </a:r>
            <a:r>
              <a:rPr lang="en-US" sz="2800" dirty="0" err="1" smtClean="0"/>
              <a:t>totatives</a:t>
            </a:r>
            <a:r>
              <a:rPr lang="en-US" sz="2800" dirty="0" smtClean="0"/>
              <a:t> </a:t>
            </a:r>
            <a:r>
              <a:rPr lang="en-US" sz="2800" dirty="0"/>
              <a:t>of 24 (1, 5, 7, 11, 13, 17, 19, and 23), so Φ (24) = 8,</a:t>
            </a:r>
          </a:p>
        </p:txBody>
      </p:sp>
      <p:sp>
        <p:nvSpPr>
          <p:cNvPr id="5" name="Slide Number Placeholder 5"/>
          <p:cNvSpPr>
            <a:spLocks noGrp="1"/>
          </p:cNvSpPr>
          <p:nvPr>
            <p:ph type="sldNum" sz="quarter" idx="12"/>
          </p:nvPr>
        </p:nvSpPr>
        <p:spPr/>
        <p:txBody>
          <a:bodyPr/>
          <a:lstStyle/>
          <a:p>
            <a:fld id="{EDBE8A34-E13C-47D3-9642-FA03A9229DC0}" type="slidenum">
              <a:rPr lang="en-US"/>
              <a:pPr/>
              <a:t>13</a:t>
            </a:fld>
            <a:endParaRPr lang="en-US"/>
          </a:p>
        </p:txBody>
      </p:sp>
      <p:sp>
        <p:nvSpPr>
          <p:cNvPr id="140290" name="Rectangle 2"/>
          <p:cNvSpPr>
            <a:spLocks noGrp="1" noChangeArrowheads="1"/>
          </p:cNvSpPr>
          <p:nvPr>
            <p:ph type="title"/>
          </p:nvPr>
        </p:nvSpPr>
        <p:spPr>
          <a:xfrm>
            <a:off x="685800" y="-152400"/>
            <a:ext cx="7772400" cy="1143000"/>
          </a:xfrm>
        </p:spPr>
        <p:txBody>
          <a:bodyPr/>
          <a:lstStyle/>
          <a:p>
            <a:r>
              <a:rPr lang="en-US" dirty="0" err="1">
                <a:solidFill>
                  <a:schemeClr val="tx1"/>
                </a:solidFill>
              </a:rPr>
              <a:t>Totient</a:t>
            </a:r>
            <a:r>
              <a:rPr lang="en-US" dirty="0">
                <a:solidFill>
                  <a:schemeClr val="tx1"/>
                </a:solidFill>
              </a:rPr>
              <a:t> Function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685800" y="1752600"/>
            <a:ext cx="7772400" cy="4800600"/>
          </a:xfrm>
        </p:spPr>
        <p:txBody>
          <a:bodyPr/>
          <a:lstStyle/>
          <a:p>
            <a:r>
              <a:rPr lang="en-US" dirty="0" smtClean="0"/>
              <a:t>If </a:t>
            </a:r>
            <a:r>
              <a:rPr lang="en-US" dirty="0"/>
              <a:t>n is prime, then all the integers </a:t>
            </a:r>
            <a:endParaRPr lang="en-US" dirty="0" smtClean="0"/>
          </a:p>
          <a:p>
            <a:pPr marL="0" indent="0">
              <a:buNone/>
            </a:pPr>
            <a:r>
              <a:rPr lang="en-US" dirty="0" smtClean="0"/>
              <a:t>   {</a:t>
            </a:r>
            <a:r>
              <a:rPr lang="en-US" dirty="0"/>
              <a:t>1, 2, 3, ….., n-1}  are relatively prime to n, </a:t>
            </a:r>
            <a:endParaRPr lang="en-US" dirty="0" smtClean="0"/>
          </a:p>
          <a:p>
            <a:pPr marL="0" indent="0">
              <a:buNone/>
            </a:pPr>
            <a:r>
              <a:rPr lang="en-US" dirty="0" smtClean="0"/>
              <a:t>    so </a:t>
            </a:r>
            <a:r>
              <a:rPr lang="en-US" dirty="0"/>
              <a:t>Φ (n) </a:t>
            </a:r>
            <a:r>
              <a:rPr lang="en-US" dirty="0" smtClean="0"/>
              <a:t>= </a:t>
            </a:r>
            <a:r>
              <a:rPr lang="en-US" dirty="0"/>
              <a:t>n-1. </a:t>
            </a:r>
            <a:endParaRPr lang="en-US" dirty="0" smtClean="0"/>
          </a:p>
          <a:p>
            <a:pPr marL="0" indent="0">
              <a:buNone/>
            </a:pPr>
            <a:endParaRPr lang="en-US" dirty="0" smtClean="0"/>
          </a:p>
          <a:p>
            <a:r>
              <a:rPr lang="en-US" dirty="0" smtClean="0"/>
              <a:t>if </a:t>
            </a:r>
            <a:r>
              <a:rPr lang="en-US" dirty="0"/>
              <a:t>n is the product of two distinct primes, say p and q, then there are (p-1)(q-1) numbers relatively prime to n, </a:t>
            </a:r>
            <a:endParaRPr lang="en-US" dirty="0" smtClean="0"/>
          </a:p>
          <a:p>
            <a:pPr marL="0" indent="0">
              <a:buNone/>
            </a:pPr>
            <a:r>
              <a:rPr lang="en-US" dirty="0" smtClean="0"/>
              <a:t>    so </a:t>
            </a:r>
            <a:r>
              <a:rPr lang="en-US" dirty="0"/>
              <a:t>Φ (n) = (p-1)(q-1).</a:t>
            </a:r>
          </a:p>
          <a:p>
            <a:endParaRPr lang="en-US" dirty="0"/>
          </a:p>
        </p:txBody>
      </p:sp>
      <p:sp>
        <p:nvSpPr>
          <p:cNvPr id="5" name="Slide Number Placeholder 5"/>
          <p:cNvSpPr>
            <a:spLocks noGrp="1"/>
          </p:cNvSpPr>
          <p:nvPr>
            <p:ph type="sldNum" sz="quarter" idx="12"/>
          </p:nvPr>
        </p:nvSpPr>
        <p:spPr/>
        <p:txBody>
          <a:bodyPr/>
          <a:lstStyle/>
          <a:p>
            <a:fld id="{C1207254-3397-47EF-B97E-C59A9A5FCACF}" type="slidenum">
              <a:rPr lang="en-US"/>
              <a:pPr/>
              <a:t>14</a:t>
            </a:fld>
            <a:endParaRPr lang="en-US"/>
          </a:p>
        </p:txBody>
      </p:sp>
      <p:sp>
        <p:nvSpPr>
          <p:cNvPr id="141314" name="Rectangle 2"/>
          <p:cNvSpPr>
            <a:spLocks noGrp="1" noChangeArrowheads="1"/>
          </p:cNvSpPr>
          <p:nvPr>
            <p:ph type="title"/>
          </p:nvPr>
        </p:nvSpPr>
        <p:spPr/>
        <p:txBody>
          <a:bodyPr/>
          <a:lstStyle/>
          <a:p>
            <a:r>
              <a:rPr lang="en-US"/>
              <a:t>Totient Function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Modular Exponentiation</a:t>
            </a:r>
          </a:p>
        </p:txBody>
      </p:sp>
      <p:sp>
        <p:nvSpPr>
          <p:cNvPr id="142339" name="Rectangle 3"/>
          <p:cNvSpPr>
            <a:spLocks noGrp="1" noChangeArrowheads="1"/>
          </p:cNvSpPr>
          <p:nvPr>
            <p:ph type="body" sz="half" idx="1"/>
          </p:nvPr>
        </p:nvSpPr>
        <p:spPr>
          <a:xfrm>
            <a:off x="304800" y="1981200"/>
            <a:ext cx="8382000" cy="4495800"/>
          </a:xfrm>
        </p:spPr>
        <p:txBody>
          <a:bodyPr/>
          <a:lstStyle/>
          <a:p>
            <a:pPr>
              <a:lnSpc>
                <a:spcPct val="80000"/>
              </a:lnSpc>
            </a:pPr>
            <a:r>
              <a:rPr lang="en-US" sz="2400" b="1" dirty="0"/>
              <a:t>Modular exponentiation</a:t>
            </a:r>
            <a:r>
              <a:rPr lang="en-US" sz="2400" dirty="0"/>
              <a:t> is a type of </a:t>
            </a:r>
            <a:r>
              <a:rPr lang="en-US" sz="2400" b="1" dirty="0"/>
              <a:t>exponentiation </a:t>
            </a:r>
            <a:r>
              <a:rPr lang="en-US" sz="2400" dirty="0" smtClean="0"/>
              <a:t>performed </a:t>
            </a:r>
            <a:r>
              <a:rPr lang="en-US" sz="2400" dirty="0"/>
              <a:t>over a </a:t>
            </a:r>
            <a:r>
              <a:rPr lang="en-US" sz="2400" dirty="0" smtClean="0"/>
              <a:t>modulus. </a:t>
            </a:r>
            <a:r>
              <a:rPr lang="en-US" sz="2400" dirty="0"/>
              <a:t>It is particularly useful </a:t>
            </a:r>
            <a:r>
              <a:rPr lang="en-US" sz="2400" dirty="0" smtClean="0"/>
              <a:t>in computer science, </a:t>
            </a:r>
            <a:r>
              <a:rPr lang="en-US" sz="2400" dirty="0"/>
              <a:t>especially in the field of </a:t>
            </a:r>
            <a:r>
              <a:rPr lang="en-US" sz="2400" dirty="0" smtClean="0"/>
              <a:t>cryptology.</a:t>
            </a:r>
            <a:endParaRPr lang="en-US" sz="2400" dirty="0"/>
          </a:p>
          <a:p>
            <a:pPr>
              <a:lnSpc>
                <a:spcPct val="80000"/>
              </a:lnSpc>
            </a:pPr>
            <a:r>
              <a:rPr lang="en-US" sz="2400" dirty="0"/>
              <a:t>Doing a "modular exponentiation" means calculating the remainder when dividing by a positive integer m (called the modulus) a positive integer b (called the base) raised to the e-</a:t>
            </a:r>
            <a:r>
              <a:rPr lang="en-US" sz="2400" dirty="0" err="1"/>
              <a:t>th</a:t>
            </a:r>
            <a:r>
              <a:rPr lang="en-US" sz="2400" dirty="0"/>
              <a:t> power (e is called the exponent). In other words, problems take the form where given base </a:t>
            </a:r>
            <a:r>
              <a:rPr lang="en-US" sz="2400" i="1" dirty="0"/>
              <a:t>b</a:t>
            </a:r>
            <a:r>
              <a:rPr lang="en-US" sz="2400" dirty="0"/>
              <a:t>, exponent </a:t>
            </a:r>
            <a:r>
              <a:rPr lang="en-US" sz="2400" i="1" dirty="0"/>
              <a:t>e</a:t>
            </a:r>
            <a:r>
              <a:rPr lang="en-US" sz="2400" dirty="0"/>
              <a:t>, and modulus </a:t>
            </a:r>
            <a:r>
              <a:rPr lang="en-US" sz="2400" i="1" dirty="0"/>
              <a:t>m</a:t>
            </a:r>
            <a:r>
              <a:rPr lang="en-US" sz="2400" dirty="0"/>
              <a:t>, one wishes to calculate </a:t>
            </a:r>
            <a:r>
              <a:rPr lang="en-US" sz="2400" i="1" dirty="0"/>
              <a:t>c</a:t>
            </a:r>
            <a:r>
              <a:rPr lang="en-US" sz="2400" dirty="0"/>
              <a:t> such that:</a:t>
            </a:r>
          </a:p>
          <a:p>
            <a:pPr algn="ctr">
              <a:lnSpc>
                <a:spcPct val="80000"/>
              </a:lnSpc>
            </a:pPr>
            <a:r>
              <a:rPr lang="en-US" sz="2800" b="1" dirty="0"/>
              <a:t>C = b </a:t>
            </a:r>
            <a:r>
              <a:rPr lang="en-US" sz="2800" b="1" baseline="30000" dirty="0"/>
              <a:t>e</a:t>
            </a:r>
            <a:r>
              <a:rPr lang="en-US" sz="2800" b="1" dirty="0"/>
              <a:t> (mod m)</a:t>
            </a:r>
          </a:p>
          <a:p>
            <a:pPr>
              <a:lnSpc>
                <a:spcPct val="80000"/>
              </a:lnSpc>
            </a:pPr>
            <a:r>
              <a:rPr lang="en-US" sz="2400" dirty="0"/>
              <a:t>For example, given </a:t>
            </a:r>
            <a:r>
              <a:rPr lang="en-US" sz="2400" i="1" dirty="0"/>
              <a:t>b</a:t>
            </a:r>
            <a:r>
              <a:rPr lang="en-US" sz="2400" dirty="0"/>
              <a:t> = 5, </a:t>
            </a:r>
            <a:r>
              <a:rPr lang="en-US" sz="2400" i="1" dirty="0"/>
              <a:t>e</a:t>
            </a:r>
            <a:r>
              <a:rPr lang="en-US" sz="2400" dirty="0"/>
              <a:t> = 3, and </a:t>
            </a:r>
            <a:r>
              <a:rPr lang="en-US" sz="2400" i="1" dirty="0"/>
              <a:t>m</a:t>
            </a:r>
            <a:r>
              <a:rPr lang="en-US" sz="2400" dirty="0"/>
              <a:t> = 13, the solution </a:t>
            </a:r>
            <a:r>
              <a:rPr lang="en-US" sz="2400" i="1" dirty="0"/>
              <a:t>c</a:t>
            </a:r>
            <a:r>
              <a:rPr lang="en-US" sz="2400" dirty="0"/>
              <a:t> is the remainder of dividing </a:t>
            </a:r>
            <a:r>
              <a:rPr lang="en-US" sz="2400" dirty="0" smtClean="0"/>
              <a:t>5</a:t>
            </a:r>
            <a:r>
              <a:rPr lang="en-US" sz="2400" baseline="30000" dirty="0" smtClean="0"/>
              <a:t>3</a:t>
            </a:r>
            <a:r>
              <a:rPr lang="en-US" sz="2400" dirty="0" smtClean="0"/>
              <a:t> </a:t>
            </a:r>
            <a:r>
              <a:rPr lang="en-US" sz="2400" dirty="0"/>
              <a:t>by 13, namely the rest of the division 125 / 13, which works out to be 8. </a:t>
            </a:r>
          </a:p>
        </p:txBody>
      </p:sp>
      <p:sp>
        <p:nvSpPr>
          <p:cNvPr id="5" name="Slide Number Placeholder 6"/>
          <p:cNvSpPr>
            <a:spLocks noGrp="1"/>
          </p:cNvSpPr>
          <p:nvPr>
            <p:ph type="sldNum" sz="quarter" idx="12"/>
          </p:nvPr>
        </p:nvSpPr>
        <p:spPr/>
        <p:txBody>
          <a:bodyPr/>
          <a:lstStyle/>
          <a:p>
            <a:fld id="{6AF71196-63E6-4566-9CC8-7204AA216716}"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382000" cy="4114800"/>
          </a:xfrm>
        </p:spPr>
        <p:txBody>
          <a:bodyPr/>
          <a:lstStyle/>
          <a:p>
            <a:pPr marL="0" indent="0" algn="ctr">
              <a:buNone/>
            </a:pPr>
            <a:r>
              <a:rPr lang="en-US" sz="6600" b="1" u="sng" dirty="0" smtClean="0"/>
              <a:t>END OF </a:t>
            </a:r>
            <a:r>
              <a:rPr lang="en-US" sz="6600" b="1" u="sng" dirty="0" smtClean="0"/>
              <a:t>9</a:t>
            </a:r>
            <a:r>
              <a:rPr lang="en-US" sz="6600" b="1" u="sng" baseline="30000" dirty="0" smtClean="0"/>
              <a:t>th</a:t>
            </a:r>
            <a:r>
              <a:rPr lang="en-US" sz="6600" b="1" u="sng" dirty="0" smtClean="0"/>
              <a:t>  </a:t>
            </a:r>
            <a:r>
              <a:rPr lang="en-US" sz="6600" b="1" u="sng" dirty="0" smtClean="0"/>
              <a:t>WEEK</a:t>
            </a:r>
            <a:endParaRPr lang="en-US" sz="6600" b="1" u="sng" dirty="0"/>
          </a:p>
        </p:txBody>
      </p:sp>
      <p:sp>
        <p:nvSpPr>
          <p:cNvPr id="5" name="Slide Number Placeholder 4"/>
          <p:cNvSpPr>
            <a:spLocks noGrp="1"/>
          </p:cNvSpPr>
          <p:nvPr>
            <p:ph type="sldNum" sz="quarter" idx="12"/>
          </p:nvPr>
        </p:nvSpPr>
        <p:spPr/>
        <p:txBody>
          <a:bodyPr/>
          <a:lstStyle/>
          <a:p>
            <a:fld id="{28E2DC82-4F66-4DFC-991D-F47ABFCD4216}" type="slidenum">
              <a:rPr lang="en-US" smtClean="0"/>
              <a:pPr/>
              <a:t>16</a:t>
            </a:fld>
            <a:endParaRPr lang="en-US" dirty="0"/>
          </a:p>
        </p:txBody>
      </p:sp>
    </p:spTree>
    <p:extLst>
      <p:ext uri="{BB962C8B-B14F-4D97-AF65-F5344CB8AC3E}">
        <p14:creationId xmlns:p14="http://schemas.microsoft.com/office/powerpoint/2010/main" val="607390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p:txBody>
          <a:bodyPr>
            <a:normAutofit fontScale="92500"/>
          </a:bodyPr>
          <a:lstStyle/>
          <a:p>
            <a:pPr>
              <a:lnSpc>
                <a:spcPct val="90000"/>
              </a:lnSpc>
            </a:pPr>
            <a:r>
              <a:rPr lang="en-US" sz="2800"/>
              <a:t>Most of the public key algorithms are based on modular arithmetic. </a:t>
            </a:r>
          </a:p>
          <a:p>
            <a:pPr>
              <a:lnSpc>
                <a:spcPct val="90000"/>
              </a:lnSpc>
            </a:pPr>
            <a:r>
              <a:rPr lang="en-US" sz="2800"/>
              <a:t>Modular arithmetic uses the non-negative integers less than some positive integer n, performs ordinary arithmetic operations such as addition and multiplications, and then replaces the result with its remainder when divided by n.</a:t>
            </a:r>
          </a:p>
          <a:p>
            <a:pPr>
              <a:lnSpc>
                <a:spcPct val="90000"/>
              </a:lnSpc>
            </a:pPr>
            <a:r>
              <a:rPr lang="en-US" sz="2800"/>
              <a:t>The result is said to be modulo n or mod n. when we write ‘x mod n’ we mean the remainder of x when divided by n. </a:t>
            </a:r>
          </a:p>
        </p:txBody>
      </p:sp>
      <p:sp>
        <p:nvSpPr>
          <p:cNvPr id="5" name="Slide Number Placeholder 5"/>
          <p:cNvSpPr>
            <a:spLocks noGrp="1"/>
          </p:cNvSpPr>
          <p:nvPr>
            <p:ph type="sldNum" sz="quarter" idx="12"/>
          </p:nvPr>
        </p:nvSpPr>
        <p:spPr/>
        <p:txBody>
          <a:bodyPr/>
          <a:lstStyle/>
          <a:p>
            <a:fld id="{18344D30-83DD-4669-91EA-A0A65A21B9E3}" type="slidenum">
              <a:rPr lang="en-US"/>
              <a:pPr/>
              <a:t>2</a:t>
            </a:fld>
            <a:endParaRPr lang="en-US"/>
          </a:p>
        </p:txBody>
      </p:sp>
      <p:sp>
        <p:nvSpPr>
          <p:cNvPr id="113666" name="Rectangle 2"/>
          <p:cNvSpPr>
            <a:spLocks noGrp="1" noChangeArrowheads="1"/>
          </p:cNvSpPr>
          <p:nvPr>
            <p:ph type="title"/>
          </p:nvPr>
        </p:nvSpPr>
        <p:spPr/>
        <p:txBody>
          <a:bodyPr/>
          <a:lstStyle/>
          <a:p>
            <a:r>
              <a:rPr lang="en-US" b="1"/>
              <a:t>Modular Mathematics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p:txBody>
          <a:bodyPr>
            <a:normAutofit lnSpcReduction="10000"/>
          </a:bodyPr>
          <a:lstStyle/>
          <a:p>
            <a:pPr>
              <a:lnSpc>
                <a:spcPct val="80000"/>
              </a:lnSpc>
            </a:pPr>
            <a:r>
              <a:rPr lang="en-US" sz="2400" dirty="0"/>
              <a:t>Let’s look at mod 10 addition. 3+5 = 8 just like in regular arithmetic. </a:t>
            </a:r>
          </a:p>
          <a:p>
            <a:pPr>
              <a:lnSpc>
                <a:spcPct val="80000"/>
              </a:lnSpc>
            </a:pPr>
            <a:r>
              <a:rPr lang="en-US" sz="2400" dirty="0"/>
              <a:t>The answer is already between 0 and 9. 7+6 = 13 in regular arithmetic, but the method mod 10 answer is 3.</a:t>
            </a:r>
          </a:p>
          <a:p>
            <a:pPr>
              <a:lnSpc>
                <a:spcPct val="80000"/>
              </a:lnSpc>
            </a:pPr>
            <a:r>
              <a:rPr lang="en-US" sz="2400" dirty="0"/>
              <a:t>Basically, one can perform mod 10 arithmetic by using the last digit of the answer. For example,</a:t>
            </a:r>
          </a:p>
          <a:p>
            <a:pPr>
              <a:lnSpc>
                <a:spcPct val="80000"/>
              </a:lnSpc>
            </a:pPr>
            <a:r>
              <a:rPr lang="en-US" sz="2400" dirty="0"/>
              <a:t>5+5 =  0</a:t>
            </a:r>
          </a:p>
          <a:p>
            <a:pPr>
              <a:lnSpc>
                <a:spcPct val="80000"/>
              </a:lnSpc>
            </a:pPr>
            <a:r>
              <a:rPr lang="en-US" sz="2400" dirty="0"/>
              <a:t>3+9 = 2</a:t>
            </a:r>
          </a:p>
          <a:p>
            <a:pPr>
              <a:lnSpc>
                <a:spcPct val="80000"/>
              </a:lnSpc>
            </a:pPr>
            <a:r>
              <a:rPr lang="en-US" sz="2400" dirty="0"/>
              <a:t>2+2 = 4</a:t>
            </a:r>
          </a:p>
          <a:p>
            <a:pPr>
              <a:lnSpc>
                <a:spcPct val="80000"/>
              </a:lnSpc>
            </a:pPr>
            <a:r>
              <a:rPr lang="en-US" sz="2400" dirty="0"/>
              <a:t>9+9 = 8</a:t>
            </a:r>
          </a:p>
          <a:p>
            <a:pPr>
              <a:lnSpc>
                <a:spcPct val="80000"/>
              </a:lnSpc>
            </a:pPr>
            <a:r>
              <a:rPr lang="en-US" sz="2400" dirty="0"/>
              <a:t>Let’s </a:t>
            </a:r>
            <a:r>
              <a:rPr lang="en-US" sz="2400" dirty="0" smtClean="0"/>
              <a:t>look </a:t>
            </a:r>
            <a:r>
              <a:rPr lang="en-US" sz="2400" dirty="0"/>
              <a:t>at the table</a:t>
            </a:r>
          </a:p>
        </p:txBody>
      </p:sp>
      <p:sp>
        <p:nvSpPr>
          <p:cNvPr id="5" name="Slide Number Placeholder 5"/>
          <p:cNvSpPr>
            <a:spLocks noGrp="1"/>
          </p:cNvSpPr>
          <p:nvPr>
            <p:ph type="sldNum" sz="quarter" idx="12"/>
          </p:nvPr>
        </p:nvSpPr>
        <p:spPr/>
        <p:txBody>
          <a:bodyPr/>
          <a:lstStyle/>
          <a:p>
            <a:fld id="{B6077ADA-3C23-4B7E-86A6-A2D214C592B9}" type="slidenum">
              <a:rPr lang="en-US"/>
              <a:pPr/>
              <a:t>3</a:t>
            </a:fld>
            <a:endParaRPr lang="en-US"/>
          </a:p>
        </p:txBody>
      </p:sp>
      <p:sp>
        <p:nvSpPr>
          <p:cNvPr id="114690" name="Rectangle 2"/>
          <p:cNvSpPr>
            <a:spLocks noGrp="1" noChangeArrowheads="1"/>
          </p:cNvSpPr>
          <p:nvPr>
            <p:ph type="title"/>
          </p:nvPr>
        </p:nvSpPr>
        <p:spPr/>
        <p:txBody>
          <a:bodyPr/>
          <a:lstStyle/>
          <a:p>
            <a:r>
              <a:rPr lang="en-US"/>
              <a:t>Modular Addition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15" name="Object 3"/>
          <p:cNvGraphicFramePr>
            <a:graphicFrameLocks noGrp="1" noChangeAspect="1"/>
          </p:cNvGraphicFramePr>
          <p:nvPr>
            <p:ph idx="1"/>
          </p:nvPr>
        </p:nvGraphicFramePr>
        <p:xfrm>
          <a:off x="1881188" y="2386013"/>
          <a:ext cx="5381625" cy="3600450"/>
        </p:xfrm>
        <a:graphic>
          <a:graphicData uri="http://schemas.openxmlformats.org/presentationml/2006/ole">
            <mc:AlternateContent xmlns:mc="http://schemas.openxmlformats.org/markup-compatibility/2006">
              <mc:Choice xmlns:v="urn:schemas-microsoft-com:vml" Requires="v">
                <p:oleObj spid="_x0000_s115833" name="Bitmap Image" r:id="rId3" imgW="5380952" imgH="3600000" progId="Paint.Picture">
                  <p:embed/>
                </p:oleObj>
              </mc:Choice>
              <mc:Fallback>
                <p:oleObj name="Bitmap Image" r:id="rId3" imgW="5380952" imgH="360000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1188" y="2386013"/>
                        <a:ext cx="5381625" cy="360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Slide Number Placeholder 5"/>
          <p:cNvSpPr>
            <a:spLocks noGrp="1"/>
          </p:cNvSpPr>
          <p:nvPr>
            <p:ph type="sldNum" sz="quarter" idx="12"/>
          </p:nvPr>
        </p:nvSpPr>
        <p:spPr/>
        <p:txBody>
          <a:bodyPr/>
          <a:lstStyle/>
          <a:p>
            <a:fld id="{ECD1BCE8-0BCD-4225-8F8D-929AFB414B1D}" type="slidenum">
              <a:rPr lang="en-US"/>
              <a:pPr/>
              <a:t>4</a:t>
            </a:fld>
            <a:endParaRPr lang="en-US"/>
          </a:p>
        </p:txBody>
      </p:sp>
      <p:sp>
        <p:nvSpPr>
          <p:cNvPr id="115716" name="Rectangle 4"/>
          <p:cNvSpPr>
            <a:spLocks noGrp="1" noChangeArrowheads="1"/>
          </p:cNvSpPr>
          <p:nvPr>
            <p:ph type="title"/>
          </p:nvPr>
        </p:nvSpPr>
        <p:spPr/>
        <p:txBody>
          <a:bodyPr/>
          <a:lstStyle/>
          <a:p>
            <a:r>
              <a:rPr lang="en-US"/>
              <a:t>Modular Addition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p:txBody>
          <a:bodyPr>
            <a:normAutofit fontScale="92500" lnSpcReduction="10000"/>
          </a:bodyPr>
          <a:lstStyle/>
          <a:p>
            <a:pPr>
              <a:lnSpc>
                <a:spcPct val="90000"/>
              </a:lnSpc>
            </a:pPr>
            <a:r>
              <a:rPr lang="en-US" sz="2800"/>
              <a:t>Addition of a constant mod 10 can be used as a scheme for encrypting digits, in that it maps each decimal digit to a different decimal digit in a way that is reversible, the constant is our secret key. </a:t>
            </a:r>
          </a:p>
          <a:p>
            <a:pPr>
              <a:lnSpc>
                <a:spcPct val="90000"/>
              </a:lnSpc>
            </a:pPr>
            <a:r>
              <a:rPr lang="en-US" sz="2800"/>
              <a:t>It’s not a good cipher, of course, but it is cipher.</a:t>
            </a:r>
          </a:p>
          <a:p>
            <a:pPr>
              <a:lnSpc>
                <a:spcPct val="90000"/>
              </a:lnSpc>
            </a:pPr>
            <a:r>
              <a:rPr lang="en-US" sz="2800"/>
              <a:t>Decryption would be done by subtracting the secret key modulo 10, which is an easy operation. </a:t>
            </a:r>
          </a:p>
          <a:p>
            <a:pPr>
              <a:lnSpc>
                <a:spcPct val="90000"/>
              </a:lnSpc>
            </a:pPr>
            <a:r>
              <a:rPr lang="en-US" sz="2800"/>
              <a:t>Just do ordinary subtraction and if the result is less than 0, add 10.</a:t>
            </a:r>
          </a:p>
        </p:txBody>
      </p:sp>
      <p:sp>
        <p:nvSpPr>
          <p:cNvPr id="5" name="Slide Number Placeholder 5"/>
          <p:cNvSpPr>
            <a:spLocks noGrp="1"/>
          </p:cNvSpPr>
          <p:nvPr>
            <p:ph type="sldNum" sz="quarter" idx="12"/>
          </p:nvPr>
        </p:nvSpPr>
        <p:spPr/>
        <p:txBody>
          <a:bodyPr/>
          <a:lstStyle/>
          <a:p>
            <a:fld id="{614A0479-1373-4802-AE50-7DC1C576C10D}" type="slidenum">
              <a:rPr lang="en-US"/>
              <a:pPr/>
              <a:t>5</a:t>
            </a:fld>
            <a:endParaRPr lang="en-US"/>
          </a:p>
        </p:txBody>
      </p:sp>
      <p:sp>
        <p:nvSpPr>
          <p:cNvPr id="117762" name="Rectangle 2"/>
          <p:cNvSpPr>
            <a:spLocks noGrp="1" noChangeArrowheads="1"/>
          </p:cNvSpPr>
          <p:nvPr>
            <p:ph type="title"/>
          </p:nvPr>
        </p:nvSpPr>
        <p:spPr/>
        <p:txBody>
          <a:bodyPr/>
          <a:lstStyle/>
          <a:p>
            <a:r>
              <a:rPr lang="en-US"/>
              <a:t>Modular Addition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811" name="Object 3"/>
          <p:cNvGraphicFramePr>
            <a:graphicFrameLocks noGrp="1" noChangeAspect="1"/>
          </p:cNvGraphicFramePr>
          <p:nvPr>
            <p:ph idx="1"/>
          </p:nvPr>
        </p:nvGraphicFramePr>
        <p:xfrm>
          <a:off x="1881188" y="2363788"/>
          <a:ext cx="5381625" cy="3648075"/>
        </p:xfrm>
        <a:graphic>
          <a:graphicData uri="http://schemas.openxmlformats.org/presentationml/2006/ole">
            <mc:AlternateContent xmlns:mc="http://schemas.openxmlformats.org/markup-compatibility/2006">
              <mc:Choice xmlns:v="urn:schemas-microsoft-com:vml" Requires="v">
                <p:oleObj spid="_x0000_s119928" name="Bitmap Image" r:id="rId3" imgW="5380952" imgH="3648584" progId="Paint.Picture">
                  <p:embed/>
                </p:oleObj>
              </mc:Choice>
              <mc:Fallback>
                <p:oleObj name="Bitmap Image" r:id="rId3" imgW="5380952" imgH="3648584"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1188" y="2363788"/>
                        <a:ext cx="5381625" cy="364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Slide Number Placeholder 5"/>
          <p:cNvSpPr>
            <a:spLocks noGrp="1"/>
          </p:cNvSpPr>
          <p:nvPr>
            <p:ph type="sldNum" sz="quarter" idx="12"/>
          </p:nvPr>
        </p:nvSpPr>
        <p:spPr/>
        <p:txBody>
          <a:bodyPr/>
          <a:lstStyle/>
          <a:p>
            <a:fld id="{48D40B86-0520-4260-93F8-3DD56D05DC26}" type="slidenum">
              <a:rPr lang="en-US"/>
              <a:pPr/>
              <a:t>6</a:t>
            </a:fld>
            <a:endParaRPr lang="en-US"/>
          </a:p>
        </p:txBody>
      </p:sp>
      <p:sp>
        <p:nvSpPr>
          <p:cNvPr id="119810" name="Rectangle 2"/>
          <p:cNvSpPr>
            <a:spLocks noGrp="1" noChangeArrowheads="1"/>
          </p:cNvSpPr>
          <p:nvPr>
            <p:ph type="title"/>
          </p:nvPr>
        </p:nvSpPr>
        <p:spPr/>
        <p:txBody>
          <a:bodyPr/>
          <a:lstStyle/>
          <a:p>
            <a:r>
              <a:rPr lang="en-US"/>
              <a:t>Modular Multiplication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p:txBody>
          <a:bodyPr>
            <a:normAutofit lnSpcReduction="10000"/>
          </a:bodyPr>
          <a:lstStyle/>
          <a:p>
            <a:r>
              <a:rPr lang="en-US" sz="2800"/>
              <a:t>Multiplication by 1,3, 7 or 9 works as a cipher, because it performs a one-to-one subtraction of the digits. But multiplication by any of the other numbers will not work as a cipher. </a:t>
            </a:r>
          </a:p>
          <a:p>
            <a:r>
              <a:rPr lang="en-US" sz="2800"/>
              <a:t>If we try to encrypt by multiplying by 5, half of the numbers will encrypt to zero, and the other half will encrypt to 5. we loss the information.</a:t>
            </a:r>
          </a:p>
        </p:txBody>
      </p:sp>
      <p:sp>
        <p:nvSpPr>
          <p:cNvPr id="5" name="Slide Number Placeholder 5"/>
          <p:cNvSpPr>
            <a:spLocks noGrp="1"/>
          </p:cNvSpPr>
          <p:nvPr>
            <p:ph type="sldNum" sz="quarter" idx="12"/>
          </p:nvPr>
        </p:nvSpPr>
        <p:spPr/>
        <p:txBody>
          <a:bodyPr/>
          <a:lstStyle/>
          <a:p>
            <a:fld id="{A283FF4C-E245-440A-9BD6-479B61EF2BED}" type="slidenum">
              <a:rPr lang="en-US"/>
              <a:pPr/>
              <a:t>7</a:t>
            </a:fld>
            <a:endParaRPr lang="en-US"/>
          </a:p>
        </p:txBody>
      </p:sp>
      <p:sp>
        <p:nvSpPr>
          <p:cNvPr id="121858" name="Rectangle 2"/>
          <p:cNvSpPr>
            <a:spLocks noGrp="1" noChangeArrowheads="1"/>
          </p:cNvSpPr>
          <p:nvPr>
            <p:ph type="title"/>
          </p:nvPr>
        </p:nvSpPr>
        <p:spPr/>
        <p:txBody>
          <a:bodyPr/>
          <a:lstStyle/>
          <a:p>
            <a:r>
              <a:rPr lang="en-US"/>
              <a:t>Cont’d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685800" y="1219200"/>
            <a:ext cx="7772400" cy="4114800"/>
          </a:xfrm>
        </p:spPr>
        <p:txBody>
          <a:bodyPr>
            <a:normAutofit fontScale="92500" lnSpcReduction="20000"/>
          </a:bodyPr>
          <a:lstStyle/>
          <a:p>
            <a:pPr>
              <a:lnSpc>
                <a:spcPct val="90000"/>
              </a:lnSpc>
            </a:pPr>
            <a:r>
              <a:rPr lang="en-US" sz="2400" dirty="0" smtClean="0"/>
              <a:t>The </a:t>
            </a:r>
            <a:r>
              <a:rPr lang="en-US" sz="2400" dirty="0"/>
              <a:t>common factor of two integers x and y is an integer d such that d is a factor of both x and y. In other words, d divides x and d divides y. </a:t>
            </a:r>
            <a:endParaRPr lang="en-US" sz="2400" dirty="0" smtClean="0"/>
          </a:p>
          <a:p>
            <a:pPr>
              <a:lnSpc>
                <a:spcPct val="90000"/>
              </a:lnSpc>
            </a:pPr>
            <a:endParaRPr lang="en-US" sz="2400" dirty="0"/>
          </a:p>
          <a:p>
            <a:pPr>
              <a:lnSpc>
                <a:spcPct val="90000"/>
              </a:lnSpc>
            </a:pPr>
            <a:r>
              <a:rPr lang="en-US" sz="2400" dirty="0"/>
              <a:t>Example 1</a:t>
            </a:r>
            <a:r>
              <a:rPr lang="en-US" sz="2400" dirty="0" smtClean="0"/>
              <a:t>:</a:t>
            </a:r>
          </a:p>
          <a:p>
            <a:pPr marL="0" indent="0">
              <a:lnSpc>
                <a:spcPct val="90000"/>
              </a:lnSpc>
              <a:buNone/>
            </a:pPr>
            <a:r>
              <a:rPr lang="en-US" sz="2400" dirty="0" smtClean="0"/>
              <a:t> </a:t>
            </a:r>
            <a:r>
              <a:rPr lang="en-US" sz="2400" dirty="0"/>
              <a:t>2 is a common factor of 4 and 6 since 4 = 2 x 2 and 6 = 3 x 2. </a:t>
            </a:r>
            <a:endParaRPr lang="en-US" sz="2400" dirty="0" smtClean="0"/>
          </a:p>
          <a:p>
            <a:pPr marL="0" indent="0">
              <a:lnSpc>
                <a:spcPct val="90000"/>
              </a:lnSpc>
              <a:buNone/>
            </a:pPr>
            <a:endParaRPr lang="en-US" sz="2400" dirty="0"/>
          </a:p>
          <a:p>
            <a:pPr>
              <a:lnSpc>
                <a:spcPct val="90000"/>
              </a:lnSpc>
            </a:pPr>
            <a:r>
              <a:rPr lang="en-US" sz="2400" dirty="0"/>
              <a:t>Example 2: </a:t>
            </a:r>
            <a:endParaRPr lang="en-US" sz="2400" dirty="0" smtClean="0"/>
          </a:p>
          <a:p>
            <a:pPr marL="0" indent="0">
              <a:lnSpc>
                <a:spcPct val="90000"/>
              </a:lnSpc>
              <a:buNone/>
            </a:pPr>
            <a:r>
              <a:rPr lang="en-US" sz="2400" dirty="0" smtClean="0"/>
              <a:t>12 </a:t>
            </a:r>
            <a:r>
              <a:rPr lang="en-US" sz="2400" dirty="0"/>
              <a:t>is a common factor of 144 and 36. </a:t>
            </a:r>
            <a:endParaRPr lang="en-US" sz="2400" dirty="0" smtClean="0"/>
          </a:p>
          <a:p>
            <a:pPr marL="0" indent="0">
              <a:lnSpc>
                <a:spcPct val="90000"/>
              </a:lnSpc>
              <a:buNone/>
            </a:pPr>
            <a:endParaRPr lang="en-US" sz="2400" dirty="0"/>
          </a:p>
          <a:p>
            <a:pPr>
              <a:lnSpc>
                <a:spcPct val="90000"/>
              </a:lnSpc>
            </a:pPr>
            <a:r>
              <a:rPr lang="en-US" sz="2400" dirty="0"/>
              <a:t>Example 3: </a:t>
            </a:r>
            <a:endParaRPr lang="en-US" sz="2400" dirty="0" smtClean="0"/>
          </a:p>
          <a:p>
            <a:pPr marL="0" indent="0">
              <a:lnSpc>
                <a:spcPct val="90000"/>
              </a:lnSpc>
              <a:buNone/>
            </a:pPr>
            <a:r>
              <a:rPr lang="en-US" sz="2400" dirty="0" smtClean="0"/>
              <a:t>1 </a:t>
            </a:r>
            <a:r>
              <a:rPr lang="en-US" sz="2400" dirty="0"/>
              <a:t>is the only common factor of 26 and 51. From example 3, we see that two integers may have no common factors other than the trivial factor 1</a:t>
            </a:r>
            <a:r>
              <a:rPr lang="en-US" sz="2400" dirty="0" smtClean="0"/>
              <a:t>.</a:t>
            </a:r>
            <a:endParaRPr lang="en-US" sz="2400" dirty="0"/>
          </a:p>
        </p:txBody>
      </p:sp>
      <p:sp>
        <p:nvSpPr>
          <p:cNvPr id="5" name="Slide Number Placeholder 5"/>
          <p:cNvSpPr>
            <a:spLocks noGrp="1"/>
          </p:cNvSpPr>
          <p:nvPr>
            <p:ph type="sldNum" sz="quarter" idx="12"/>
          </p:nvPr>
        </p:nvSpPr>
        <p:spPr/>
        <p:txBody>
          <a:bodyPr/>
          <a:lstStyle/>
          <a:p>
            <a:fld id="{4DA72D56-879D-4B94-8E62-B46CFF861610}" type="slidenum">
              <a:rPr lang="en-US"/>
              <a:pPr/>
              <a:t>8</a:t>
            </a:fld>
            <a:endParaRPr lang="en-US"/>
          </a:p>
        </p:txBody>
      </p:sp>
      <p:sp>
        <p:nvSpPr>
          <p:cNvPr id="135170" name="Rectangle 2"/>
          <p:cNvSpPr>
            <a:spLocks noGrp="1" noChangeArrowheads="1"/>
          </p:cNvSpPr>
          <p:nvPr>
            <p:ph type="title"/>
          </p:nvPr>
        </p:nvSpPr>
        <p:spPr>
          <a:xfrm>
            <a:off x="685800" y="76200"/>
            <a:ext cx="7772400" cy="1143000"/>
          </a:xfrm>
        </p:spPr>
        <p:txBody>
          <a:bodyPr/>
          <a:lstStyle/>
          <a:p>
            <a:r>
              <a:rPr lang="en-US" dirty="0"/>
              <a:t>Common Factors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xfrm>
            <a:off x="685800" y="1219200"/>
            <a:ext cx="7772400" cy="4114800"/>
          </a:xfrm>
        </p:spPr>
        <p:txBody>
          <a:bodyPr>
            <a:normAutofit fontScale="92500" lnSpcReduction="20000"/>
          </a:bodyPr>
          <a:lstStyle/>
          <a:p>
            <a:pPr>
              <a:lnSpc>
                <a:spcPct val="80000"/>
              </a:lnSpc>
            </a:pPr>
            <a:r>
              <a:rPr lang="en-US" sz="2800" dirty="0" smtClean="0"/>
              <a:t>Two </a:t>
            </a:r>
            <a:r>
              <a:rPr lang="en-US" sz="2800" dirty="0"/>
              <a:t>integers are relative primes (</a:t>
            </a:r>
            <a:r>
              <a:rPr lang="en-US" sz="2000" dirty="0"/>
              <a:t>or termed as relatively prime or as, in some more technical books, co-prime</a:t>
            </a:r>
            <a:r>
              <a:rPr lang="en-US" sz="2800" dirty="0"/>
              <a:t>) if they have no common factor other than 1. </a:t>
            </a:r>
            <a:endParaRPr lang="en-US" sz="2800" dirty="0" smtClean="0"/>
          </a:p>
          <a:p>
            <a:pPr>
              <a:lnSpc>
                <a:spcPct val="80000"/>
              </a:lnSpc>
            </a:pPr>
            <a:endParaRPr lang="en-US" sz="2800" dirty="0"/>
          </a:p>
          <a:p>
            <a:pPr>
              <a:lnSpc>
                <a:spcPct val="80000"/>
              </a:lnSpc>
            </a:pPr>
            <a:r>
              <a:rPr lang="en-US" sz="2800" dirty="0"/>
              <a:t>Example 4</a:t>
            </a:r>
            <a:r>
              <a:rPr lang="en-US" sz="2800" dirty="0" smtClean="0"/>
              <a:t>:</a:t>
            </a:r>
          </a:p>
          <a:p>
            <a:pPr marL="0" indent="0">
              <a:lnSpc>
                <a:spcPct val="80000"/>
              </a:lnSpc>
              <a:buNone/>
            </a:pPr>
            <a:r>
              <a:rPr lang="en-US" sz="2800" dirty="0" smtClean="0"/>
              <a:t> </a:t>
            </a:r>
            <a:r>
              <a:rPr lang="en-US" sz="2800" dirty="0"/>
              <a:t>26 and 51 are relative primes. </a:t>
            </a:r>
          </a:p>
          <a:p>
            <a:pPr marL="0" indent="0">
              <a:lnSpc>
                <a:spcPct val="80000"/>
              </a:lnSpc>
              <a:buNone/>
            </a:pPr>
            <a:endParaRPr lang="en-US" sz="2800" dirty="0" smtClean="0"/>
          </a:p>
          <a:p>
            <a:pPr>
              <a:lnSpc>
                <a:spcPct val="80000"/>
              </a:lnSpc>
            </a:pPr>
            <a:r>
              <a:rPr lang="en-US" sz="2800" dirty="0" smtClean="0"/>
              <a:t>Example </a:t>
            </a:r>
            <a:r>
              <a:rPr lang="en-US" sz="2800" dirty="0"/>
              <a:t>5: </a:t>
            </a:r>
            <a:endParaRPr lang="en-US" sz="2800" dirty="0" smtClean="0"/>
          </a:p>
          <a:p>
            <a:pPr marL="0" indent="0">
              <a:lnSpc>
                <a:spcPct val="80000"/>
              </a:lnSpc>
              <a:buNone/>
            </a:pPr>
            <a:r>
              <a:rPr lang="en-US" sz="2800" dirty="0" smtClean="0"/>
              <a:t>81 </a:t>
            </a:r>
            <a:r>
              <a:rPr lang="en-US" sz="2800" dirty="0"/>
              <a:t>and 343 are relative primes. </a:t>
            </a:r>
            <a:endParaRPr lang="en-US" sz="2800" dirty="0" smtClean="0"/>
          </a:p>
          <a:p>
            <a:pPr marL="0" indent="0">
              <a:lnSpc>
                <a:spcPct val="80000"/>
              </a:lnSpc>
              <a:buNone/>
            </a:pPr>
            <a:endParaRPr lang="en-US" sz="2800" dirty="0"/>
          </a:p>
          <a:p>
            <a:pPr>
              <a:lnSpc>
                <a:spcPct val="80000"/>
              </a:lnSpc>
            </a:pPr>
            <a:r>
              <a:rPr lang="en-US" sz="2800" dirty="0"/>
              <a:t>One can also say that 12, 121, 343 are relatively prime, as the only common factor of 12, 121 and 343 is 1. So the concept of relative primes is not just restricted to a comparison of 2 integers </a:t>
            </a:r>
          </a:p>
        </p:txBody>
      </p:sp>
      <p:sp>
        <p:nvSpPr>
          <p:cNvPr id="5" name="Slide Number Placeholder 5"/>
          <p:cNvSpPr>
            <a:spLocks noGrp="1"/>
          </p:cNvSpPr>
          <p:nvPr>
            <p:ph type="sldNum" sz="quarter" idx="12"/>
          </p:nvPr>
        </p:nvSpPr>
        <p:spPr/>
        <p:txBody>
          <a:bodyPr/>
          <a:lstStyle/>
          <a:p>
            <a:fld id="{C858C920-3C1F-4E1B-A7A2-11303FE5DBD0}" type="slidenum">
              <a:rPr lang="en-US"/>
              <a:pPr/>
              <a:t>9</a:t>
            </a:fld>
            <a:endParaRPr lang="en-US"/>
          </a:p>
        </p:txBody>
      </p:sp>
      <p:sp>
        <p:nvSpPr>
          <p:cNvPr id="136194" name="Rectangle 2"/>
          <p:cNvSpPr>
            <a:spLocks noGrp="1" noChangeArrowheads="1"/>
          </p:cNvSpPr>
          <p:nvPr>
            <p:ph type="title"/>
          </p:nvPr>
        </p:nvSpPr>
        <p:spPr>
          <a:xfrm>
            <a:off x="685800" y="152400"/>
            <a:ext cx="7772400" cy="1143000"/>
          </a:xfrm>
        </p:spPr>
        <p:txBody>
          <a:bodyPr/>
          <a:lstStyle/>
          <a:p>
            <a:r>
              <a:rPr lang="en-US" dirty="0"/>
              <a:t>Relative primes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4135</TotalTime>
  <Words>1251</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Hardcover</vt:lpstr>
      <vt:lpstr>Bitmap Image</vt:lpstr>
      <vt:lpstr>   Advanced Network Security and Cryptography .  </vt:lpstr>
      <vt:lpstr>Modular Mathematics</vt:lpstr>
      <vt:lpstr>Modular Addition</vt:lpstr>
      <vt:lpstr>Modular Addition</vt:lpstr>
      <vt:lpstr>Modular Addition</vt:lpstr>
      <vt:lpstr>Modular Multiplication</vt:lpstr>
      <vt:lpstr>Cont’d</vt:lpstr>
      <vt:lpstr>Common Factors</vt:lpstr>
      <vt:lpstr>Relative primes</vt:lpstr>
      <vt:lpstr>Relative primes</vt:lpstr>
      <vt:lpstr>Relative primes</vt:lpstr>
      <vt:lpstr>Relative primes</vt:lpstr>
      <vt:lpstr>Totient Function</vt:lpstr>
      <vt:lpstr>Totient Function</vt:lpstr>
      <vt:lpstr>Modular Exponentiation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Syed Irfan Ullah</dc:creator>
  <cp:lastModifiedBy>Windows User</cp:lastModifiedBy>
  <cp:revision>304</cp:revision>
  <dcterms:created xsi:type="dcterms:W3CDTF">1601-01-01T00:00:00Z</dcterms:created>
  <dcterms:modified xsi:type="dcterms:W3CDTF">2020-04-16T08:16:49Z</dcterms:modified>
</cp:coreProperties>
</file>