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2" r:id="rId1"/>
  </p:sldMasterIdLst>
  <p:notesMasterIdLst>
    <p:notesMasterId r:id="rId24"/>
  </p:notesMasterIdLst>
  <p:sldIdLst>
    <p:sldId id="463" r:id="rId2"/>
    <p:sldId id="498" r:id="rId3"/>
    <p:sldId id="499" r:id="rId4"/>
    <p:sldId id="500" r:id="rId5"/>
    <p:sldId id="501" r:id="rId6"/>
    <p:sldId id="502" r:id="rId7"/>
    <p:sldId id="503" r:id="rId8"/>
    <p:sldId id="504" r:id="rId9"/>
    <p:sldId id="505" r:id="rId10"/>
    <p:sldId id="506" r:id="rId11"/>
    <p:sldId id="513" r:id="rId12"/>
    <p:sldId id="514" r:id="rId13"/>
    <p:sldId id="515" r:id="rId14"/>
    <p:sldId id="516" r:id="rId15"/>
    <p:sldId id="517" r:id="rId16"/>
    <p:sldId id="518" r:id="rId17"/>
    <p:sldId id="519" r:id="rId18"/>
    <p:sldId id="520" r:id="rId19"/>
    <p:sldId id="521" r:id="rId20"/>
    <p:sldId id="522" r:id="rId21"/>
    <p:sldId id="523" r:id="rId22"/>
    <p:sldId id="536"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866" autoAdjust="0"/>
    <p:restoredTop sz="94667" autoAdjust="0"/>
  </p:normalViewPr>
  <p:slideViewPr>
    <p:cSldViewPr>
      <p:cViewPr>
        <p:scale>
          <a:sx n="70" d="100"/>
          <a:sy n="70" d="100"/>
        </p:scale>
        <p:origin x="-1872" y="-18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0243" name="Rectangle 1027"/>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024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1029"/>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1030"/>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0247" name="Rectangle 1031"/>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F5D6ABD6-C566-40BE-9531-BE032FBE62A7}" type="slidenum">
              <a:rPr lang="en-US"/>
              <a:pPr/>
              <a:t>‹#›</a:t>
            </a:fld>
            <a:endParaRPr lang="en-US"/>
          </a:p>
        </p:txBody>
      </p:sp>
    </p:spTree>
    <p:extLst>
      <p:ext uri="{BB962C8B-B14F-4D97-AF65-F5344CB8AC3E}">
        <p14:creationId xmlns:p14="http://schemas.microsoft.com/office/powerpoint/2010/main" val="277828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716A8B45-2311-4B7A-ABB8-76E1701290FD}" type="slidenum">
              <a:rPr lang="en-AU" sz="1200" smtClean="0">
                <a:solidFill>
                  <a:srgbClr val="000000"/>
                </a:solidFill>
                <a:latin typeface="Times New Roman" pitchFamily="16" charset="0"/>
              </a:rPr>
              <a:pPr eaLnBrk="1" hangingPunct="1"/>
              <a:t>2</a:t>
            </a:fld>
            <a:endParaRPr lang="en-AU" sz="1200" smtClean="0">
              <a:solidFill>
                <a:srgbClr val="000000"/>
              </a:solidFill>
              <a:latin typeface="Times New Roman" pitchFamily="16" charset="0"/>
            </a:endParaRPr>
          </a:p>
        </p:txBody>
      </p:sp>
      <p:sp>
        <p:nvSpPr>
          <p:cNvPr id="6041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4AC8DAD0-E5F1-418A-A2A9-C4F8D9FC48BC}" type="slidenum">
              <a:rPr lang="en-US" sz="1200">
                <a:solidFill>
                  <a:srgbClr val="FFFFFF"/>
                </a:solidFill>
              </a:rPr>
              <a:pPr algn="r" eaLnBrk="1" hangingPunct="1">
                <a:buClrTx/>
                <a:buFontTx/>
                <a:buNone/>
              </a:pPr>
              <a:t>2</a:t>
            </a:fld>
            <a:endParaRPr lang="en-US" sz="1200">
              <a:solidFill>
                <a:srgbClr val="FFFFFF"/>
              </a:solidFill>
            </a:endParaRPr>
          </a:p>
        </p:txBody>
      </p:sp>
      <p:sp>
        <p:nvSpPr>
          <p:cNvPr id="6042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0421"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ea typeface="ＭＳ Ｐゴシック" pitchFamily="32" charset="-128"/>
              </a:rPr>
              <a:t>Cryptographic systems can be characterized along these three independent dimensions.</a:t>
            </a:r>
          </a:p>
          <a:p>
            <a:pPr eaLnBrk="1" hangingPunct="1">
              <a:spcBef>
                <a:spcPts val="450"/>
              </a:spcBef>
              <a:buFont typeface="Times New Roman" pitchFamily="16"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smtClean="0">
                <a:latin typeface="Arial" charset="0"/>
                <a:ea typeface="ＭＳ Ｐゴシック" pitchFamily="32" charset="-128"/>
              </a:rPr>
              <a:t>The type of operations used for transforming plaintext to ciphertext</a:t>
            </a:r>
            <a:r>
              <a:rPr lang="en-US" smtClean="0">
                <a:latin typeface="Arial" charset="0"/>
                <a:ea typeface="ＭＳ Ｐゴシック" pitchFamily="32" charset="-128"/>
              </a:rPr>
              <a:t>. All encryption algorithms are based on two general principles: substitution, in which each element in the plaintext (bit, letter, group of bits or letters) is mapped into another element, and transposition, in which elements in the plaintext are rearranged. The fundamental requirement is that no information be lost (that is, that all operations are reversible). Most systems, referred to as product systems, involve multiple stages of substitutions and transpositions.  </a:t>
            </a:r>
          </a:p>
          <a:p>
            <a:pPr eaLnBrk="1" hangingPunct="1">
              <a:spcBef>
                <a:spcPts val="450"/>
              </a:spcBef>
              <a:buFont typeface="Times New Roman" pitchFamily="16"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smtClean="0">
                <a:latin typeface="Arial" charset="0"/>
                <a:ea typeface="ＭＳ Ｐゴシック" pitchFamily="32" charset="-128"/>
              </a:rPr>
              <a:t>The number of keys used</a:t>
            </a:r>
            <a:r>
              <a:rPr lang="en-US" smtClean="0">
                <a:latin typeface="Arial" charset="0"/>
                <a:ea typeface="ＭＳ Ｐゴシック" pitchFamily="32" charset="-128"/>
              </a:rPr>
              <a:t>. If both sender and receiver use the same key, the system is referred to as symmetric, single-key, secret-key, or conventional encryption. If the sender and receiver use different keys, the system is referred to as asymmetric, two-key, or public-key encryption.  </a:t>
            </a:r>
          </a:p>
          <a:p>
            <a:pPr eaLnBrk="1" hangingPunct="1">
              <a:spcBef>
                <a:spcPts val="450"/>
              </a:spcBef>
              <a:buFont typeface="Times New Roman" pitchFamily="16"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smtClean="0">
                <a:latin typeface="Arial" charset="0"/>
                <a:ea typeface="ＭＳ Ｐゴシック" pitchFamily="32" charset="-128"/>
              </a:rPr>
              <a:t>The way in which the plaintext is processed</a:t>
            </a:r>
            <a:r>
              <a:rPr lang="en-US" smtClean="0">
                <a:latin typeface="Arial" charset="0"/>
                <a:ea typeface="ＭＳ Ｐゴシック" pitchFamily="32" charset="-128"/>
              </a:rPr>
              <a:t>. A block cipher processes the input one block of elements at a time, producing an output block for each input block. A stream cipher processes the input elements continuously, producing output one element at a time, as it goes along.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573F217F-83E0-4408-BC5E-BE937B5FD934}" type="slidenum">
              <a:rPr lang="en-AU" sz="1200" smtClean="0">
                <a:solidFill>
                  <a:srgbClr val="000000"/>
                </a:solidFill>
                <a:latin typeface="Times New Roman" pitchFamily="16" charset="0"/>
              </a:rPr>
              <a:pPr eaLnBrk="1" hangingPunct="1"/>
              <a:t>11</a:t>
            </a:fld>
            <a:endParaRPr lang="en-AU" sz="1200" smtClean="0">
              <a:solidFill>
                <a:srgbClr val="000000"/>
              </a:solidFill>
              <a:latin typeface="Times New Roman" pitchFamily="16" charset="0"/>
            </a:endParaRPr>
          </a:p>
        </p:txBody>
      </p:sp>
      <p:sp>
        <p:nvSpPr>
          <p:cNvPr id="82947"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6E142C6E-C0EC-4CE0-ADDA-71A5A6CEF757}" type="slidenum">
              <a:rPr lang="en-US" sz="1200">
                <a:solidFill>
                  <a:srgbClr val="FFFFFF"/>
                </a:solidFill>
              </a:rPr>
              <a:pPr algn="r" eaLnBrk="1" hangingPunct="1">
                <a:buClrTx/>
                <a:buFontTx/>
                <a:buNone/>
              </a:pPr>
              <a:t>11</a:t>
            </a:fld>
            <a:endParaRPr lang="en-US" sz="1200">
              <a:solidFill>
                <a:srgbClr val="FFFFFF"/>
              </a:solidFill>
            </a:endParaRPr>
          </a:p>
        </p:txBody>
      </p:sp>
      <p:sp>
        <p:nvSpPr>
          <p:cNvPr id="8294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2949"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Consider ways to reduce the "spikyness" of natural language text, since if just map one letter always to another, the frequency distribution is just shuffled. One approach is to encrypt more than one letter at once. The Playfair cipher is an example of doing this, </a:t>
            </a:r>
            <a:r>
              <a:rPr lang="en-US" smtClean="0">
                <a:latin typeface="Arial" charset="0"/>
                <a:ea typeface="ＭＳ Ｐゴシック" pitchFamily="32" charset="-128"/>
              </a:rPr>
              <a:t>treats digrams in the plaintext as single units and translates these units into ciphertext digrams.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CC213889-66E8-4CBE-B183-6432C5138F3F}" type="slidenum">
              <a:rPr lang="en-AU" sz="1200" smtClean="0">
                <a:solidFill>
                  <a:srgbClr val="000000"/>
                </a:solidFill>
                <a:latin typeface="Times New Roman" pitchFamily="16" charset="0"/>
              </a:rPr>
              <a:pPr eaLnBrk="1" hangingPunct="1"/>
              <a:t>12</a:t>
            </a:fld>
            <a:endParaRPr lang="en-AU" sz="1200" smtClean="0">
              <a:solidFill>
                <a:srgbClr val="000000"/>
              </a:solidFill>
              <a:latin typeface="Times New Roman" pitchFamily="16" charset="0"/>
            </a:endParaRPr>
          </a:p>
        </p:txBody>
      </p:sp>
      <p:sp>
        <p:nvSpPr>
          <p:cNvPr id="83971"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BDEDB6BD-0786-4A65-B1CA-A7F0D4253A05}" type="slidenum">
              <a:rPr lang="en-US" sz="1200">
                <a:solidFill>
                  <a:srgbClr val="FFFFFF"/>
                </a:solidFill>
              </a:rPr>
              <a:pPr algn="r" eaLnBrk="1" hangingPunct="1">
                <a:buClrTx/>
                <a:buFontTx/>
                <a:buNone/>
              </a:pPr>
              <a:t>12</a:t>
            </a:fld>
            <a:endParaRPr lang="en-US" sz="1200">
              <a:solidFill>
                <a:srgbClr val="FFFFFF"/>
              </a:solidFill>
            </a:endParaRPr>
          </a:p>
        </p:txBody>
      </p:sp>
      <p:sp>
        <p:nvSpPr>
          <p:cNvPr id="839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3973"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The best-known multiple-letter encryption cipher is the Playfair, which treats digrams in the plaintext as single units and translates these units into ciphertext digrams. The Playfair algorithm is based on the use of a 5x5 matrix of letters constructed using a keyword.</a:t>
            </a:r>
            <a:r>
              <a:rPr lang="en-AU" smtClean="0">
                <a:latin typeface="Arial" charset="0"/>
                <a:cs typeface="Arial" charset="0"/>
              </a:rPr>
              <a:t> The rules for filling in this 5x5 matrix are: L to R, top to bottom, first with keyword after duplicate letters have been removed, and then with the remain letters, with I/J used as a single letter. This example comes from Dorothy Sayer's book "Have His Carcase", in which Lord Peter Wimsey solves it, and describes the use of a probably word attack.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C2E69E0F-E641-45BA-9B18-25C7420D9069}" type="slidenum">
              <a:rPr lang="en-AU" sz="1200" smtClean="0">
                <a:solidFill>
                  <a:srgbClr val="000000"/>
                </a:solidFill>
                <a:latin typeface="Times New Roman" pitchFamily="16" charset="0"/>
              </a:rPr>
              <a:pPr eaLnBrk="1" hangingPunct="1"/>
              <a:t>13</a:t>
            </a:fld>
            <a:endParaRPr lang="en-AU" sz="1200" smtClean="0">
              <a:solidFill>
                <a:srgbClr val="000000"/>
              </a:solidFill>
              <a:latin typeface="Times New Roman" pitchFamily="16" charset="0"/>
            </a:endParaRPr>
          </a:p>
        </p:txBody>
      </p:sp>
      <p:sp>
        <p:nvSpPr>
          <p:cNvPr id="84995"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DEBD5FA6-CFEC-4D7D-8C9A-24FE8C74C9D5}" type="slidenum">
              <a:rPr lang="en-US" sz="1200">
                <a:solidFill>
                  <a:srgbClr val="FFFFFF"/>
                </a:solidFill>
              </a:rPr>
              <a:pPr algn="r" eaLnBrk="1" hangingPunct="1">
                <a:buClrTx/>
                <a:buFontTx/>
                <a:buNone/>
              </a:pPr>
              <a:t>13</a:t>
            </a:fld>
            <a:endParaRPr lang="en-US" sz="1200">
              <a:solidFill>
                <a:srgbClr val="FFFFFF"/>
              </a:solidFill>
            </a:endParaRPr>
          </a:p>
        </p:txBody>
      </p:sp>
      <p:sp>
        <p:nvSpPr>
          <p:cNvPr id="8499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4997"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228600" indent="-227013" eaLnBrk="1" hangingPunct="1">
              <a:spcBef>
                <a:spcPts val="450"/>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US" smtClean="0">
                <a:latin typeface="Arial" charset="0"/>
                <a:cs typeface="Arial" charset="0"/>
              </a:rPr>
              <a:t>Plaintext is encrypted two letters at a time,according to the rules as shown. </a:t>
            </a:r>
            <a:r>
              <a:rPr lang="en-AU" smtClean="0">
                <a:latin typeface="Arial" charset="0"/>
                <a:cs typeface="Arial" charset="0"/>
              </a:rPr>
              <a:t>Note how you wrap from right side back to left, or from bottom back to top.</a:t>
            </a:r>
          </a:p>
          <a:p>
            <a:pPr marL="685800" lvl="1" indent="-228600" eaLnBrk="1" hangingPunct="1">
              <a:lnSpc>
                <a:spcPct val="80000"/>
              </a:lnSpc>
              <a:spcBef>
                <a:spcPts val="450"/>
              </a:spcBef>
              <a:buFont typeface="Times New Roman" pitchFamily="16" charset="0"/>
              <a:buAutoNum type="arabicPeriod"/>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AU" smtClean="0">
                <a:latin typeface="Arial" charset="0"/>
                <a:cs typeface="Arial" charset="0"/>
              </a:rPr>
              <a:t> if a pair is a repeated letter, insert a filler like 'X',  eg. "balloon" encrypts as "ba lx lo on" </a:t>
            </a:r>
          </a:p>
          <a:p>
            <a:pPr marL="685800" lvl="1" indent="-228600" eaLnBrk="1" hangingPunct="1">
              <a:lnSpc>
                <a:spcPct val="80000"/>
              </a:lnSpc>
              <a:spcBef>
                <a:spcPts val="450"/>
              </a:spcBef>
              <a:buFont typeface="Times New Roman" pitchFamily="16" charset="0"/>
              <a:buAutoNum type="arabicPeriod"/>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AU" smtClean="0">
                <a:latin typeface="Arial" charset="0"/>
                <a:cs typeface="Arial" charset="0"/>
              </a:rPr>
              <a:t> if both letters fall in the same row, replace each with letter to right (wrapping back to start from end),  eg. “ar" encrypts as "RM" </a:t>
            </a:r>
          </a:p>
          <a:p>
            <a:pPr marL="685800" lvl="1" indent="-228600" eaLnBrk="1" hangingPunct="1">
              <a:lnSpc>
                <a:spcPct val="80000"/>
              </a:lnSpc>
              <a:spcBef>
                <a:spcPts val="450"/>
              </a:spcBef>
              <a:buFont typeface="Times New Roman" pitchFamily="16" charset="0"/>
              <a:buAutoNum type="arabicPeriod"/>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AU" smtClean="0">
                <a:latin typeface="Arial" charset="0"/>
                <a:cs typeface="Arial" charset="0"/>
              </a:rPr>
              <a:t> if both letters fall in the same column, replace each with the letter below it (again wrapping to top from bottom), eg. “mu" encrypts to "CM" </a:t>
            </a:r>
          </a:p>
          <a:p>
            <a:pPr marL="685800" lvl="1" indent="-228600" eaLnBrk="1" hangingPunct="1">
              <a:lnSpc>
                <a:spcPct val="80000"/>
              </a:lnSpc>
              <a:spcBef>
                <a:spcPts val="450"/>
              </a:spcBef>
              <a:buFont typeface="Times New Roman" pitchFamily="16" charset="0"/>
              <a:buAutoNum type="arabicPeriod"/>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AU" smtClean="0">
                <a:latin typeface="Arial" charset="0"/>
                <a:cs typeface="Arial" charset="0"/>
              </a:rPr>
              <a:t> otherwise each letter is replaced by the one in its row in the column of the other letter of the pair, eg. “hs" encrypts to "BP", and “ea" to "IM" or "JM" (as desired) </a:t>
            </a:r>
          </a:p>
          <a:p>
            <a:pPr marL="228600" indent="-227013" eaLnBrk="1" hangingPunct="1">
              <a:spcBef>
                <a:spcPts val="450"/>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AU" smtClean="0">
                <a:latin typeface="Arial" charset="0"/>
                <a:cs typeface="Arial" charset="0"/>
              </a:rPr>
              <a:t> Decrypting of course works exactly in reverse. Can see this by working the example pairs shown, backwards.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C62DD5CD-1E15-45C2-A4E3-E281127E998E}" type="slidenum">
              <a:rPr lang="en-AU" sz="1200" smtClean="0">
                <a:solidFill>
                  <a:srgbClr val="000000"/>
                </a:solidFill>
                <a:latin typeface="Times New Roman" pitchFamily="16" charset="0"/>
              </a:rPr>
              <a:pPr eaLnBrk="1" hangingPunct="1"/>
              <a:t>14</a:t>
            </a:fld>
            <a:endParaRPr lang="en-AU" sz="1200" smtClean="0">
              <a:solidFill>
                <a:srgbClr val="000000"/>
              </a:solidFill>
              <a:latin typeface="Times New Roman" pitchFamily="16" charset="0"/>
            </a:endParaRPr>
          </a:p>
        </p:txBody>
      </p:sp>
      <p:sp>
        <p:nvSpPr>
          <p:cNvPr id="8601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5E7F2F10-BE99-435D-8B18-769010B1B451}" type="slidenum">
              <a:rPr lang="en-US" sz="1200">
                <a:solidFill>
                  <a:srgbClr val="FFFFFF"/>
                </a:solidFill>
              </a:rPr>
              <a:pPr algn="r" eaLnBrk="1" hangingPunct="1">
                <a:buClrTx/>
                <a:buFontTx/>
                <a:buNone/>
              </a:pPr>
              <a:t>14</a:t>
            </a:fld>
            <a:endParaRPr lang="en-US" sz="1200">
              <a:solidFill>
                <a:srgbClr val="FFFFFF"/>
              </a:solidFill>
            </a:endParaRPr>
          </a:p>
        </p:txBody>
      </p:sp>
      <p:sp>
        <p:nvSpPr>
          <p:cNvPr id="8602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6021"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The best-known multiple-letter encryption cipher is the Playfair, which treats digrams in the plaintext as single units and translates these units into ciphertext digrams. The Playfair algorithm is based on the use of a 5x5 matrix of letters constructed using a keyword.</a:t>
            </a:r>
            <a:r>
              <a:rPr lang="en-AU" smtClean="0">
                <a:latin typeface="Arial" charset="0"/>
                <a:cs typeface="Arial" charset="0"/>
              </a:rPr>
              <a:t> The rules for filling in this 5x5 matrix are: L to R, top to bottom, first with keyword after duplicate letters have been removed, and then with the remain letters, with I/J used as a single letter. This example comes from Dorothy Sayer's book "Have His Carcase", in which Lord Peter Wimsey solves it, and describes the use of a probably word attack.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A6136034-F362-4345-8B65-B2E772A07141}" type="slidenum">
              <a:rPr lang="en-AU" sz="1200" smtClean="0">
                <a:solidFill>
                  <a:srgbClr val="000000"/>
                </a:solidFill>
                <a:latin typeface="Times New Roman" pitchFamily="16" charset="0"/>
              </a:rPr>
              <a:pPr eaLnBrk="1" hangingPunct="1"/>
              <a:t>15</a:t>
            </a:fld>
            <a:endParaRPr lang="en-AU" sz="1200" smtClean="0">
              <a:solidFill>
                <a:srgbClr val="000000"/>
              </a:solidFill>
              <a:latin typeface="Times New Roman" pitchFamily="16" charset="0"/>
            </a:endParaRPr>
          </a:p>
        </p:txBody>
      </p:sp>
      <p:sp>
        <p:nvSpPr>
          <p:cNvPr id="87043"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F2783D46-8F91-4FBA-AA55-96DC33C72DD3}" type="slidenum">
              <a:rPr lang="en-US" sz="1200">
                <a:solidFill>
                  <a:srgbClr val="FFFFFF"/>
                </a:solidFill>
              </a:rPr>
              <a:pPr algn="r" eaLnBrk="1" hangingPunct="1">
                <a:buClrTx/>
                <a:buFontTx/>
                <a:buNone/>
              </a:pPr>
              <a:t>15</a:t>
            </a:fld>
            <a:endParaRPr lang="en-US" sz="1200">
              <a:solidFill>
                <a:srgbClr val="FFFFFF"/>
              </a:solidFill>
            </a:endParaRPr>
          </a:p>
        </p:txBody>
      </p:sp>
      <p:sp>
        <p:nvSpPr>
          <p:cNvPr id="8704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7045"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The Playfair cipher is a great advance over simple monoalphabetic ciphers, since there are 26*26=676 digrams (vs 26 letters), so that identification of individual digrams is more difficult. Also,the relative frequencies of individual letters exhibit a much greater range than that of digrams, making frequency analysis much more difficult. The Playfair cipher was for a long time considered unbreakable. It was used as the standard field system by the British Army in World War I and still enjoyed considerable use by the U.S.Army and other Allied forces during World War II. Despite this level of confidence in its security, the Playfair cipher is relatively easy to break because it still leaves much of the structure of the plaintext language intact. A few hundred letters of ciphertext are generally sufficient.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D4113CC6-5F82-4C9A-AA68-2921BF031BDA}" type="slidenum">
              <a:rPr lang="en-AU" sz="1200" smtClean="0">
                <a:solidFill>
                  <a:srgbClr val="000000"/>
                </a:solidFill>
                <a:latin typeface="Times New Roman" pitchFamily="16" charset="0"/>
              </a:rPr>
              <a:pPr eaLnBrk="1" hangingPunct="1"/>
              <a:t>16</a:t>
            </a:fld>
            <a:endParaRPr lang="en-AU" sz="1200" smtClean="0">
              <a:solidFill>
                <a:srgbClr val="000000"/>
              </a:solidFill>
              <a:latin typeface="Times New Roman" pitchFamily="16" charset="0"/>
            </a:endParaRPr>
          </a:p>
        </p:txBody>
      </p:sp>
      <p:sp>
        <p:nvSpPr>
          <p:cNvPr id="88067"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D6CFA966-1205-4BB9-880F-280AF30373A4}" type="slidenum">
              <a:rPr lang="en-US" sz="1200">
                <a:solidFill>
                  <a:srgbClr val="FFFFFF"/>
                </a:solidFill>
              </a:rPr>
              <a:pPr algn="r" eaLnBrk="1" hangingPunct="1">
                <a:buClrTx/>
                <a:buFontTx/>
                <a:buNone/>
              </a:pPr>
              <a:t>16</a:t>
            </a:fld>
            <a:endParaRPr lang="en-US" sz="1200">
              <a:solidFill>
                <a:srgbClr val="FFFFFF"/>
              </a:solidFill>
            </a:endParaRPr>
          </a:p>
        </p:txBody>
      </p:sp>
      <p:sp>
        <p:nvSpPr>
          <p:cNvPr id="8806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8069"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cs typeface="Arial" charset="0"/>
              </a:rPr>
              <a:t>One approach to reducing the "spikyness" of natural language text is used the Playfair cipher which encrypts more than one letter at once. We now consider the other alternative, using multiple cipher alphabets in turn. This gives the attacker more work, since many alphabets need to be guessed and because the frequency distribution is more complex, since the same plaintext letter could be replaced by several ciphertext letters, depending on which alphabet is used. </a:t>
            </a:r>
            <a:r>
              <a:rPr lang="en-US" smtClean="0">
                <a:latin typeface="Arial" charset="0"/>
                <a:cs typeface="Arial" charset="0"/>
              </a:rPr>
              <a:t>The general name for this approach is a polyalphabetic substitution cipher. All these techniques have the following features in common: </a:t>
            </a:r>
          </a:p>
          <a:p>
            <a:pPr eaLnBrk="1" hangingPunct="1">
              <a:spcBef>
                <a:spcPts val="450"/>
              </a:spcBef>
              <a:buFont typeface="Times New Roman" pitchFamily="16"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 A set of related monoalphabetic substitution rules is used. </a:t>
            </a:r>
          </a:p>
          <a:p>
            <a:pPr eaLnBrk="1" hangingPunct="1">
              <a:spcBef>
                <a:spcPts val="450"/>
              </a:spcBef>
              <a:buFont typeface="Times New Roman" pitchFamily="16"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 A key determines which particular rule is chosen for a given transformation.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43BDA7C5-5F8D-4131-8746-D20978FA8B5E}" type="slidenum">
              <a:rPr lang="en-AU" sz="1200" smtClean="0">
                <a:solidFill>
                  <a:srgbClr val="000000"/>
                </a:solidFill>
                <a:latin typeface="Times New Roman" pitchFamily="16" charset="0"/>
              </a:rPr>
              <a:pPr eaLnBrk="1" hangingPunct="1"/>
              <a:t>17</a:t>
            </a:fld>
            <a:endParaRPr lang="en-AU" sz="1200" smtClean="0">
              <a:solidFill>
                <a:srgbClr val="000000"/>
              </a:solidFill>
              <a:latin typeface="Times New Roman" pitchFamily="16" charset="0"/>
            </a:endParaRPr>
          </a:p>
        </p:txBody>
      </p:sp>
      <p:sp>
        <p:nvSpPr>
          <p:cNvPr id="89091"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9CC9D0C0-0742-4839-BAFC-EBDF110DC786}" type="slidenum">
              <a:rPr lang="en-US" sz="1200">
                <a:solidFill>
                  <a:srgbClr val="FFFFFF"/>
                </a:solidFill>
              </a:rPr>
              <a:pPr algn="r" eaLnBrk="1" hangingPunct="1">
                <a:buClrTx/>
                <a:buFontTx/>
                <a:buNone/>
              </a:pPr>
              <a:t>17</a:t>
            </a:fld>
            <a:endParaRPr lang="en-US" sz="1200">
              <a:solidFill>
                <a:srgbClr val="FFFFFF"/>
              </a:solidFill>
            </a:endParaRPr>
          </a:p>
        </p:txBody>
      </p:sp>
      <p:sp>
        <p:nvSpPr>
          <p:cNvPr id="8909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89093"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The best known, and one of the simplest, such algorithms is referred to as the Vigenère cipher, where the set of related monoalphabetic substitution rules consists of the 26 Caesar ciphers, with shifts of 0 through 25. Each cipher is denoted by a key letter, which is the ciphertext letter that substitutes for the plaintext letter ‘a’, and which are </a:t>
            </a:r>
            <a:r>
              <a:rPr lang="en-AU" smtClean="0">
                <a:latin typeface="Arial" charset="0"/>
                <a:cs typeface="Arial" charset="0"/>
              </a:rPr>
              <a:t>each used in turn, as shown next.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D2296466-DEB9-492D-BADA-77379B27338D}" type="slidenum">
              <a:rPr lang="en-AU" sz="1200" smtClean="0">
                <a:solidFill>
                  <a:srgbClr val="000000"/>
                </a:solidFill>
                <a:latin typeface="Times New Roman" pitchFamily="16" charset="0"/>
              </a:rPr>
              <a:pPr eaLnBrk="1" hangingPunct="1"/>
              <a:t>18</a:t>
            </a:fld>
            <a:endParaRPr lang="en-AU" sz="1200" smtClean="0">
              <a:solidFill>
                <a:srgbClr val="000000"/>
              </a:solidFill>
              <a:latin typeface="Times New Roman" pitchFamily="16" charset="0"/>
            </a:endParaRPr>
          </a:p>
        </p:txBody>
      </p:sp>
      <p:sp>
        <p:nvSpPr>
          <p:cNvPr id="90115"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3D9BEFC2-942E-4A15-80A8-C79FA4558203}" type="slidenum">
              <a:rPr lang="en-US" sz="1200">
                <a:solidFill>
                  <a:srgbClr val="FFFFFF"/>
                </a:solidFill>
              </a:rPr>
              <a:pPr algn="r" eaLnBrk="1" hangingPunct="1">
                <a:buClrTx/>
                <a:buFontTx/>
                <a:buNone/>
              </a:pPr>
              <a:t>18</a:t>
            </a:fld>
            <a:endParaRPr lang="en-US" sz="1200">
              <a:solidFill>
                <a:srgbClr val="FFFFFF"/>
              </a:solidFill>
            </a:endParaRPr>
          </a:p>
        </p:txBody>
      </p:sp>
      <p:sp>
        <p:nvSpPr>
          <p:cNvPr id="9011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90117"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ea typeface="ＭＳ Ｐゴシック" pitchFamily="32" charset="-128"/>
              </a:rPr>
              <a:t>Discuss this simple example from text Stallings section 2.2.</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EC2F3CF6-10B5-4237-B5DC-275E4575A03D}" type="slidenum">
              <a:rPr lang="en-AU" sz="1200" smtClean="0">
                <a:solidFill>
                  <a:srgbClr val="000000"/>
                </a:solidFill>
                <a:latin typeface="Times New Roman" pitchFamily="16" charset="0"/>
              </a:rPr>
              <a:pPr eaLnBrk="1" hangingPunct="1"/>
              <a:t>19</a:t>
            </a:fld>
            <a:endParaRPr lang="en-AU" sz="1200" smtClean="0">
              <a:solidFill>
                <a:srgbClr val="000000"/>
              </a:solidFill>
              <a:latin typeface="Times New Roman" pitchFamily="16" charset="0"/>
            </a:endParaRPr>
          </a:p>
        </p:txBody>
      </p:sp>
      <p:sp>
        <p:nvSpPr>
          <p:cNvPr id="9113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11BD2425-39B5-4E7F-B21C-10EE5CB8A601}" type="slidenum">
              <a:rPr lang="en-US" sz="1200">
                <a:solidFill>
                  <a:srgbClr val="FFFFFF"/>
                </a:solidFill>
              </a:rPr>
              <a:pPr algn="r" eaLnBrk="1" hangingPunct="1">
                <a:buClrTx/>
                <a:buFontTx/>
                <a:buNone/>
              </a:pPr>
              <a:t>19</a:t>
            </a:fld>
            <a:endParaRPr lang="en-US" sz="1200">
              <a:solidFill>
                <a:srgbClr val="FFFFFF"/>
              </a:solidFill>
            </a:endParaRPr>
          </a:p>
        </p:txBody>
      </p:sp>
      <p:sp>
        <p:nvSpPr>
          <p:cNvPr id="9114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91141"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ea typeface="ＭＳ Ｐゴシック" pitchFamily="32" charset="-128"/>
              </a:rPr>
              <a:t>The </a:t>
            </a:r>
            <a:r>
              <a:rPr lang="en-AU" smtClean="0">
                <a:latin typeface="Arial" charset="0"/>
                <a:ea typeface="ＭＳ Ｐゴシック" pitchFamily="32" charset="-128"/>
              </a:rPr>
              <a:t>Vigenère &amp; related polyalphabetic ciphers still do not completely obscure the underlying language characteristics. </a:t>
            </a:r>
            <a:r>
              <a:rPr lang="en-US" smtClean="0">
                <a:latin typeface="Arial" charset="0"/>
                <a:ea typeface="ＭＳ Ｐゴシック" pitchFamily="32" charset="-128"/>
              </a:rPr>
              <a:t>The strength of this cipher is that there are multiple ciphertext letters for each plaintext letter, one for each unique letter of the keyword. Thus, the letter frequency information is obscured. However, not all knowledge of the plaintext structure is lost. </a:t>
            </a:r>
            <a:r>
              <a:rPr lang="en-AU" smtClean="0">
                <a:latin typeface="Arial" charset="0"/>
                <a:ea typeface="ＭＳ Ｐゴシック" pitchFamily="32" charset="-128"/>
              </a:rPr>
              <a:t>The key to breaking them is to identify the number of translation alphabets, and then attack each separately. </a:t>
            </a:r>
            <a:r>
              <a:rPr lang="en-US" smtClean="0">
                <a:latin typeface="Arial" charset="0"/>
                <a:ea typeface="ＭＳ Ｐゴシック" pitchFamily="32" charset="-128"/>
              </a:rPr>
              <a:t>If a monoalphabetic substitution is used, then the statistical properties of the ciphertext should be the same as that of the language of the plaintext. If, on the other hand, a Vigenère cipher is suspected, then progress depends on determining the length of the keyword.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65F9A130-1BFD-4CF3-A75B-DE242F52F836}" type="slidenum">
              <a:rPr lang="en-AU" sz="1200" smtClean="0">
                <a:solidFill>
                  <a:srgbClr val="000000"/>
                </a:solidFill>
                <a:latin typeface="Times New Roman" pitchFamily="16" charset="0"/>
              </a:rPr>
              <a:pPr eaLnBrk="1" hangingPunct="1"/>
              <a:t>20</a:t>
            </a:fld>
            <a:endParaRPr lang="en-AU" sz="1200" smtClean="0">
              <a:solidFill>
                <a:srgbClr val="000000"/>
              </a:solidFill>
              <a:latin typeface="Times New Roman" pitchFamily="16" charset="0"/>
            </a:endParaRPr>
          </a:p>
        </p:txBody>
      </p:sp>
      <p:sp>
        <p:nvSpPr>
          <p:cNvPr id="92163"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BB222864-2D3A-4AC0-ABE7-140BF09A59A6}" type="slidenum">
              <a:rPr lang="en-AU" sz="1200">
                <a:solidFill>
                  <a:srgbClr val="FFFFFF"/>
                </a:solidFill>
              </a:rPr>
              <a:pPr algn="r" eaLnBrk="1" hangingPunct="1">
                <a:buClrTx/>
                <a:buFontTx/>
                <a:buNone/>
              </a:pPr>
              <a:t>20</a:t>
            </a:fld>
            <a:endParaRPr lang="en-AU" sz="1200">
              <a:solidFill>
                <a:srgbClr val="FFFFFF"/>
              </a:solidFill>
            </a:endParaRPr>
          </a:p>
        </p:txBody>
      </p:sp>
      <p:sp>
        <p:nvSpPr>
          <p:cNvPr id="921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92165"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For some centuries the Vigenère cipher was </a:t>
            </a:r>
            <a:r>
              <a:rPr lang="en-AU" i="1" smtClean="0">
                <a:latin typeface="Arial" charset="0"/>
                <a:ea typeface="ＭＳ Ｐゴシック" pitchFamily="32" charset="-128"/>
              </a:rPr>
              <a:t>le chiffre indéchiffrable</a:t>
            </a:r>
            <a:r>
              <a:rPr lang="en-AU" smtClean="0">
                <a:latin typeface="Arial" charset="0"/>
                <a:ea typeface="ＭＳ Ｐゴシック" pitchFamily="32" charset="-128"/>
              </a:rPr>
              <a:t> (the unbreakable cipher). As a result of a challenge, it was broken by Charles Babbage (the inventor of the computer) in 1854 but kept secret (possibly because of the Crimean War - not the first time governments have kept advances to themselves!). The method was independently reinvented by a Prussian, Friedrich Kasiski, who published the attack now named after him in 1863. However lack of major advances meant that various polyalphabetic substitution ciphers were used into the 20C. One very famous incident was the breaking of the Zimmermann telegram in WW1 which resulted in the USA entering the war. </a:t>
            </a:r>
            <a:r>
              <a:rPr lang="en-US" smtClean="0">
                <a:latin typeface="Arial" charset="0"/>
                <a:ea typeface="ＭＳ Ｐゴシック" pitchFamily="32" charset="-128"/>
              </a:rPr>
              <a:t>The important is that if two identical sequences of plaintext letters occur at a distance that is an integer multiple of the keyword length, they will generate identical ciphertext sequences.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In general the approach is to find a number of duplicated sequences, collect all their distances apart, look for common factors, remembering that some will be random flukes and need to be discarded. Now have a series of monoalphabetic ciphers, each with original language letter frequency characteristics. Can attack these in turn to break the cipher.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3ACABEA9-0A03-433F-8735-28DACBE1E723}" type="slidenum">
              <a:rPr lang="en-AU" sz="1200" smtClean="0">
                <a:solidFill>
                  <a:srgbClr val="000000"/>
                </a:solidFill>
                <a:latin typeface="Times New Roman" pitchFamily="16" charset="0"/>
              </a:rPr>
              <a:pPr eaLnBrk="1" hangingPunct="1"/>
              <a:t>3</a:t>
            </a:fld>
            <a:endParaRPr lang="en-AU" sz="1200" smtClean="0">
              <a:solidFill>
                <a:srgbClr val="000000"/>
              </a:solidFill>
              <a:latin typeface="Times New Roman" pitchFamily="16" charset="0"/>
            </a:endParaRPr>
          </a:p>
        </p:txBody>
      </p:sp>
      <p:sp>
        <p:nvSpPr>
          <p:cNvPr id="68611"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95D5A848-3EC4-4446-8E05-F09BB37385A9}" type="slidenum">
              <a:rPr lang="en-US" sz="1200">
                <a:solidFill>
                  <a:srgbClr val="FFFFFF"/>
                </a:solidFill>
              </a:rPr>
              <a:pPr algn="r" eaLnBrk="1" hangingPunct="1">
                <a:buClrTx/>
                <a:buFontTx/>
                <a:buNone/>
              </a:pPr>
              <a:t>3</a:t>
            </a:fld>
            <a:endParaRPr lang="en-US" sz="1200">
              <a:solidFill>
                <a:srgbClr val="FFFFFF"/>
              </a:solidFill>
            </a:endParaRPr>
          </a:p>
        </p:txBody>
      </p:sp>
      <p:sp>
        <p:nvSpPr>
          <p:cNvPr id="6861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8613"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In this section and the next, we examine a sampling of what might be called classical encryption techniques. A study of these techniques enables us to illustrate the basic approaches to symmetric encryption used today and the types of cryptanalytic attacks that must be anticipated. The two basic building blocks of all encryption technique are substitution and transposition. We examine these in the next two sections. Finally, we discuss a system that combine both substitution and transposition.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ea typeface="ＭＳ Ｐゴシック" pitchFamily="32" charset="-128"/>
              </a:rPr>
              <a:t>A substitution technique is one in which the letters of plaintext are replaced by other letters or by numbers or symbols. If the plaintext is viewed as a sequence of bits, then substitution involves replacing plaintext bit patterns with ciphertext bit patterns.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12534DFF-65E7-4B83-A4EA-8BFDB3041153}" type="slidenum">
              <a:rPr lang="en-AU" sz="1200" smtClean="0">
                <a:solidFill>
                  <a:srgbClr val="000000"/>
                </a:solidFill>
                <a:latin typeface="Times New Roman" pitchFamily="16" charset="0"/>
              </a:rPr>
              <a:pPr eaLnBrk="1" hangingPunct="1"/>
              <a:t>21</a:t>
            </a:fld>
            <a:endParaRPr lang="en-AU" sz="1200" smtClean="0">
              <a:solidFill>
                <a:srgbClr val="000000"/>
              </a:solidFill>
              <a:latin typeface="Times New Roman" pitchFamily="16" charset="0"/>
            </a:endParaRPr>
          </a:p>
        </p:txBody>
      </p:sp>
      <p:sp>
        <p:nvSpPr>
          <p:cNvPr id="93187"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D6FDFF8B-C7C1-4FF9-8669-0535EE5589C1}" type="slidenum">
              <a:rPr lang="en-AU" sz="1200">
                <a:solidFill>
                  <a:srgbClr val="FFFFFF"/>
                </a:solidFill>
              </a:rPr>
              <a:pPr algn="r" eaLnBrk="1" hangingPunct="1">
                <a:buClrTx/>
                <a:buFontTx/>
                <a:buNone/>
              </a:pPr>
              <a:t>21</a:t>
            </a:fld>
            <a:endParaRPr lang="en-AU" sz="1200">
              <a:solidFill>
                <a:srgbClr val="FFFFFF"/>
              </a:solidFill>
            </a:endParaRPr>
          </a:p>
        </p:txBody>
      </p:sp>
      <p:sp>
        <p:nvSpPr>
          <p:cNvPr id="9318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93189"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ea typeface="ＭＳ Ｐゴシック" pitchFamily="32" charset="-128"/>
              </a:rPr>
              <a:t>Discuss this simple example from text Stallings section 2.2.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1F92E056-816B-48CC-A258-AE8979ED7C36}" type="slidenum">
              <a:rPr lang="en-AU" sz="1200" smtClean="0">
                <a:solidFill>
                  <a:srgbClr val="000000"/>
                </a:solidFill>
                <a:latin typeface="Times New Roman" pitchFamily="16" charset="0"/>
              </a:rPr>
              <a:pPr eaLnBrk="1" hangingPunct="1"/>
              <a:t>4</a:t>
            </a:fld>
            <a:endParaRPr lang="en-AU" sz="1200" smtClean="0">
              <a:solidFill>
                <a:srgbClr val="000000"/>
              </a:solidFill>
              <a:latin typeface="Times New Roman" pitchFamily="16" charset="0"/>
            </a:endParaRPr>
          </a:p>
        </p:txBody>
      </p:sp>
      <p:sp>
        <p:nvSpPr>
          <p:cNvPr id="69635"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907332C3-2E71-4E2C-98F2-313768986E12}" type="slidenum">
              <a:rPr lang="en-US" sz="1200">
                <a:solidFill>
                  <a:srgbClr val="FFFFFF"/>
                </a:solidFill>
              </a:rPr>
              <a:pPr algn="r" eaLnBrk="1" hangingPunct="1">
                <a:buClrTx/>
                <a:buFontTx/>
                <a:buNone/>
              </a:pPr>
              <a:t>4</a:t>
            </a:fld>
            <a:endParaRPr lang="en-US" sz="1200">
              <a:solidFill>
                <a:srgbClr val="FFFFFF"/>
              </a:solidFill>
            </a:endParaRPr>
          </a:p>
        </p:txBody>
      </p:sp>
      <p:sp>
        <p:nvSpPr>
          <p:cNvPr id="6963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9637"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Substitution ciphers form the first of the fundamental building blocks. The core idea is to replace one basic unit (letter/byte) with another. Whilst the early Greeks described several substitution ciphers, the first attested use in military affairs of one was by Julius Caesar, described by him in </a:t>
            </a:r>
            <a:r>
              <a:rPr lang="en-AU" i="1" smtClean="0">
                <a:latin typeface="Arial" charset="0"/>
                <a:ea typeface="ＭＳ Ｐゴシック" pitchFamily="32" charset="-128"/>
              </a:rPr>
              <a:t>Gallic Wars</a:t>
            </a:r>
            <a:r>
              <a:rPr lang="en-AU" smtClean="0">
                <a:latin typeface="Arial" charset="0"/>
                <a:ea typeface="ＭＳ Ｐゴシック" pitchFamily="32" charset="-128"/>
              </a:rPr>
              <a:t> (cf. Kahn pp83-84). Still call any cipher using a simple letter shift a </a:t>
            </a:r>
            <a:r>
              <a:rPr lang="en-AU" b="1" smtClean="0">
                <a:latin typeface="Arial" charset="0"/>
                <a:ea typeface="ＭＳ Ｐゴシック" pitchFamily="32" charset="-128"/>
              </a:rPr>
              <a:t>caesar cipher</a:t>
            </a:r>
            <a:r>
              <a:rPr lang="en-AU" smtClean="0">
                <a:latin typeface="Arial" charset="0"/>
                <a:ea typeface="ＭＳ Ｐゴシック" pitchFamily="32" charset="-128"/>
              </a:rPr>
              <a:t>, not just those with shift 3.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AU" smtClean="0">
              <a:latin typeface="Arial" charset="0"/>
              <a:ea typeface="ＭＳ Ｐゴシック" pitchFamily="3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C4238ACA-1D21-4906-97EF-1580B94D313F}" type="slidenum">
              <a:rPr lang="en-AU" sz="1200" smtClean="0">
                <a:solidFill>
                  <a:srgbClr val="000000"/>
                </a:solidFill>
                <a:latin typeface="Times New Roman" pitchFamily="16" charset="0"/>
              </a:rPr>
              <a:pPr eaLnBrk="1" hangingPunct="1"/>
              <a:t>5</a:t>
            </a:fld>
            <a:endParaRPr lang="en-AU" sz="1200" smtClean="0">
              <a:solidFill>
                <a:srgbClr val="000000"/>
              </a:solidFill>
              <a:latin typeface="Times New Roman" pitchFamily="16" charset="0"/>
            </a:endParaRPr>
          </a:p>
        </p:txBody>
      </p:sp>
      <p:sp>
        <p:nvSpPr>
          <p:cNvPr id="7065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D041639C-BA0F-4E23-8D37-658AF404B838}" type="slidenum">
              <a:rPr lang="en-US" sz="1200">
                <a:solidFill>
                  <a:srgbClr val="FFFFFF"/>
                </a:solidFill>
              </a:rPr>
              <a:pPr algn="r" eaLnBrk="1" hangingPunct="1">
                <a:buClrTx/>
                <a:buFontTx/>
                <a:buNone/>
              </a:pPr>
              <a:t>5</a:t>
            </a:fld>
            <a:endParaRPr lang="en-US" sz="1200">
              <a:solidFill>
                <a:srgbClr val="FFFFFF"/>
              </a:solidFill>
            </a:endParaRPr>
          </a:p>
        </p:txBody>
      </p:sp>
      <p:sp>
        <p:nvSpPr>
          <p:cNvPr id="7066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0661"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This mathematical description uses </a:t>
            </a:r>
            <a:r>
              <a:rPr lang="en-AU" b="1" smtClean="0">
                <a:latin typeface="Arial" charset="0"/>
                <a:ea typeface="ＭＳ Ｐゴシック" pitchFamily="32" charset="-128"/>
              </a:rPr>
              <a:t>modulo (clock) arithmetic</a:t>
            </a:r>
            <a:r>
              <a:rPr lang="en-AU" smtClean="0">
                <a:latin typeface="Arial" charset="0"/>
                <a:ea typeface="ＭＳ Ｐゴシック" pitchFamily="32" charset="-128"/>
              </a:rPr>
              <a:t>. Here, when you reach Z you go back to A and start again. Mod 26 implies that when you reach 26, you use 0 instead (ie the letter after Z, or 25 + 1 goes to A or 0).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Example: howdy (7,14,22,3,24) encrypted using key </a:t>
            </a:r>
            <a:r>
              <a:rPr lang="en-AU" i="1" smtClean="0">
                <a:latin typeface="Arial" charset="0"/>
                <a:ea typeface="ＭＳ Ｐゴシック" pitchFamily="32" charset="-128"/>
              </a:rPr>
              <a:t>f </a:t>
            </a:r>
            <a:r>
              <a:rPr lang="en-AU" smtClean="0">
                <a:latin typeface="Arial" charset="0"/>
                <a:ea typeface="ＭＳ Ｐゴシック" pitchFamily="32" charset="-128"/>
              </a:rPr>
              <a:t>(ie a shift of 5) is MTBID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147ED137-93D1-4D25-8CA9-72508ECB5E89}" type="slidenum">
              <a:rPr lang="en-AU" sz="1200" smtClean="0">
                <a:solidFill>
                  <a:srgbClr val="000000"/>
                </a:solidFill>
                <a:latin typeface="Times New Roman" pitchFamily="16" charset="0"/>
              </a:rPr>
              <a:pPr eaLnBrk="1" hangingPunct="1"/>
              <a:t>6</a:t>
            </a:fld>
            <a:endParaRPr lang="en-AU" sz="1200" smtClean="0">
              <a:solidFill>
                <a:srgbClr val="000000"/>
              </a:solidFill>
              <a:latin typeface="Times New Roman" pitchFamily="16" charset="0"/>
            </a:endParaRPr>
          </a:p>
        </p:txBody>
      </p:sp>
      <p:sp>
        <p:nvSpPr>
          <p:cNvPr id="71683"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DF9A3062-A1AE-418E-A437-4566D4BBFFFD}" type="slidenum">
              <a:rPr lang="en-US" sz="1200">
                <a:solidFill>
                  <a:srgbClr val="FFFFFF"/>
                </a:solidFill>
              </a:rPr>
              <a:pPr algn="r" eaLnBrk="1" hangingPunct="1">
                <a:buClrTx/>
                <a:buFontTx/>
                <a:buNone/>
              </a:pPr>
              <a:t>6</a:t>
            </a:fld>
            <a:endParaRPr lang="en-US" sz="1200">
              <a:solidFill>
                <a:srgbClr val="FFFFFF"/>
              </a:solidFill>
            </a:endParaRPr>
          </a:p>
        </p:txBody>
      </p:sp>
      <p:sp>
        <p:nvSpPr>
          <p:cNvPr id="7168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1685"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With a caesar cipher, there are only 26 possible keys, of which only 25 are of any use, since mapping A to A etc doesn't really obscure the message! Note this basic rule of cryptanalysis "check to ensure the cipher operator hasn't goofed and sent a plaintext message by mistake"!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Can try each of the keys (shifts) in turn, until can recognise the original message. </a:t>
            </a:r>
            <a:r>
              <a:rPr lang="en-US" smtClean="0">
                <a:latin typeface="Arial" charset="0"/>
                <a:ea typeface="ＭＳ Ｐゴシック" pitchFamily="32" charset="-128"/>
              </a:rPr>
              <a:t>See Stallings Fig 2.3 for example of search.</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Note: as mentioned before, do need to be able to </a:t>
            </a:r>
            <a:r>
              <a:rPr lang="en-AU" b="1" smtClean="0">
                <a:latin typeface="Arial" charset="0"/>
                <a:ea typeface="ＭＳ Ｐゴシック" pitchFamily="32" charset="-128"/>
              </a:rPr>
              <a:t>recognise</a:t>
            </a:r>
            <a:r>
              <a:rPr lang="en-AU" smtClean="0">
                <a:latin typeface="Arial" charset="0"/>
                <a:ea typeface="ＭＳ Ｐゴシック" pitchFamily="32" charset="-128"/>
              </a:rPr>
              <a:t> when have an original message (ie is it English or whatever). Usually easy for humans, hard for computers. Though if using say compressed data could be much harder.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Example "GCUA VQ DTGCM" when broken gives "easy to break", with a shift of 2 (key C).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7BAF448B-BC7A-462E-8834-0DE87833C4E6}" type="slidenum">
              <a:rPr lang="en-AU" sz="1200" smtClean="0">
                <a:solidFill>
                  <a:srgbClr val="000000"/>
                </a:solidFill>
                <a:latin typeface="Times New Roman" pitchFamily="16" charset="0"/>
              </a:rPr>
              <a:pPr eaLnBrk="1" hangingPunct="1"/>
              <a:t>7</a:t>
            </a:fld>
            <a:endParaRPr lang="en-AU" sz="1200" smtClean="0">
              <a:solidFill>
                <a:srgbClr val="000000"/>
              </a:solidFill>
              <a:latin typeface="Times New Roman" pitchFamily="16" charset="0"/>
            </a:endParaRPr>
          </a:p>
        </p:txBody>
      </p:sp>
      <p:sp>
        <p:nvSpPr>
          <p:cNvPr id="72707"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A6F228EC-839B-4714-9EB6-8EEE6738F790}" type="slidenum">
              <a:rPr lang="en-US" sz="1200">
                <a:solidFill>
                  <a:srgbClr val="FFFFFF"/>
                </a:solidFill>
              </a:rPr>
              <a:pPr algn="r" eaLnBrk="1" hangingPunct="1">
                <a:buClrTx/>
                <a:buFontTx/>
                <a:buNone/>
              </a:pPr>
              <a:t>7</a:t>
            </a:fld>
            <a:endParaRPr lang="en-US" sz="1200">
              <a:solidFill>
                <a:srgbClr val="FFFFFF"/>
              </a:solidFill>
            </a:endParaRPr>
          </a:p>
        </p:txBody>
      </p:sp>
      <p:sp>
        <p:nvSpPr>
          <p:cNvPr id="7270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2709"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With only 25 possible keys, the Caesar cipher is far from secure. A dramatic increase in the key space can be achieved by allowing an arbitrary substitution, where the translation alphabet can be any permutation of the 26 alphabetic characters. A permutation of a finite set of elements S is an ordered sequence of all the elements of S, with each element appearing exactly once. In general, there are </a:t>
            </a:r>
            <a:r>
              <a:rPr lang="en-US" i="1" smtClean="0">
                <a:latin typeface="Arial" charset="0"/>
                <a:cs typeface="Arial" charset="0"/>
              </a:rPr>
              <a:t>n</a:t>
            </a:r>
            <a:r>
              <a:rPr lang="en-US" smtClean="0">
                <a:latin typeface="Arial" charset="0"/>
                <a:cs typeface="Arial" charset="0"/>
              </a:rPr>
              <a:t>! permutations of a set of </a:t>
            </a:r>
            <a:r>
              <a:rPr lang="en-US" i="1" smtClean="0">
                <a:latin typeface="Arial" charset="0"/>
                <a:cs typeface="Arial" charset="0"/>
              </a:rPr>
              <a:t>n</a:t>
            </a:r>
            <a:r>
              <a:rPr lang="en-US" smtClean="0">
                <a:latin typeface="Arial" charset="0"/>
                <a:cs typeface="Arial" charset="0"/>
              </a:rPr>
              <a:t> elements.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See text example of a translation alphabet, and an encrypted message using 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474E4627-AE62-4EE8-99CB-889089029E36}" type="slidenum">
              <a:rPr lang="en-AU" sz="1200" smtClean="0">
                <a:solidFill>
                  <a:srgbClr val="000000"/>
                </a:solidFill>
                <a:latin typeface="Times New Roman" pitchFamily="16" charset="0"/>
              </a:rPr>
              <a:pPr eaLnBrk="1" hangingPunct="1"/>
              <a:t>8</a:t>
            </a:fld>
            <a:endParaRPr lang="en-AU" sz="1200" smtClean="0">
              <a:solidFill>
                <a:srgbClr val="000000"/>
              </a:solidFill>
              <a:latin typeface="Times New Roman" pitchFamily="16" charset="0"/>
            </a:endParaRPr>
          </a:p>
        </p:txBody>
      </p:sp>
      <p:sp>
        <p:nvSpPr>
          <p:cNvPr id="73731"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A217C2FE-C3FA-41AB-92FB-343D812DF322}" type="slidenum">
              <a:rPr lang="en-US" sz="1200">
                <a:solidFill>
                  <a:srgbClr val="FFFFFF"/>
                </a:solidFill>
              </a:rPr>
              <a:pPr algn="r" eaLnBrk="1" hangingPunct="1">
                <a:buClrTx/>
                <a:buFontTx/>
                <a:buNone/>
              </a:pPr>
              <a:t>8</a:t>
            </a:fld>
            <a:endParaRPr lang="en-US" sz="1200">
              <a:solidFill>
                <a:srgbClr val="FFFFFF"/>
              </a:solidFill>
            </a:endParaRPr>
          </a:p>
        </p:txBody>
      </p:sp>
      <p:sp>
        <p:nvSpPr>
          <p:cNvPr id="7373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3733"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ea typeface="ＭＳ Ｐゴシック" pitchFamily="32" charset="-128"/>
              </a:rPr>
              <a:t>Note that even given the very large number of keys, being </a:t>
            </a:r>
            <a:r>
              <a:rPr lang="en-US" smtClean="0">
                <a:ea typeface="ＭＳ Ｐゴシック" pitchFamily="32" charset="-128"/>
              </a:rPr>
              <a:t>10 orders of magnitude greater than the key space for DES,</a:t>
            </a:r>
            <a:r>
              <a:rPr lang="en-US" smtClean="0">
                <a:latin typeface="Arial" charset="0"/>
                <a:ea typeface="ＭＳ Ｐゴシック" pitchFamily="32" charset="-128"/>
              </a:rPr>
              <a:t> the </a:t>
            </a:r>
            <a:r>
              <a:rPr lang="en-AU" smtClean="0">
                <a:latin typeface="Arial" charset="0"/>
                <a:ea typeface="ＭＳ Ｐゴシック" pitchFamily="32" charset="-128"/>
              </a:rPr>
              <a:t>monoalphabetic substitution cipher is not secure, because it does not sufficiently obscure the underlying language characteristics.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9ABE57B9-730C-46EA-A4A1-FBD22ED2B7DB}" type="slidenum">
              <a:rPr lang="en-AU" sz="1200" smtClean="0">
                <a:solidFill>
                  <a:srgbClr val="000000"/>
                </a:solidFill>
                <a:latin typeface="Times New Roman" pitchFamily="16" charset="0"/>
              </a:rPr>
              <a:pPr eaLnBrk="1" hangingPunct="1"/>
              <a:t>9</a:t>
            </a:fld>
            <a:endParaRPr lang="en-AU" sz="1200" smtClean="0">
              <a:solidFill>
                <a:srgbClr val="000000"/>
              </a:solidFill>
              <a:latin typeface="Times New Roman" pitchFamily="16" charset="0"/>
            </a:endParaRPr>
          </a:p>
        </p:txBody>
      </p:sp>
      <p:sp>
        <p:nvSpPr>
          <p:cNvPr id="74755"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B154280B-186E-47E3-91B3-E5B06EC4B0D9}" type="slidenum">
              <a:rPr lang="en-US" sz="1200">
                <a:solidFill>
                  <a:srgbClr val="FFFFFF"/>
                </a:solidFill>
              </a:rPr>
              <a:pPr algn="r" eaLnBrk="1" hangingPunct="1">
                <a:buClrTx/>
                <a:buFontTx/>
                <a:buNone/>
              </a:pPr>
              <a:t>9</a:t>
            </a:fld>
            <a:endParaRPr lang="en-US" sz="1200">
              <a:solidFill>
                <a:srgbClr val="FFFFFF"/>
              </a:solidFill>
            </a:endParaRPr>
          </a:p>
        </p:txBody>
      </p:sp>
      <p:sp>
        <p:nvSpPr>
          <p:cNvPr id="7475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4757"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mtClean="0">
                <a:latin typeface="Arial" charset="0"/>
                <a:ea typeface="ＭＳ Ｐゴシック" pitchFamily="32" charset="-128"/>
              </a:rPr>
              <a:t>As the example shows, we don't actually need all the letters in order to understand written English text. Here vowels were removed, but they're not the only redundancy. cf written Hebrew has no vowels for same reason. Are usually familiar with "party conversations", can hear one person speaking out of hubbub of many, again because of redundancy in aural language also. This redundancy is also the reason we can compress text files, the computer can derive a more compact encoding without losing any information. Basic idea is to count the relative frequencies of letters, and note the resulting pattern.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1pPr>
            <a:lvl2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2pPr>
            <a:lvl3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3pPr>
            <a:lvl4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4pPr>
            <a:lvl5pPr eaLnBrk="0" hangingPunct="0">
              <a:tabLst>
                <a:tab pos="723900" algn="l"/>
                <a:tab pos="1447800" algn="l"/>
                <a:tab pos="2171700" algn="l"/>
                <a:tab pos="28956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Arial" charset="0"/>
                <a:ea typeface="ＭＳ Ｐゴシック" pitchFamily="32" charset="-128"/>
              </a:defRPr>
            </a:lvl9pPr>
          </a:lstStyle>
          <a:p>
            <a:pPr eaLnBrk="1" hangingPunct="1"/>
            <a:fld id="{855DB8EF-D99E-4A82-80BE-44B19D70FEBA}" type="slidenum">
              <a:rPr lang="en-AU" sz="1200" smtClean="0">
                <a:solidFill>
                  <a:srgbClr val="000000"/>
                </a:solidFill>
                <a:latin typeface="Times New Roman" pitchFamily="16" charset="0"/>
              </a:rPr>
              <a:pPr eaLnBrk="1" hangingPunct="1"/>
              <a:t>10</a:t>
            </a:fld>
            <a:endParaRPr lang="en-AU" sz="1200" smtClean="0">
              <a:solidFill>
                <a:srgbClr val="000000"/>
              </a:solidFill>
              <a:latin typeface="Times New Roman" pitchFamily="16" charset="0"/>
            </a:endParaRPr>
          </a:p>
        </p:txBody>
      </p:sp>
      <p:sp>
        <p:nvSpPr>
          <p:cNvPr id="7577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pitchFamily="32" charset="-128"/>
              </a:defRPr>
            </a:lvl9pPr>
          </a:lstStyle>
          <a:p>
            <a:pPr algn="r" eaLnBrk="1" hangingPunct="1">
              <a:buClrTx/>
              <a:buFontTx/>
              <a:buNone/>
            </a:pPr>
            <a:fld id="{6BECDE5A-19C6-4A5A-8A38-020182399B37}" type="slidenum">
              <a:rPr lang="en-US" sz="1200">
                <a:solidFill>
                  <a:srgbClr val="FFFFFF"/>
                </a:solidFill>
              </a:rPr>
              <a:pPr algn="r" eaLnBrk="1" hangingPunct="1">
                <a:buClrTx/>
                <a:buFontTx/>
                <a:buNone/>
              </a:pPr>
              <a:t>10</a:t>
            </a:fld>
            <a:endParaRPr lang="en-US" sz="1200">
              <a:solidFill>
                <a:srgbClr val="FFFFFF"/>
              </a:solidFill>
            </a:endParaRPr>
          </a:p>
        </p:txBody>
      </p:sp>
      <p:sp>
        <p:nvSpPr>
          <p:cNvPr id="7578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5781" name="Text Box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Arial" charset="0"/>
                <a:cs typeface="Arial" charset="0"/>
              </a:rPr>
              <a:t>Note that all human languages have varying letter frequencies, though the number of letters and their frequencies varies. Stallings Figure 2.5 shows English letter frequencies. </a:t>
            </a:r>
            <a:r>
              <a:rPr lang="en-AU" smtClean="0">
                <a:latin typeface="Arial" charset="0"/>
                <a:cs typeface="Arial" charset="0"/>
              </a:rPr>
              <a:t>Seberry &amp; Pieprzyk, </a:t>
            </a:r>
            <a:r>
              <a:rPr lang="en-US" smtClean="0">
                <a:latin typeface="Arial" charset="0"/>
                <a:cs typeface="Arial" charset="0"/>
              </a:rPr>
              <a:t>"Cryptography - An Introduction to Computer Security", Prentice-Hall 1989, </a:t>
            </a:r>
            <a:r>
              <a:rPr lang="en-AU" smtClean="0">
                <a:latin typeface="Arial" charset="0"/>
                <a:cs typeface="Arial" charset="0"/>
              </a:rPr>
              <a:t>Appendix A has letter frequency graphs for 20 languages (most European &amp; Japanese &amp; Malay). Also useful are tables of common </a:t>
            </a:r>
            <a:r>
              <a:rPr lang="en-US" smtClean="0">
                <a:latin typeface="Arial" charset="0"/>
                <a:cs typeface="Arial" charset="0"/>
              </a:rPr>
              <a:t>two-letter combinations, known as digrams, and three-letter combinations, known as trigrams.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B4B3C29-49C0-479A-9C01-73719B65FD2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B1C251C8-8AEF-493B-873D-943876A9A76E}"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EA11FB56-DD29-42DF-8D81-DC978B85E6C2}"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28E2DC82-4F66-4DFC-991D-F47ABFCD4216}"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Syed Irfanullah Lecturer IBMS/CS MS-CS</a:t>
            </a:r>
            <a:endParaRPr lang="en-US"/>
          </a:p>
        </p:txBody>
      </p:sp>
      <p:sp>
        <p:nvSpPr>
          <p:cNvPr id="6" name="Slide Number Placeholder 5"/>
          <p:cNvSpPr>
            <a:spLocks noGrp="1"/>
          </p:cNvSpPr>
          <p:nvPr>
            <p:ph type="sldNum" sz="quarter" idx="12"/>
          </p:nvPr>
        </p:nvSpPr>
        <p:spPr/>
        <p:txBody>
          <a:bodyPr/>
          <a:lstStyle/>
          <a:p>
            <a:fld id="{4AC274F0-D564-4785-919A-5A6641EBD6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Syed Irfanullah Lecturer IBMS/CS MS-CS</a:t>
            </a:r>
            <a:endParaRPr lang="en-US"/>
          </a:p>
        </p:txBody>
      </p:sp>
      <p:sp>
        <p:nvSpPr>
          <p:cNvPr id="7" name="Slide Number Placeholder 6"/>
          <p:cNvSpPr>
            <a:spLocks noGrp="1"/>
          </p:cNvSpPr>
          <p:nvPr>
            <p:ph type="sldNum" sz="quarter" idx="12"/>
          </p:nvPr>
        </p:nvSpPr>
        <p:spPr/>
        <p:txBody>
          <a:bodyPr/>
          <a:lstStyle/>
          <a:p>
            <a:fld id="{FC39D700-8AD0-4D24-9E2D-A345AF5A268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Syed Irfanullah Lecturer IBMS/CS MS-CS</a:t>
            </a:r>
            <a:endParaRPr lang="en-US"/>
          </a:p>
        </p:txBody>
      </p:sp>
      <p:sp>
        <p:nvSpPr>
          <p:cNvPr id="9" name="Slide Number Placeholder 8"/>
          <p:cNvSpPr>
            <a:spLocks noGrp="1"/>
          </p:cNvSpPr>
          <p:nvPr>
            <p:ph type="sldNum" sz="quarter" idx="12"/>
          </p:nvPr>
        </p:nvSpPr>
        <p:spPr/>
        <p:txBody>
          <a:bodyPr/>
          <a:lstStyle/>
          <a:p>
            <a:fld id="{9098BEB1-56B1-4D55-ACC7-D6A03D72D616}"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Syed Irfanullah Lecturer IBMS/CS MS-CS</a:t>
            </a:r>
            <a:endParaRPr lang="en-US"/>
          </a:p>
        </p:txBody>
      </p:sp>
      <p:sp>
        <p:nvSpPr>
          <p:cNvPr id="5" name="Slide Number Placeholder 4"/>
          <p:cNvSpPr>
            <a:spLocks noGrp="1"/>
          </p:cNvSpPr>
          <p:nvPr>
            <p:ph type="sldNum" sz="quarter" idx="12"/>
          </p:nvPr>
        </p:nvSpPr>
        <p:spPr/>
        <p:txBody>
          <a:bodyPr/>
          <a:lstStyle/>
          <a:p>
            <a:fld id="{4249E7B8-546A-495A-8D3B-BFC49090F81D}"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Syed Irfanullah Lecturer IBMS/CS MS-CS</a:t>
            </a:r>
            <a:endParaRPr lang="en-US"/>
          </a:p>
        </p:txBody>
      </p:sp>
      <p:sp>
        <p:nvSpPr>
          <p:cNvPr id="4" name="Slide Number Placeholder 3"/>
          <p:cNvSpPr>
            <a:spLocks noGrp="1"/>
          </p:cNvSpPr>
          <p:nvPr>
            <p:ph type="sldNum" sz="quarter" idx="12"/>
          </p:nvPr>
        </p:nvSpPr>
        <p:spPr/>
        <p:txBody>
          <a:bodyPr/>
          <a:lstStyle/>
          <a:p>
            <a:fld id="{9E15833F-527C-4C76-BE08-0F0688E3E2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Syed Irfanullah Lecturer IBMS/CS MS-CS</a:t>
            </a:r>
            <a:endParaRPr lang="en-US"/>
          </a:p>
        </p:txBody>
      </p:sp>
      <p:sp>
        <p:nvSpPr>
          <p:cNvPr id="7" name="Slide Number Placeholder 6"/>
          <p:cNvSpPr>
            <a:spLocks noGrp="1"/>
          </p:cNvSpPr>
          <p:nvPr>
            <p:ph type="sldNum" sz="quarter" idx="12"/>
          </p:nvPr>
        </p:nvSpPr>
        <p:spPr/>
        <p:txBody>
          <a:bodyPr/>
          <a:lstStyle/>
          <a:p>
            <a:fld id="{8B05DF20-389F-45FE-AE8A-06939DBB40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Syed Irfanullah Lecturer IBMS/CS MS-CS</a:t>
            </a:r>
            <a:endParaRPr lang="en-US"/>
          </a:p>
        </p:txBody>
      </p:sp>
      <p:sp>
        <p:nvSpPr>
          <p:cNvPr id="7" name="Slide Number Placeholder 6"/>
          <p:cNvSpPr>
            <a:spLocks noGrp="1"/>
          </p:cNvSpPr>
          <p:nvPr>
            <p:ph type="sldNum" sz="quarter" idx="12"/>
          </p:nvPr>
        </p:nvSpPr>
        <p:spPr/>
        <p:txBody>
          <a:bodyPr/>
          <a:lstStyle/>
          <a:p>
            <a:fld id="{0C173935-5399-469C-BEF9-E8BB8E0A59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Syed Irfanullah Lecturer IBMS/CS MS-CS</a:t>
            </a: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988B05E-0A7B-4D48-A9B6-0E36A27CC9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hf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a:xfrm>
            <a:off x="457200" y="2057400"/>
            <a:ext cx="8305800" cy="2667000"/>
          </a:xfrm>
        </p:spPr>
        <p:txBody>
          <a:bodyPr/>
          <a:lstStyle/>
          <a:p>
            <a:pPr marL="0" indent="0" algn="ctr">
              <a:buNone/>
            </a:pPr>
            <a:r>
              <a:rPr lang="en-US" dirty="0" smtClean="0"/>
              <a:t>Lecture </a:t>
            </a:r>
            <a:r>
              <a:rPr lang="en-US" dirty="0"/>
              <a:t>Slides Prepared </a:t>
            </a:r>
            <a:r>
              <a:rPr lang="en-US" dirty="0" smtClean="0"/>
              <a:t>by</a:t>
            </a:r>
            <a:endParaRPr lang="en-US" dirty="0"/>
          </a:p>
          <a:p>
            <a:pPr marL="0" indent="0" algn="ctr">
              <a:buNone/>
            </a:pPr>
            <a:r>
              <a:rPr lang="en-US" dirty="0" smtClean="0"/>
              <a:t>Dr. </a:t>
            </a:r>
            <a:r>
              <a:rPr lang="en-US" dirty="0" err="1" smtClean="0"/>
              <a:t>Sheeraz</a:t>
            </a:r>
            <a:r>
              <a:rPr lang="en-US" dirty="0" smtClean="0"/>
              <a:t> Ahmed</a:t>
            </a:r>
          </a:p>
          <a:p>
            <a:pPr marL="0" indent="0" algn="ctr">
              <a:buNone/>
            </a:pPr>
            <a:r>
              <a:rPr lang="en-US" sz="2400" dirty="0" err="1" smtClean="0"/>
              <a:t>Iqra</a:t>
            </a:r>
            <a:r>
              <a:rPr lang="en-US" sz="2400" dirty="0" smtClean="0"/>
              <a:t> National University Peshawar</a:t>
            </a:r>
          </a:p>
          <a:p>
            <a:pPr marL="0" indent="0" algn="ctr">
              <a:buNone/>
            </a:pPr>
            <a:r>
              <a:rPr lang="en-US" sz="2400" dirty="0" smtClean="0"/>
              <a:t>Pakistan</a:t>
            </a:r>
            <a:endParaRPr lang="en-US" dirty="0"/>
          </a:p>
          <a:p>
            <a:pPr algn="ctr"/>
            <a:endParaRPr lang="en-US" dirty="0"/>
          </a:p>
        </p:txBody>
      </p:sp>
      <p:sp>
        <p:nvSpPr>
          <p:cNvPr id="5" name="Slide Number Placeholder 5"/>
          <p:cNvSpPr>
            <a:spLocks noGrp="1"/>
          </p:cNvSpPr>
          <p:nvPr>
            <p:ph type="sldNum" sz="quarter" idx="12"/>
          </p:nvPr>
        </p:nvSpPr>
        <p:spPr/>
        <p:txBody>
          <a:bodyPr/>
          <a:lstStyle/>
          <a:p>
            <a:fld id="{81999379-F139-4B45-AF42-494053B16EEB}" type="slidenum">
              <a:rPr lang="en-US"/>
              <a:pPr/>
              <a:t>1</a:t>
            </a:fld>
            <a:endParaRPr lang="en-US"/>
          </a:p>
        </p:txBody>
      </p:sp>
      <p:sp>
        <p:nvSpPr>
          <p:cNvPr id="325634" name="Rectangle 2"/>
          <p:cNvSpPr>
            <a:spLocks noGrp="1" noChangeArrowheads="1"/>
          </p:cNvSpPr>
          <p:nvPr>
            <p:ph type="title"/>
          </p:nvPr>
        </p:nvSpPr>
        <p:spPr>
          <a:xfrm>
            <a:off x="152400" y="381000"/>
            <a:ext cx="8991600" cy="1143000"/>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sz="4000" b="1" dirty="0"/>
              <a:t/>
            </a:r>
            <a:br>
              <a:rPr lang="en-US" sz="4000" b="1" dirty="0"/>
            </a:br>
            <a:r>
              <a:rPr lang="en-US" sz="4000" b="1" u="sng" dirty="0" smtClean="0"/>
              <a:t>Advanced Network </a:t>
            </a:r>
            <a:r>
              <a:rPr lang="en-US" sz="4000" b="1" u="sng" dirty="0"/>
              <a:t>Security and Cryptography</a:t>
            </a:r>
            <a:r>
              <a:rPr lang="en-US" sz="4000" b="1" u="sng" dirty="0" smtClean="0"/>
              <a:t/>
            </a:r>
            <a:br>
              <a:rPr lang="en-US" sz="4000" b="1" u="sng" dirty="0" smtClean="0"/>
            </a:br>
            <a:r>
              <a:rPr lang="en-US" sz="1200" b="1" dirty="0"/>
              <a:t>.</a:t>
            </a:r>
            <a:r>
              <a:rPr lang="en-US" sz="4000" b="1" dirty="0" smtClean="0"/>
              <a:t/>
            </a:r>
            <a:br>
              <a:rPr lang="en-US" sz="4000" b="1" dirty="0" smtClean="0"/>
            </a:br>
            <a:r>
              <a:rPr lang="en-US" sz="4000" b="1" dirty="0" smtClean="0"/>
              <a:t/>
            </a:r>
            <a:br>
              <a:rPr lang="en-US" sz="4000" b="1" dirty="0" smtClean="0"/>
            </a:br>
            <a:endParaRPr lang="en-US" sz="4000" b="1" u="sng"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003018"/>
            <a:ext cx="2805113" cy="285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57200" y="0"/>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t>English Letter Frequencies</a:t>
            </a:r>
          </a:p>
        </p:txBody>
      </p:sp>
      <p:pic>
        <p:nvPicPr>
          <p:cNvPr id="266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43000"/>
            <a:ext cx="7759700" cy="554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Slide Number Placeholder 4"/>
          <p:cNvSpPr>
            <a:spLocks noGrp="1"/>
          </p:cNvSpPr>
          <p:nvPr>
            <p:ph type="sldNum" sz="quarter" idx="12"/>
          </p:nvPr>
        </p:nvSpPr>
        <p:spPr/>
        <p:txBody>
          <a:bodyPr/>
          <a:lstStyle/>
          <a:p>
            <a:fld id="{28E2DC82-4F66-4DFC-991D-F47ABFCD4216}" type="slidenum">
              <a:rPr lang="en-US" smtClean="0"/>
              <a:pPr/>
              <a:t>10</a:t>
            </a:fld>
            <a:endParaRPr lang="en-US" dirty="0"/>
          </a:p>
        </p:txBody>
      </p:sp>
    </p:spTree>
    <p:extLst>
      <p:ext uri="{BB962C8B-B14F-4D97-AF65-F5344CB8AC3E}">
        <p14:creationId xmlns:p14="http://schemas.microsoft.com/office/powerpoint/2010/main" val="23392803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dirty="0" smtClean="0"/>
              <a:t>3. </a:t>
            </a:r>
            <a:r>
              <a:rPr lang="en-AU" sz="4400" b="1" dirty="0" err="1" smtClean="0"/>
              <a:t>Playfair</a:t>
            </a:r>
            <a:r>
              <a:rPr lang="en-AU" sz="4400" b="1" dirty="0" smtClean="0"/>
              <a:t> </a:t>
            </a:r>
            <a:r>
              <a:rPr lang="en-AU" sz="4400" b="1" dirty="0"/>
              <a:t>Cipher</a:t>
            </a:r>
          </a:p>
        </p:txBody>
      </p:sp>
      <p:sp>
        <p:nvSpPr>
          <p:cNvPr id="36866"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N</a:t>
            </a:r>
            <a:r>
              <a:rPr lang="en-AU" sz="3200" dirty="0" smtClean="0"/>
              <a:t>ot </a:t>
            </a:r>
            <a:r>
              <a:rPr lang="en-AU" sz="3200" dirty="0"/>
              <a:t>even the large number of keys in a </a:t>
            </a:r>
            <a:r>
              <a:rPr lang="en-AU" sz="3200" dirty="0" err="1"/>
              <a:t>monoalphabetic</a:t>
            </a:r>
            <a:r>
              <a:rPr lang="en-AU" sz="3200" dirty="0"/>
              <a:t> cipher provides security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smtClean="0"/>
              <a:t>An </a:t>
            </a:r>
            <a:r>
              <a:rPr lang="en-AU" sz="3200" dirty="0"/>
              <a:t>approach to improving security was to encrypt multiple </a:t>
            </a:r>
            <a:r>
              <a:rPr lang="en-AU" sz="3200" dirty="0" smtClean="0"/>
              <a:t>letters is </a:t>
            </a:r>
            <a:r>
              <a:rPr lang="en-AU" sz="3200" b="1" dirty="0" err="1"/>
              <a:t>Playfair</a:t>
            </a:r>
            <a:r>
              <a:rPr lang="en-AU" sz="3200" b="1" dirty="0"/>
              <a:t> </a:t>
            </a:r>
            <a:r>
              <a:rPr lang="en-AU" sz="3200" b="1" dirty="0" smtClean="0"/>
              <a:t>Cipher.</a:t>
            </a:r>
            <a:r>
              <a:rPr lang="en-AU" sz="3200" dirty="0" smtClean="0"/>
              <a:t> </a:t>
            </a:r>
            <a:endParaRPr lang="en-AU" sz="3200" dirty="0"/>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T</a:t>
            </a:r>
            <a:r>
              <a:rPr lang="en-AU" sz="3200" dirty="0" smtClean="0"/>
              <a:t>he</a:t>
            </a:r>
            <a:r>
              <a:rPr lang="en-AU" sz="3200" b="1" dirty="0" smtClean="0"/>
              <a:t> </a:t>
            </a:r>
            <a:r>
              <a:rPr lang="en-AU" sz="3200" b="1" dirty="0" err="1"/>
              <a:t>Playfair</a:t>
            </a:r>
            <a:r>
              <a:rPr lang="en-AU" sz="3200" b="1" dirty="0"/>
              <a:t> Cipher</a:t>
            </a:r>
            <a:r>
              <a:rPr lang="en-AU" sz="3200" dirty="0"/>
              <a:t> is </a:t>
            </a:r>
            <a:r>
              <a:rPr lang="en-AU" sz="3200" dirty="0" smtClean="0"/>
              <a:t>invented </a:t>
            </a:r>
            <a:r>
              <a:rPr lang="en-AU" sz="3200" dirty="0"/>
              <a:t>by Charles Wheatstone in 1854, but named after his friend Baron </a:t>
            </a:r>
            <a:r>
              <a:rPr lang="en-AU" sz="3200" dirty="0" err="1"/>
              <a:t>Playfair</a:t>
            </a:r>
            <a:r>
              <a:rPr lang="en-AU" sz="3200" dirty="0"/>
              <a:t> </a:t>
            </a:r>
          </a:p>
        </p:txBody>
      </p:sp>
      <p:sp>
        <p:nvSpPr>
          <p:cNvPr id="4" name="Slide Number Placeholder 4"/>
          <p:cNvSpPr>
            <a:spLocks noGrp="1"/>
          </p:cNvSpPr>
          <p:nvPr>
            <p:ph type="sldNum" sz="quarter" idx="12"/>
          </p:nvPr>
        </p:nvSpPr>
        <p:spPr/>
        <p:txBody>
          <a:bodyPr/>
          <a:lstStyle/>
          <a:p>
            <a:fld id="{28E2DC82-4F66-4DFC-991D-F47ABFCD4216}" type="slidenum">
              <a:rPr lang="en-US" smtClean="0"/>
              <a:pPr/>
              <a:t>11</a:t>
            </a:fld>
            <a:endParaRPr lang="en-US" dirty="0"/>
          </a:p>
        </p:txBody>
      </p:sp>
    </p:spTree>
    <p:extLst>
      <p:ext uri="{BB962C8B-B14F-4D97-AF65-F5344CB8AC3E}">
        <p14:creationId xmlns:p14="http://schemas.microsoft.com/office/powerpoint/2010/main" val="7184315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a:t>Playfair Key Matrix</a:t>
            </a:r>
          </a:p>
        </p:txBody>
      </p:sp>
      <p:sp>
        <p:nvSpPr>
          <p:cNvPr id="37890" name="Text Box 2"/>
          <p:cNvSpPr txBox="1">
            <a:spLocks noChangeArrowheads="1"/>
          </p:cNvSpPr>
          <p:nvPr/>
        </p:nvSpPr>
        <p:spPr bwMode="auto">
          <a:xfrm>
            <a:off x="457200" y="1676400"/>
            <a:ext cx="8229600" cy="2667000"/>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a 5X5 matrix of letters based on a keyword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fill in letters of keyword (sans duplicates)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fill rest of matrix with other letters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err="1"/>
              <a:t>eg</a:t>
            </a:r>
            <a:r>
              <a:rPr lang="en-AU" sz="3200" dirty="0"/>
              <a:t>. using the keyword MONARCHY</a:t>
            </a:r>
          </a:p>
        </p:txBody>
      </p:sp>
      <p:graphicFrame>
        <p:nvGraphicFramePr>
          <p:cNvPr id="37891" name="Group 3"/>
          <p:cNvGraphicFramePr>
            <a:graphicFrameLocks noGrp="1"/>
          </p:cNvGraphicFramePr>
          <p:nvPr>
            <p:extLst>
              <p:ext uri="{D42A27DB-BD31-4B8C-83A1-F6EECF244321}">
                <p14:modId xmlns:p14="http://schemas.microsoft.com/office/powerpoint/2010/main" val="323507124"/>
              </p:ext>
            </p:extLst>
          </p:nvPr>
        </p:nvGraphicFramePr>
        <p:xfrm>
          <a:off x="2209800" y="4267200"/>
          <a:ext cx="4725988" cy="2232026"/>
        </p:xfrm>
        <a:graphic>
          <a:graphicData uri="http://schemas.openxmlformats.org/drawingml/2006/table">
            <a:tbl>
              <a:tblPr>
                <a:effectLst>
                  <a:innerShdw blurRad="114300">
                    <a:prstClr val="black"/>
                  </a:innerShdw>
                </a:effectLst>
              </a:tblPr>
              <a:tblGrid>
                <a:gridCol w="946150"/>
                <a:gridCol w="942975"/>
                <a:gridCol w="912813"/>
                <a:gridCol w="977900"/>
                <a:gridCol w="946150"/>
              </a:tblGrid>
              <a:tr h="398463">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M</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O</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N</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A</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R</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C</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H</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Y</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B</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D</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E</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F</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G</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I/J</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K</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L</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P</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Q</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S</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T</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595313">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U</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V</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W</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X</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smtClean="0">
                          <a:ln>
                            <a:noFill/>
                          </a:ln>
                          <a:solidFill>
                            <a:schemeClr val="tx1"/>
                          </a:solidFill>
                          <a:effectLst/>
                          <a:latin typeface="Arial" charset="0"/>
                          <a:ea typeface="ＭＳ Ｐゴシック" pitchFamily="32" charset="-128"/>
                        </a:rPr>
                        <a:t>Z</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fld id="{28E2DC82-4F66-4DFC-991D-F47ABFCD4216}" type="slidenum">
              <a:rPr lang="en-US" smtClean="0"/>
              <a:pPr/>
              <a:t>12</a:t>
            </a:fld>
            <a:endParaRPr lang="en-US" dirty="0"/>
          </a:p>
        </p:txBody>
      </p:sp>
    </p:spTree>
    <p:extLst>
      <p:ext uri="{BB962C8B-B14F-4D97-AF65-F5344CB8AC3E}">
        <p14:creationId xmlns:p14="http://schemas.microsoft.com/office/powerpoint/2010/main" val="31702151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t>Encrypting and Decrypting</a:t>
            </a:r>
          </a:p>
        </p:txBody>
      </p:sp>
      <p:sp>
        <p:nvSpPr>
          <p:cNvPr id="38914" name="Text Box 2"/>
          <p:cNvSpPr txBox="1">
            <a:spLocks noChangeArrowheads="1"/>
          </p:cNvSpPr>
          <p:nvPr/>
        </p:nvSpPr>
        <p:spPr bwMode="auto">
          <a:xfrm>
            <a:off x="457200" y="1676400"/>
            <a:ext cx="8458200" cy="4454525"/>
          </a:xfrm>
          <a:prstGeom prst="rect">
            <a:avLst/>
          </a:prstGeom>
          <a:noFill/>
          <a:ln w="9525">
            <a:noFill/>
            <a:round/>
            <a:headEnd/>
            <a:tailEnd/>
          </a:ln>
          <a:effectLst/>
        </p:spPr>
        <p:txBody>
          <a:bodyPr/>
          <a:lstStyle/>
          <a:p>
            <a:pPr marL="531813" indent="-531813">
              <a:lnSpc>
                <a:spcPct val="80000"/>
              </a:lnSpc>
              <a:spcBef>
                <a:spcPts val="800"/>
              </a:spcBef>
              <a:buClr>
                <a:srgbClr val="5FAFFF"/>
              </a:buClr>
              <a:buSzPct val="80000"/>
              <a:buFont typeface="Wingdings" charset="2"/>
              <a:buChar char=""/>
              <a:tabLst>
                <a:tab pos="1101725" algn="l"/>
                <a:tab pos="2016125" algn="l"/>
                <a:tab pos="2930525" algn="l"/>
                <a:tab pos="3844925" algn="l"/>
                <a:tab pos="4759325" algn="l"/>
                <a:tab pos="5673725" algn="l"/>
                <a:tab pos="6588125" algn="l"/>
                <a:tab pos="7502525" algn="l"/>
                <a:tab pos="8416925" algn="l"/>
                <a:tab pos="9331325" algn="l"/>
                <a:tab pos="10245725" algn="l"/>
              </a:tabLst>
              <a:defRPr/>
            </a:pPr>
            <a:r>
              <a:rPr lang="en-US" sz="3200"/>
              <a:t>plaintext is encrypted two letters at a time </a:t>
            </a:r>
          </a:p>
          <a:p>
            <a:pPr marL="914400" lvl="1" indent="-457200">
              <a:lnSpc>
                <a:spcPct val="80000"/>
              </a:lnSpc>
              <a:spcBef>
                <a:spcPts val="700"/>
              </a:spcBef>
              <a:buClr>
                <a:srgbClr val="D9D9FF"/>
              </a:buClr>
              <a:buSzPct val="50000"/>
              <a:buFont typeface="Arial"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defRPr/>
            </a:pPr>
            <a:r>
              <a:rPr lang="en-US" sz="2800"/>
              <a:t>if a pair is a repeated letter, insert filler like 'X’</a:t>
            </a:r>
          </a:p>
          <a:p>
            <a:pPr marL="914400" lvl="1" indent="-457200">
              <a:lnSpc>
                <a:spcPct val="80000"/>
              </a:lnSpc>
              <a:spcBef>
                <a:spcPts val="700"/>
              </a:spcBef>
              <a:buClr>
                <a:srgbClr val="D9D9FF"/>
              </a:buClr>
              <a:buSzPct val="50000"/>
              <a:buFont typeface="Arial"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defRPr/>
            </a:pPr>
            <a:r>
              <a:rPr lang="en-US" sz="2800"/>
              <a:t>if both letters fall in the same row, replace each with letter to right (wrapping back to start from end) </a:t>
            </a:r>
          </a:p>
          <a:p>
            <a:pPr marL="914400" lvl="1" indent="-457200">
              <a:lnSpc>
                <a:spcPct val="80000"/>
              </a:lnSpc>
              <a:spcBef>
                <a:spcPts val="700"/>
              </a:spcBef>
              <a:buClr>
                <a:srgbClr val="D9D9FF"/>
              </a:buClr>
              <a:buSzPct val="50000"/>
              <a:buFont typeface="Arial"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defRPr/>
            </a:pPr>
            <a:r>
              <a:rPr lang="en-US" sz="2800"/>
              <a:t>if both letters fall in the same column, replace each with the letter below it (wrapping to top from bottom)</a:t>
            </a:r>
          </a:p>
          <a:p>
            <a:pPr marL="914400" lvl="1" indent="-457200">
              <a:lnSpc>
                <a:spcPct val="80000"/>
              </a:lnSpc>
              <a:spcBef>
                <a:spcPts val="700"/>
              </a:spcBef>
              <a:buClr>
                <a:srgbClr val="D9D9FF"/>
              </a:buClr>
              <a:buSzPct val="50000"/>
              <a:buFont typeface="Arial"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defRPr/>
            </a:pPr>
            <a:r>
              <a:rPr lang="en-US" sz="2800"/>
              <a:t>otherwise each letter is replaced by the letter in the same row and in the column of the other letter of the pair</a:t>
            </a:r>
          </a:p>
        </p:txBody>
      </p:sp>
      <p:sp>
        <p:nvSpPr>
          <p:cNvPr id="4" name="Slide Number Placeholder 4"/>
          <p:cNvSpPr>
            <a:spLocks noGrp="1"/>
          </p:cNvSpPr>
          <p:nvPr>
            <p:ph type="sldNum" sz="quarter" idx="12"/>
          </p:nvPr>
        </p:nvSpPr>
        <p:spPr/>
        <p:txBody>
          <a:bodyPr/>
          <a:lstStyle/>
          <a:p>
            <a:fld id="{28E2DC82-4F66-4DFC-991D-F47ABFCD4216}" type="slidenum">
              <a:rPr lang="en-US" smtClean="0"/>
              <a:pPr/>
              <a:t>13</a:t>
            </a:fld>
            <a:endParaRPr lang="en-US" dirty="0"/>
          </a:p>
        </p:txBody>
      </p:sp>
    </p:spTree>
    <p:extLst>
      <p:ext uri="{BB962C8B-B14F-4D97-AF65-F5344CB8AC3E}">
        <p14:creationId xmlns:p14="http://schemas.microsoft.com/office/powerpoint/2010/main" val="1518767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457200" y="-152400"/>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dirty="0" err="1"/>
              <a:t>Playfair</a:t>
            </a:r>
            <a:r>
              <a:rPr lang="en-AU" sz="4400" b="1" dirty="0"/>
              <a:t> Example</a:t>
            </a:r>
          </a:p>
        </p:txBody>
      </p:sp>
      <p:sp>
        <p:nvSpPr>
          <p:cNvPr id="39938" name="Text Box 2"/>
          <p:cNvSpPr txBox="1">
            <a:spLocks noChangeArrowheads="1"/>
          </p:cNvSpPr>
          <p:nvPr/>
        </p:nvSpPr>
        <p:spPr bwMode="auto">
          <a:xfrm>
            <a:off x="457200" y="685800"/>
            <a:ext cx="8229600" cy="2133600"/>
          </a:xfrm>
          <a:prstGeom prst="rect">
            <a:avLst/>
          </a:prstGeom>
          <a:noFill/>
          <a:ln w="9525">
            <a:noFill/>
            <a:round/>
            <a:headEnd/>
            <a:tailEnd/>
          </a:ln>
          <a:effectLst/>
        </p:spPr>
        <p:txBody>
          <a:bodyPr/>
          <a:lstStyle/>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Message = Move forward</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Plaintext = </a:t>
            </a:r>
            <a:r>
              <a:rPr lang="en-AU" sz="3200" dirty="0" err="1"/>
              <a:t>mo</a:t>
            </a:r>
            <a:r>
              <a:rPr lang="en-AU" sz="3200" dirty="0"/>
              <a:t> </a:t>
            </a:r>
            <a:r>
              <a:rPr lang="en-AU" sz="3200" dirty="0" err="1"/>
              <a:t>ve</a:t>
            </a:r>
            <a:r>
              <a:rPr lang="en-AU" sz="3200" dirty="0"/>
              <a:t> </a:t>
            </a:r>
            <a:r>
              <a:rPr lang="en-AU" sz="3200" dirty="0" err="1"/>
              <a:t>fo</a:t>
            </a:r>
            <a:r>
              <a:rPr lang="en-AU" sz="3200" dirty="0"/>
              <a:t> </a:t>
            </a:r>
            <a:r>
              <a:rPr lang="en-AU" sz="3200" dirty="0" err="1"/>
              <a:t>rw</a:t>
            </a:r>
            <a:r>
              <a:rPr lang="en-AU" sz="3200" dirty="0"/>
              <a:t> </a:t>
            </a:r>
            <a:r>
              <a:rPr lang="en-AU" sz="3200" dirty="0" err="1"/>
              <a:t>ar</a:t>
            </a:r>
            <a:r>
              <a:rPr lang="en-AU" sz="3200" dirty="0"/>
              <a:t> dx </a:t>
            </a:r>
          </a:p>
          <a:p>
            <a:pPr marL="341313" indent="-341313">
              <a:lnSpc>
                <a:spcPct val="90000"/>
              </a:lnSpc>
              <a:spcBef>
                <a:spcPts val="6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t>Here x is just a filler, message is padded and segmented</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err="1" smtClean="0"/>
              <a:t>Ciphertext</a:t>
            </a:r>
            <a:r>
              <a:rPr lang="en-AU" sz="3200" dirty="0" smtClean="0"/>
              <a:t> </a:t>
            </a:r>
            <a:r>
              <a:rPr lang="en-AU" sz="3200" dirty="0"/>
              <a:t>= ON UF PH NZ RM BZ</a:t>
            </a:r>
          </a:p>
        </p:txBody>
      </p:sp>
      <p:sp>
        <p:nvSpPr>
          <p:cNvPr id="40025" name="Rectangle 89"/>
          <p:cNvSpPr>
            <a:spLocks noChangeArrowheads="1"/>
          </p:cNvSpPr>
          <p:nvPr/>
        </p:nvSpPr>
        <p:spPr bwMode="auto">
          <a:xfrm>
            <a:off x="468313" y="2667000"/>
            <a:ext cx="2952750" cy="720725"/>
          </a:xfrm>
          <a:prstGeom prst="rect">
            <a:avLst/>
          </a:prstGeom>
          <a:noFill/>
          <a:ln w="9525">
            <a:noFill/>
            <a:round/>
            <a:headEnd/>
            <a:tailEnd/>
          </a:ln>
          <a:effectLst/>
        </p:spPr>
        <p:txBody>
          <a:bodyPr lIns="90000" tIns="46800" rIns="90000" bIns="46800"/>
          <a:lstStyle/>
          <a:p>
            <a:pPr marL="341313" indent="-341313">
              <a:lnSpc>
                <a:spcPct val="90000"/>
              </a:lnSpc>
              <a:spcBef>
                <a:spcPts val="800"/>
              </a:spcBef>
              <a:buClr>
                <a:srgbClr val="5FAFFF"/>
              </a:buClr>
              <a:buSzPct val="80000"/>
              <a:buFont typeface="Wingdings"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US" sz="3200" dirty="0" err="1"/>
              <a:t>mo</a:t>
            </a:r>
            <a:r>
              <a:rPr lang="en-US" sz="3200" dirty="0"/>
              <a:t> -&gt;  ON; </a:t>
            </a:r>
          </a:p>
        </p:txBody>
      </p:sp>
      <p:sp>
        <p:nvSpPr>
          <p:cNvPr id="40026" name="Rectangle 90"/>
          <p:cNvSpPr>
            <a:spLocks noChangeArrowheads="1"/>
          </p:cNvSpPr>
          <p:nvPr/>
        </p:nvSpPr>
        <p:spPr bwMode="auto">
          <a:xfrm>
            <a:off x="2916238" y="2667000"/>
            <a:ext cx="2303462" cy="720725"/>
          </a:xfrm>
          <a:prstGeom prst="rect">
            <a:avLst/>
          </a:prstGeom>
          <a:noFill/>
          <a:ln w="9525">
            <a:noFill/>
            <a:round/>
            <a:headEnd/>
            <a:tailEnd/>
          </a:ln>
          <a:effectLst/>
        </p:spPr>
        <p:txBody>
          <a:bodyPr lIns="90000" tIns="46800" rIns="90000" bIns="46800"/>
          <a:lstStyle/>
          <a:p>
            <a:pPr marL="342900" indent="-341313">
              <a:lnSpc>
                <a:spcPct val="90000"/>
              </a:lnSpc>
              <a:spcBef>
                <a:spcPts val="800"/>
              </a:spcBef>
              <a:buClrTx/>
              <a:buSzPct val="8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AU" sz="3200" dirty="0" err="1"/>
              <a:t>ve</a:t>
            </a:r>
            <a:r>
              <a:rPr lang="en-AU" sz="3200" dirty="0"/>
              <a:t> -&gt; UF; </a:t>
            </a:r>
          </a:p>
        </p:txBody>
      </p:sp>
      <p:sp>
        <p:nvSpPr>
          <p:cNvPr id="40027" name="Rectangle 91"/>
          <p:cNvSpPr>
            <a:spLocks noChangeArrowheads="1"/>
          </p:cNvSpPr>
          <p:nvPr/>
        </p:nvSpPr>
        <p:spPr bwMode="auto">
          <a:xfrm>
            <a:off x="4716463" y="2667000"/>
            <a:ext cx="3887787" cy="720725"/>
          </a:xfrm>
          <a:prstGeom prst="rect">
            <a:avLst/>
          </a:prstGeom>
          <a:noFill/>
          <a:ln w="9525">
            <a:noFill/>
            <a:round/>
            <a:headEnd/>
            <a:tailEnd/>
          </a:ln>
          <a:effectLst/>
        </p:spPr>
        <p:txBody>
          <a:bodyPr lIns="90000" tIns="46800" rIns="90000" bIns="46800"/>
          <a:lstStyle/>
          <a:p>
            <a:pPr marL="342900" indent="-341313">
              <a:lnSpc>
                <a:spcPct val="90000"/>
              </a:lnSpc>
              <a:spcBef>
                <a:spcPts val="800"/>
              </a:spcBef>
              <a:buClrTx/>
              <a:buSzPct val="80000"/>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lang="en-AU" sz="3200" dirty="0" err="1"/>
              <a:t>fo</a:t>
            </a:r>
            <a:r>
              <a:rPr lang="en-AU" sz="3200" dirty="0"/>
              <a:t> -&gt; PH, etc.</a:t>
            </a:r>
          </a:p>
        </p:txBody>
      </p:sp>
      <p:sp>
        <p:nvSpPr>
          <p:cNvPr id="8" name="Slide Number Placeholder 4"/>
          <p:cNvSpPr>
            <a:spLocks noGrp="1"/>
          </p:cNvSpPr>
          <p:nvPr>
            <p:ph type="sldNum" sz="quarter" idx="12"/>
          </p:nvPr>
        </p:nvSpPr>
        <p:spPr/>
        <p:txBody>
          <a:bodyPr/>
          <a:lstStyle/>
          <a:p>
            <a:fld id="{28E2DC82-4F66-4DFC-991D-F47ABFCD4216}" type="slidenum">
              <a:rPr lang="en-US" smtClean="0"/>
              <a:pPr/>
              <a:t>14</a:t>
            </a:fld>
            <a:endParaRPr lang="en-US" dirty="0"/>
          </a:p>
        </p:txBody>
      </p:sp>
      <p:graphicFrame>
        <p:nvGraphicFramePr>
          <p:cNvPr id="9" name="Group 3"/>
          <p:cNvGraphicFramePr>
            <a:graphicFrameLocks noGrp="1"/>
          </p:cNvGraphicFramePr>
          <p:nvPr>
            <p:extLst>
              <p:ext uri="{D42A27DB-BD31-4B8C-83A1-F6EECF244321}">
                <p14:modId xmlns:p14="http://schemas.microsoft.com/office/powerpoint/2010/main" val="3868096946"/>
              </p:ext>
            </p:extLst>
          </p:nvPr>
        </p:nvGraphicFramePr>
        <p:xfrm>
          <a:off x="2209800" y="3505200"/>
          <a:ext cx="4725988" cy="2232026"/>
        </p:xfrm>
        <a:graphic>
          <a:graphicData uri="http://schemas.openxmlformats.org/drawingml/2006/table">
            <a:tbl>
              <a:tblPr>
                <a:effectLst>
                  <a:innerShdw blurRad="114300">
                    <a:prstClr val="black"/>
                  </a:innerShdw>
                </a:effectLst>
              </a:tblPr>
              <a:tblGrid>
                <a:gridCol w="946150"/>
                <a:gridCol w="942975"/>
                <a:gridCol w="912813"/>
                <a:gridCol w="977900"/>
                <a:gridCol w="946150"/>
              </a:tblGrid>
              <a:tr h="398463">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M</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O</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N</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A</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R</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1368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C</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H</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smtClean="0">
                          <a:ln>
                            <a:noFill/>
                          </a:ln>
                          <a:solidFill>
                            <a:schemeClr val="tx1"/>
                          </a:solidFill>
                          <a:effectLst/>
                          <a:latin typeface="Arial" charset="0"/>
                          <a:ea typeface="ＭＳ Ｐゴシック" pitchFamily="32" charset="-128"/>
                        </a:rPr>
                        <a:t>Y</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B</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D</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E</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F</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smtClean="0">
                          <a:ln>
                            <a:noFill/>
                          </a:ln>
                          <a:solidFill>
                            <a:schemeClr val="tx1"/>
                          </a:solidFill>
                          <a:effectLst/>
                          <a:latin typeface="Arial" charset="0"/>
                          <a:ea typeface="ＭＳ Ｐゴシック" pitchFamily="32" charset="-128"/>
                        </a:rPr>
                        <a:t>G</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I/J</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K</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L</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P</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Q</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S</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T</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noFill/>
                  </a:tcPr>
                </a:tc>
              </a:tr>
              <a:tr h="595313">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U</a:t>
                      </a:r>
                    </a:p>
                  </a:txBody>
                  <a:tcPr marL="90000" marR="90000" marT="64440" marB="46800" horzOverflow="overflow">
                    <a:lnL w="1368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V</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W</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smtClean="0">
                          <a:ln>
                            <a:noFill/>
                          </a:ln>
                          <a:solidFill>
                            <a:schemeClr val="tx1"/>
                          </a:solidFill>
                          <a:effectLst/>
                          <a:latin typeface="Arial" charset="0"/>
                          <a:ea typeface="ＭＳ Ｐゴシック" pitchFamily="32" charset="-128"/>
                        </a:rPr>
                        <a:t>X</a:t>
                      </a:r>
                    </a:p>
                  </a:txBody>
                  <a:tcPr marL="90000" marR="90000" marT="6444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93000"/>
                        </a:lnSpc>
                        <a:spcBef>
                          <a:spcPts val="500"/>
                        </a:spcBef>
                        <a:spcAft>
                          <a:spcPct val="0"/>
                        </a:spcAft>
                        <a:buClrTx/>
                        <a:buSzPct val="8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smtClean="0">
                          <a:ln>
                            <a:noFill/>
                          </a:ln>
                          <a:solidFill>
                            <a:schemeClr val="tx1"/>
                          </a:solidFill>
                          <a:effectLst/>
                          <a:latin typeface="Arial" charset="0"/>
                          <a:ea typeface="ＭＳ Ｐゴシック" pitchFamily="32" charset="-128"/>
                        </a:rPr>
                        <a:t>Z</a:t>
                      </a:r>
                    </a:p>
                  </a:txBody>
                  <a:tcPr marL="90000" marR="90000" marT="64440" marB="46800" horzOverflow="overflow">
                    <a:lnL w="5760" cap="flat" cmpd="sng" algn="ctr">
                      <a:solidFill>
                        <a:srgbClr val="FFFFFF"/>
                      </a:solidFill>
                      <a:prstDash val="solid"/>
                      <a:round/>
                      <a:headEnd type="none" w="med" len="med"/>
                      <a:tailEnd type="none" w="med" len="med"/>
                    </a:lnL>
                    <a:lnR w="1368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368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10" name="Rectangle 89"/>
          <p:cNvSpPr>
            <a:spLocks noChangeArrowheads="1"/>
          </p:cNvSpPr>
          <p:nvPr/>
        </p:nvSpPr>
        <p:spPr bwMode="auto">
          <a:xfrm>
            <a:off x="228600" y="5943600"/>
            <a:ext cx="8915400" cy="720725"/>
          </a:xfrm>
          <a:prstGeom prst="rect">
            <a:avLst/>
          </a:prstGeom>
          <a:noFill/>
          <a:ln w="9525">
            <a:noFill/>
            <a:round/>
            <a:headEnd/>
            <a:tailEnd/>
          </a:ln>
          <a:effectLst/>
        </p:spPr>
        <p:txBody>
          <a:bodyPr lIns="90000" tIns="46800" rIns="90000" bIns="46800"/>
          <a:lstStyle/>
          <a:p>
            <a:pPr>
              <a:lnSpc>
                <a:spcPct val="90000"/>
              </a:lnSpc>
              <a:spcBef>
                <a:spcPts val="800"/>
              </a:spcBef>
              <a:buClr>
                <a:srgbClr val="5FAFFF"/>
              </a:buClr>
              <a:buSzPct val="8000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US" sz="3200" dirty="0" smtClean="0">
                <a:solidFill>
                  <a:srgbClr val="FF0000"/>
                </a:solidFill>
              </a:rPr>
              <a:t>Now Decipher it -&gt;    </a:t>
            </a:r>
            <a:r>
              <a:rPr lang="en-AU" sz="3200" dirty="0" smtClean="0">
                <a:solidFill>
                  <a:srgbClr val="FF0000"/>
                </a:solidFill>
              </a:rPr>
              <a:t>ONUFPHNZRMBZ</a:t>
            </a:r>
            <a:r>
              <a:rPr lang="en-US" sz="3200" dirty="0" smtClean="0">
                <a:solidFill>
                  <a:srgbClr val="FF0000"/>
                </a:solidFill>
              </a:rPr>
              <a:t> </a:t>
            </a:r>
            <a:endParaRPr lang="en-US" sz="3200" dirty="0">
              <a:solidFill>
                <a:srgbClr val="FF0000"/>
              </a:solidFill>
            </a:endParaRPr>
          </a:p>
        </p:txBody>
      </p:sp>
    </p:spTree>
    <p:extLst>
      <p:ext uri="{BB962C8B-B14F-4D97-AF65-F5344CB8AC3E}">
        <p14:creationId xmlns:p14="http://schemas.microsoft.com/office/powerpoint/2010/main" val="103996827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00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4002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40027">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399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a:t>Security of Playfair Cipher</a:t>
            </a:r>
          </a:p>
        </p:txBody>
      </p:sp>
      <p:sp>
        <p:nvSpPr>
          <p:cNvPr id="4096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security much improved over </a:t>
            </a:r>
            <a:r>
              <a:rPr lang="en-AU" sz="2800" dirty="0" err="1"/>
              <a:t>monoalphabetic</a:t>
            </a:r>
            <a:endParaRPr lang="en-AU" sz="2800" dirty="0"/>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since have 26 x 26 = 676 </a:t>
            </a:r>
            <a:r>
              <a:rPr lang="en-AU" sz="2800" dirty="0" smtClean="0"/>
              <a:t> </a:t>
            </a:r>
            <a:endParaRPr lang="en-AU" sz="2800" dirty="0"/>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would need a 676 entry frequency table to analyse (versus 26 for a </a:t>
            </a:r>
            <a:r>
              <a:rPr lang="en-AU" sz="2800" dirty="0" err="1"/>
              <a:t>monoalphabetic</a:t>
            </a:r>
            <a:r>
              <a:rPr lang="en-AU" sz="2800" dirty="0"/>
              <a:t>) </a:t>
            </a:r>
            <a:r>
              <a:rPr lang="en-AU" sz="2800" dirty="0" smtClean="0"/>
              <a:t>and </a:t>
            </a:r>
            <a:r>
              <a:rPr lang="en-AU" sz="2800" dirty="0"/>
              <a:t>correspondingly more </a:t>
            </a:r>
            <a:r>
              <a:rPr lang="en-AU" sz="2800" dirty="0" err="1"/>
              <a:t>ciphertext</a:t>
            </a:r>
            <a:r>
              <a:rPr lang="en-AU" sz="2800" dirty="0"/>
              <a:t> </a:t>
            </a:r>
            <a:r>
              <a:rPr lang="en-AU" sz="2800" dirty="0" smtClean="0"/>
              <a:t>was </a:t>
            </a:r>
            <a:r>
              <a:rPr lang="en-AU" sz="2800" dirty="0"/>
              <a:t>widely used for many years</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err="1"/>
              <a:t>eg</a:t>
            </a:r>
            <a:r>
              <a:rPr lang="en-AU" dirty="0"/>
              <a:t>. by US &amp; British military in WW1</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2800" dirty="0" smtClean="0"/>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smtClean="0"/>
              <a:t>it </a:t>
            </a:r>
            <a:r>
              <a:rPr lang="en-AU" sz="2800" b="1" dirty="0"/>
              <a:t>can</a:t>
            </a:r>
            <a:r>
              <a:rPr lang="en-AU" sz="2800" dirty="0"/>
              <a:t> be broken, given a few hundred letters </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since still has much of plaintext structure </a:t>
            </a:r>
          </a:p>
        </p:txBody>
      </p:sp>
      <p:sp>
        <p:nvSpPr>
          <p:cNvPr id="34820" name="Rectangle 3"/>
          <p:cNvSpPr>
            <a:spLocks noChangeArrowheads="1"/>
          </p:cNvSpPr>
          <p:nvPr/>
        </p:nvSpPr>
        <p:spPr bwMode="auto">
          <a:xfrm>
            <a:off x="7286625" y="6411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 name="Slide Number Placeholder 4"/>
          <p:cNvSpPr>
            <a:spLocks noGrp="1"/>
          </p:cNvSpPr>
          <p:nvPr>
            <p:ph type="sldNum" sz="quarter" idx="12"/>
          </p:nvPr>
        </p:nvSpPr>
        <p:spPr/>
        <p:txBody>
          <a:bodyPr/>
          <a:lstStyle/>
          <a:p>
            <a:fld id="{28E2DC82-4F66-4DFC-991D-F47ABFCD4216}" type="slidenum">
              <a:rPr lang="en-US" smtClean="0"/>
              <a:pPr/>
              <a:t>15</a:t>
            </a:fld>
            <a:endParaRPr lang="en-US" dirty="0"/>
          </a:p>
        </p:txBody>
      </p:sp>
    </p:spTree>
    <p:extLst>
      <p:ext uri="{BB962C8B-B14F-4D97-AF65-F5344CB8AC3E}">
        <p14:creationId xmlns:p14="http://schemas.microsoft.com/office/powerpoint/2010/main" val="3369107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457200" y="79375"/>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dirty="0"/>
              <a:t>Polyalphabetic Ciphers</a:t>
            </a:r>
          </a:p>
        </p:txBody>
      </p:sp>
      <p:sp>
        <p:nvSpPr>
          <p:cNvPr id="41986" name="Text Box 2"/>
          <p:cNvSpPr txBox="1">
            <a:spLocks noChangeArrowheads="1"/>
          </p:cNvSpPr>
          <p:nvPr/>
        </p:nvSpPr>
        <p:spPr bwMode="auto">
          <a:xfrm>
            <a:off x="76200" y="762000"/>
            <a:ext cx="9144000" cy="4454525"/>
          </a:xfrm>
          <a:prstGeom prst="rect">
            <a:avLst/>
          </a:prstGeom>
          <a:noFill/>
          <a:ln w="9525">
            <a:noFill/>
            <a:round/>
            <a:headEnd/>
            <a:tailEnd/>
          </a:ln>
          <a:effectLst/>
        </p:spPr>
        <p:txBody>
          <a:bodyPr/>
          <a:lstStyle/>
          <a:p>
            <a:pPr>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1600" dirty="0" smtClean="0"/>
          </a:p>
          <a:p>
            <a:pPr>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smtClean="0"/>
              <a:t>It improve </a:t>
            </a:r>
            <a:r>
              <a:rPr lang="en-AU" sz="2800" dirty="0"/>
              <a:t>security using multiple cipher </a:t>
            </a:r>
            <a:r>
              <a:rPr lang="en-AU" sz="2800" dirty="0" smtClean="0"/>
              <a:t>alphabets make </a:t>
            </a:r>
            <a:r>
              <a:rPr lang="en-AU" sz="2800" dirty="0"/>
              <a:t>cryptanalysis harder with more alphabets to guess and flatter frequency </a:t>
            </a:r>
            <a:r>
              <a:rPr lang="en-AU" sz="2800" dirty="0" smtClean="0"/>
              <a:t>distribution. </a:t>
            </a:r>
            <a:endParaRPr lang="en-AU" sz="2800" dirty="0"/>
          </a:p>
          <a:p>
            <a:pPr>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U</a:t>
            </a:r>
            <a:r>
              <a:rPr lang="en-AU" sz="2800" dirty="0" smtClean="0"/>
              <a:t>se </a:t>
            </a:r>
            <a:r>
              <a:rPr lang="en-AU" sz="2800" dirty="0"/>
              <a:t>a key to select which alphabet is used for each letter of the </a:t>
            </a:r>
            <a:r>
              <a:rPr lang="en-AU" sz="2800" dirty="0" smtClean="0"/>
              <a:t>message and use </a:t>
            </a:r>
            <a:r>
              <a:rPr lang="en-AU" sz="2800" dirty="0"/>
              <a:t>each alphabet in turn </a:t>
            </a:r>
            <a:r>
              <a:rPr lang="en-AU" sz="2800" dirty="0" smtClean="0"/>
              <a:t>and repeat </a:t>
            </a:r>
            <a:r>
              <a:rPr lang="en-AU" sz="2800" dirty="0"/>
              <a:t>from start after end of key is </a:t>
            </a:r>
            <a:r>
              <a:rPr lang="en-AU" sz="2800" dirty="0" smtClean="0"/>
              <a:t>reached.</a:t>
            </a:r>
          </a:p>
          <a:p>
            <a:r>
              <a:rPr lang="en-US" sz="2800" dirty="0" smtClean="0"/>
              <a:t>Polyalphabetic techniques use different </a:t>
            </a:r>
            <a:r>
              <a:rPr lang="en-US" sz="2800" dirty="0" err="1" smtClean="0"/>
              <a:t>monoalphabetic</a:t>
            </a:r>
            <a:r>
              <a:rPr lang="en-US" sz="2800" dirty="0" smtClean="0"/>
              <a:t> </a:t>
            </a:r>
            <a:r>
              <a:rPr lang="en-US" sz="2800" dirty="0"/>
              <a:t>substitutions as one proceeds through the plaintext message. </a:t>
            </a:r>
            <a:endParaRPr lang="en-US" sz="2800" dirty="0" smtClean="0"/>
          </a:p>
          <a:p>
            <a:r>
              <a:rPr lang="en-US" sz="2800" dirty="0" smtClean="0"/>
              <a:t>All Polyalphabetic cipher techniques have </a:t>
            </a:r>
            <a:r>
              <a:rPr lang="en-US" sz="2800" dirty="0"/>
              <a:t>the following features in common:</a:t>
            </a:r>
          </a:p>
          <a:p>
            <a:r>
              <a:rPr lang="en-US" sz="2800" b="1" dirty="0"/>
              <a:t>1. </a:t>
            </a:r>
            <a:r>
              <a:rPr lang="en-US" sz="2800" dirty="0"/>
              <a:t>A set of related </a:t>
            </a:r>
            <a:r>
              <a:rPr lang="en-US" sz="2800" dirty="0" err="1"/>
              <a:t>monoalphabetic</a:t>
            </a:r>
            <a:r>
              <a:rPr lang="en-US" sz="2800" dirty="0"/>
              <a:t> substitution rules is used.</a:t>
            </a:r>
          </a:p>
          <a:p>
            <a:r>
              <a:rPr lang="en-US" sz="2800" b="1" dirty="0"/>
              <a:t>2. </a:t>
            </a:r>
            <a:r>
              <a:rPr lang="en-US" sz="2800" dirty="0"/>
              <a:t>A key determines which particular rule is chosen for a given transformation.</a:t>
            </a:r>
            <a:r>
              <a:rPr lang="en-AU" sz="2800" dirty="0" smtClean="0"/>
              <a:t> </a:t>
            </a:r>
          </a:p>
          <a:p>
            <a:pPr>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2800" dirty="0"/>
          </a:p>
        </p:txBody>
      </p:sp>
      <p:sp>
        <p:nvSpPr>
          <p:cNvPr id="4" name="Slide Number Placeholder 4"/>
          <p:cNvSpPr>
            <a:spLocks noGrp="1"/>
          </p:cNvSpPr>
          <p:nvPr>
            <p:ph type="sldNum" sz="quarter" idx="12"/>
          </p:nvPr>
        </p:nvSpPr>
        <p:spPr/>
        <p:txBody>
          <a:bodyPr/>
          <a:lstStyle/>
          <a:p>
            <a:fld id="{28E2DC82-4F66-4DFC-991D-F47ABFCD4216}" type="slidenum">
              <a:rPr lang="en-US" smtClean="0"/>
              <a:pPr/>
              <a:t>16</a:t>
            </a:fld>
            <a:endParaRPr lang="en-US" dirty="0"/>
          </a:p>
        </p:txBody>
      </p:sp>
    </p:spTree>
    <p:extLst>
      <p:ext uri="{BB962C8B-B14F-4D97-AF65-F5344CB8AC3E}">
        <p14:creationId xmlns:p14="http://schemas.microsoft.com/office/powerpoint/2010/main" val="39107327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dirty="0" smtClean="0"/>
              <a:t>4. </a:t>
            </a:r>
            <a:r>
              <a:rPr lang="en-AU" sz="4400" b="1" dirty="0" err="1" smtClean="0"/>
              <a:t>Vigenère</a:t>
            </a:r>
            <a:r>
              <a:rPr lang="en-AU" sz="4400" b="1" dirty="0" smtClean="0"/>
              <a:t> </a:t>
            </a:r>
            <a:r>
              <a:rPr lang="en-AU" sz="4400" b="1" dirty="0"/>
              <a:t>Cipher</a:t>
            </a:r>
          </a:p>
        </p:txBody>
      </p:sp>
      <p:sp>
        <p:nvSpPr>
          <p:cNvPr id="4301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simplest polyalphabetic substitution cipher</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effectively multiple </a:t>
            </a:r>
            <a:r>
              <a:rPr lang="en-AU" sz="3200" dirty="0" smtClean="0"/>
              <a:t>Caesar </a:t>
            </a:r>
            <a:r>
              <a:rPr lang="en-AU" sz="3200" dirty="0"/>
              <a:t>ciphers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key is multiple letters long K = k</a:t>
            </a:r>
            <a:r>
              <a:rPr lang="en-AU" sz="3200" baseline="-25000" dirty="0"/>
              <a:t>1</a:t>
            </a:r>
            <a:r>
              <a:rPr lang="en-AU" sz="3200" dirty="0"/>
              <a:t> k</a:t>
            </a:r>
            <a:r>
              <a:rPr lang="en-AU" sz="3200" baseline="-25000" dirty="0"/>
              <a:t>2</a:t>
            </a:r>
            <a:r>
              <a:rPr lang="en-AU" sz="3200" dirty="0"/>
              <a:t> ... </a:t>
            </a:r>
            <a:r>
              <a:rPr lang="en-AU" sz="3200" dirty="0" err="1"/>
              <a:t>k</a:t>
            </a:r>
            <a:r>
              <a:rPr lang="en-AU" sz="3200" baseline="-25000" dirty="0" err="1"/>
              <a:t>d</a:t>
            </a:r>
            <a:r>
              <a:rPr lang="en-AU" sz="3200" dirty="0"/>
              <a:t>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err="1"/>
              <a:t>i</a:t>
            </a:r>
            <a:r>
              <a:rPr lang="en-AU" sz="3200" baseline="30000" dirty="0" err="1"/>
              <a:t>th</a:t>
            </a:r>
            <a:r>
              <a:rPr lang="en-AU" sz="3200" dirty="0"/>
              <a:t> letter specifies </a:t>
            </a:r>
            <a:r>
              <a:rPr lang="en-AU" sz="3200" dirty="0" err="1"/>
              <a:t>i</a:t>
            </a:r>
            <a:r>
              <a:rPr lang="en-AU" sz="3200" baseline="30000" dirty="0" err="1"/>
              <a:t>th</a:t>
            </a:r>
            <a:r>
              <a:rPr lang="en-AU" sz="3200" dirty="0"/>
              <a:t> alphabet to use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use each alphabet in turn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repeat from start after d letters in message</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decryption simply works in reverse </a:t>
            </a:r>
          </a:p>
        </p:txBody>
      </p:sp>
      <p:sp>
        <p:nvSpPr>
          <p:cNvPr id="4" name="Slide Number Placeholder 4"/>
          <p:cNvSpPr>
            <a:spLocks noGrp="1"/>
          </p:cNvSpPr>
          <p:nvPr>
            <p:ph type="sldNum" sz="quarter" idx="12"/>
          </p:nvPr>
        </p:nvSpPr>
        <p:spPr>
          <a:xfrm>
            <a:off x="6553200" y="6324600"/>
            <a:ext cx="1905000" cy="457200"/>
          </a:xfrm>
        </p:spPr>
        <p:txBody>
          <a:bodyPr/>
          <a:lstStyle/>
          <a:p>
            <a:fld id="{28E2DC82-4F66-4DFC-991D-F47ABFCD4216}" type="slidenum">
              <a:rPr lang="en-US" smtClean="0"/>
              <a:pPr/>
              <a:t>17</a:t>
            </a:fld>
            <a:endParaRPr lang="en-US" dirty="0"/>
          </a:p>
        </p:txBody>
      </p:sp>
    </p:spTree>
    <p:extLst>
      <p:ext uri="{BB962C8B-B14F-4D97-AF65-F5344CB8AC3E}">
        <p14:creationId xmlns:p14="http://schemas.microsoft.com/office/powerpoint/2010/main" val="10571380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457200" y="0"/>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a:t>Example of </a:t>
            </a:r>
            <a:r>
              <a:rPr lang="en-AU" sz="4400" b="1" dirty="0" err="1"/>
              <a:t>Vigenère</a:t>
            </a:r>
            <a:r>
              <a:rPr lang="en-AU" sz="4400" b="1" dirty="0"/>
              <a:t> Cipher</a:t>
            </a:r>
          </a:p>
        </p:txBody>
      </p:sp>
      <p:sp>
        <p:nvSpPr>
          <p:cNvPr id="44034" name="Text Box 2"/>
          <p:cNvSpPr txBox="1">
            <a:spLocks noChangeArrowheads="1"/>
          </p:cNvSpPr>
          <p:nvPr/>
        </p:nvSpPr>
        <p:spPr bwMode="auto">
          <a:xfrm>
            <a:off x="457200" y="1143000"/>
            <a:ext cx="8229600" cy="5410200"/>
          </a:xfrm>
          <a:prstGeom prst="rect">
            <a:avLst/>
          </a:prstGeom>
          <a:noFill/>
          <a:ln w="9525">
            <a:noFill/>
            <a:round/>
            <a:headEnd/>
            <a:tailEnd/>
          </a:ln>
          <a:effectLst/>
        </p:spPr>
        <p:txBody>
          <a:bodyPr/>
          <a:lstStyle/>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write the plaintext out </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write the keyword repeated above it</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use each key letter as a </a:t>
            </a:r>
            <a:r>
              <a:rPr lang="en-AU" sz="2800" dirty="0" err="1"/>
              <a:t>caesar</a:t>
            </a:r>
            <a:r>
              <a:rPr lang="en-AU" sz="2800" dirty="0"/>
              <a:t> cipher key </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encrypt the corresponding plaintext letter</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err="1"/>
              <a:t>eg</a:t>
            </a:r>
            <a:r>
              <a:rPr lang="en-US" sz="2800" dirty="0"/>
              <a:t> using keyword </a:t>
            </a:r>
            <a:r>
              <a:rPr lang="en-US" sz="2800" i="1" dirty="0"/>
              <a:t>deceptive</a:t>
            </a:r>
          </a:p>
          <a:p>
            <a:pPr lvl="1" indent="-284163">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latin typeface="Lucida Console" pitchFamily="49" charset="0"/>
              </a:rPr>
              <a:t>key:       </a:t>
            </a:r>
            <a:r>
              <a:rPr lang="en-AU" dirty="0" err="1">
                <a:latin typeface="Lucida Console" pitchFamily="49" charset="0"/>
              </a:rPr>
              <a:t>deceptivedeceptivedeceptive</a:t>
            </a:r>
            <a:endParaRPr lang="en-AU" dirty="0">
              <a:latin typeface="Lucida Console" pitchFamily="49" charset="0"/>
            </a:endParaRPr>
          </a:p>
          <a:p>
            <a:pPr lvl="1" indent="-284163">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latin typeface="Lucida Console" pitchFamily="49" charset="0"/>
              </a:rPr>
              <a:t>plaintext: </a:t>
            </a:r>
            <a:r>
              <a:rPr lang="en-AU" dirty="0" err="1">
                <a:latin typeface="Lucida Console" pitchFamily="49" charset="0"/>
              </a:rPr>
              <a:t>wearediscoveredsaveyourself</a:t>
            </a:r>
            <a:endParaRPr lang="en-AU" dirty="0">
              <a:latin typeface="Lucida Console" pitchFamily="49" charset="0"/>
            </a:endParaRPr>
          </a:p>
          <a:p>
            <a:pPr lvl="1" indent="-284163">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err="1" smtClean="0">
                <a:latin typeface="Lucida Console" pitchFamily="49" charset="0"/>
              </a:rPr>
              <a:t>ciphertext:ZICVTWQNGRZGVTWAVZHCQYGLMGJ</a:t>
            </a:r>
            <a:endParaRPr lang="en-AU" dirty="0" smtClean="0">
              <a:latin typeface="Lucida Console" pitchFamily="49" charset="0"/>
            </a:endParaRPr>
          </a:p>
          <a:p>
            <a:pPr lvl="1" indent="-284163">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smtClean="0">
                <a:latin typeface="Lucida Console" pitchFamily="49" charset="0"/>
              </a:rPr>
              <a:t>_____________________________</a:t>
            </a:r>
            <a:endParaRPr lang="en-AU" dirty="0">
              <a:latin typeface="Lucida Console" pitchFamily="49" charset="0"/>
            </a:endParaRPr>
          </a:p>
          <a:p>
            <a:pPr lvl="1" indent="-284163">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dirty="0">
              <a:latin typeface="Lucida Console" pitchFamily="49" charset="0"/>
            </a:endParaRPr>
          </a:p>
          <a:p>
            <a:pPr lvl="1" indent="-284163">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t> </a:t>
            </a:r>
          </a:p>
        </p:txBody>
      </p:sp>
      <p:sp>
        <p:nvSpPr>
          <p:cNvPr id="4" name="Slide Number Placeholder 4"/>
          <p:cNvSpPr>
            <a:spLocks noGrp="1"/>
          </p:cNvSpPr>
          <p:nvPr>
            <p:ph type="sldNum" sz="quarter" idx="12"/>
          </p:nvPr>
        </p:nvSpPr>
        <p:spPr/>
        <p:txBody>
          <a:bodyPr/>
          <a:lstStyle/>
          <a:p>
            <a:fld id="{28E2DC82-4F66-4DFC-991D-F47ABFCD4216}" type="slidenum">
              <a:rPr lang="en-US" smtClean="0"/>
              <a:pPr/>
              <a:t>18</a:t>
            </a:fld>
            <a:endParaRPr lang="en-US" dirty="0"/>
          </a:p>
        </p:txBody>
      </p:sp>
    </p:spTree>
    <p:extLst>
      <p:ext uri="{BB962C8B-B14F-4D97-AF65-F5344CB8AC3E}">
        <p14:creationId xmlns:p14="http://schemas.microsoft.com/office/powerpoint/2010/main" val="15303738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t>Security of </a:t>
            </a:r>
            <a:r>
              <a:rPr lang="en-AU" sz="4400" b="1"/>
              <a:t>Vigenère Ciphers</a:t>
            </a:r>
          </a:p>
        </p:txBody>
      </p:sp>
      <p:sp>
        <p:nvSpPr>
          <p:cNvPr id="4608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have multiple </a:t>
            </a:r>
            <a:r>
              <a:rPr lang="en-US" sz="3200" dirty="0" err="1"/>
              <a:t>ciphertext</a:t>
            </a:r>
            <a:r>
              <a:rPr lang="en-US" sz="3200" dirty="0"/>
              <a:t> letters for each plaintext letter</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hence letter frequencies are obscured</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but not totally lost</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start with letter frequencies</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see if it looks </a:t>
            </a:r>
            <a:r>
              <a:rPr lang="en-US" sz="2800" dirty="0" err="1"/>
              <a:t>monoalphabetic</a:t>
            </a:r>
            <a:r>
              <a:rPr lang="en-US" sz="2800" dirty="0"/>
              <a:t> or not</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if not, then need to determine number of alphabets, since then can attack each</a:t>
            </a:r>
          </a:p>
        </p:txBody>
      </p:sp>
      <p:sp>
        <p:nvSpPr>
          <p:cNvPr id="4" name="Slide Number Placeholder 4"/>
          <p:cNvSpPr>
            <a:spLocks noGrp="1"/>
          </p:cNvSpPr>
          <p:nvPr>
            <p:ph type="sldNum" sz="quarter" idx="12"/>
          </p:nvPr>
        </p:nvSpPr>
        <p:spPr/>
        <p:txBody>
          <a:bodyPr/>
          <a:lstStyle/>
          <a:p>
            <a:fld id="{28E2DC82-4F66-4DFC-991D-F47ABFCD4216}" type="slidenum">
              <a:rPr lang="en-US" smtClean="0"/>
              <a:pPr/>
              <a:t>19</a:t>
            </a:fld>
            <a:endParaRPr lang="en-US" dirty="0"/>
          </a:p>
        </p:txBody>
      </p:sp>
    </p:spTree>
    <p:extLst>
      <p:ext uri="{BB962C8B-B14F-4D97-AF65-F5344CB8AC3E}">
        <p14:creationId xmlns:p14="http://schemas.microsoft.com/office/powerpoint/2010/main" val="218930905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608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4608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46082">
                                            <p:txEl>
                                              <p:pRg st="3" end="3"/>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6082">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46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152400"/>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a:t>Cryptography</a:t>
            </a:r>
          </a:p>
        </p:txBody>
      </p:sp>
      <p:sp>
        <p:nvSpPr>
          <p:cNvPr id="10242" name="Text Box 2"/>
          <p:cNvSpPr txBox="1">
            <a:spLocks noChangeArrowheads="1"/>
          </p:cNvSpPr>
          <p:nvPr/>
        </p:nvSpPr>
        <p:spPr bwMode="auto">
          <a:xfrm>
            <a:off x="152400" y="685800"/>
            <a:ext cx="8991600" cy="4724400"/>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can characterize cryptographic system by:</a:t>
            </a:r>
          </a:p>
          <a:p>
            <a:pPr marL="914400" lvl="1" indent="-457200">
              <a:spcBef>
                <a:spcPts val="700"/>
              </a:spcBef>
              <a:buSzPct val="5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T</a:t>
            </a:r>
            <a:r>
              <a:rPr lang="en-US" sz="3200" dirty="0" smtClean="0"/>
              <a:t>ype </a:t>
            </a:r>
            <a:r>
              <a:rPr lang="en-US" sz="3200" dirty="0"/>
              <a:t>of encryption operations used</a:t>
            </a:r>
          </a:p>
          <a:p>
            <a:pPr marL="1371600" lvl="2" indent="-457200">
              <a:spcBef>
                <a:spcPts val="600"/>
              </a:spcBef>
              <a:buClr>
                <a:srgbClr val="00FFFF"/>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substitution</a:t>
            </a:r>
          </a:p>
          <a:p>
            <a:pPr marL="1371600" lvl="2" indent="-457200">
              <a:spcBef>
                <a:spcPts val="600"/>
              </a:spcBef>
              <a:buClr>
                <a:srgbClr val="00FFFF"/>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transposition</a:t>
            </a:r>
          </a:p>
          <a:p>
            <a:pPr marL="1371600" lvl="2" indent="-457200">
              <a:spcBef>
                <a:spcPts val="600"/>
              </a:spcBef>
              <a:buClr>
                <a:srgbClr val="00FFFF"/>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product</a:t>
            </a:r>
          </a:p>
          <a:p>
            <a:pPr marL="914400" lvl="1" indent="-457200">
              <a:spcBef>
                <a:spcPts val="700"/>
              </a:spcBef>
              <a:buSzPct val="5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N</a:t>
            </a:r>
            <a:r>
              <a:rPr lang="en-US" sz="3200" dirty="0" smtClean="0"/>
              <a:t>umber </a:t>
            </a:r>
            <a:r>
              <a:rPr lang="en-US" sz="3200" dirty="0"/>
              <a:t>of keys used</a:t>
            </a:r>
          </a:p>
          <a:p>
            <a:pPr marL="1371600" lvl="2" indent="-457200">
              <a:spcBef>
                <a:spcPts val="600"/>
              </a:spcBef>
              <a:buClr>
                <a:srgbClr val="00FFFF"/>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single-key or private</a:t>
            </a:r>
          </a:p>
          <a:p>
            <a:pPr marL="1371600" lvl="2" indent="-457200">
              <a:spcBef>
                <a:spcPts val="600"/>
              </a:spcBef>
              <a:buClr>
                <a:srgbClr val="00FFFF"/>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two-key or public</a:t>
            </a:r>
          </a:p>
          <a:p>
            <a:pPr marL="914400" lvl="1" indent="-457200">
              <a:spcBef>
                <a:spcPts val="700"/>
              </a:spcBef>
              <a:buSzPct val="5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W</a:t>
            </a:r>
            <a:r>
              <a:rPr lang="en-US" sz="3200" dirty="0" smtClean="0"/>
              <a:t>ay </a:t>
            </a:r>
            <a:r>
              <a:rPr lang="en-US" sz="3200" dirty="0"/>
              <a:t>in which plaintext is processed</a:t>
            </a:r>
          </a:p>
          <a:p>
            <a:pPr marL="1371600" lvl="2" indent="-457200">
              <a:spcBef>
                <a:spcPts val="600"/>
              </a:spcBef>
              <a:buClr>
                <a:srgbClr val="00FFFF"/>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block</a:t>
            </a:r>
          </a:p>
          <a:p>
            <a:pPr marL="1371600" lvl="2" indent="-457200">
              <a:spcBef>
                <a:spcPts val="600"/>
              </a:spcBef>
              <a:buClr>
                <a:srgbClr val="00FFFF"/>
              </a:buClr>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stream</a:t>
            </a:r>
          </a:p>
        </p:txBody>
      </p:sp>
      <p:sp>
        <p:nvSpPr>
          <p:cNvPr id="4" name="Slide Number Placeholder 4"/>
          <p:cNvSpPr>
            <a:spLocks noGrp="1"/>
          </p:cNvSpPr>
          <p:nvPr>
            <p:ph type="sldNum" sz="quarter" idx="12"/>
          </p:nvPr>
        </p:nvSpPr>
        <p:spPr>
          <a:xfrm>
            <a:off x="6553200" y="6324600"/>
            <a:ext cx="1905000" cy="457200"/>
          </a:xfrm>
        </p:spPr>
        <p:txBody>
          <a:bodyPr/>
          <a:lstStyle/>
          <a:p>
            <a:fld id="{28E2DC82-4F66-4DFC-991D-F47ABFCD4216}" type="slidenum">
              <a:rPr lang="en-US" smtClean="0"/>
              <a:pPr/>
              <a:t>2</a:t>
            </a:fld>
            <a:endParaRPr lang="en-US" dirty="0"/>
          </a:p>
        </p:txBody>
      </p:sp>
    </p:spTree>
    <p:extLst>
      <p:ext uri="{BB962C8B-B14F-4D97-AF65-F5344CB8AC3E}">
        <p14:creationId xmlns:p14="http://schemas.microsoft.com/office/powerpoint/2010/main" val="151366118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0242">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0242">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0242">
                                            <p:txEl>
                                              <p:pRg st="3" end="3"/>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0242">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0242">
                                            <p:txEl>
                                              <p:pRg st="5" end="5"/>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0242">
                                            <p:txEl>
                                              <p:pRg st="6" end="6"/>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0242">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10242">
                                            <p:txEl>
                                              <p:pRg st="8" end="8"/>
                                            </p:txEl>
                                          </p:spTgt>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10242">
                                            <p:txEl>
                                              <p:pRg st="9" end="9"/>
                                            </p:txEl>
                                          </p:spTgt>
                                        </p:tgtEl>
                                        <p:attrNameLst>
                                          <p:attrName>style.visibility</p:attrName>
                                        </p:attrNameLst>
                                      </p:cBhvr>
                                      <p:to>
                                        <p:strVal val="visible"/>
                                      </p:to>
                                    </p:set>
                                  </p:childTnLst>
                                </p:cTn>
                              </p:par>
                              <p:par>
                                <p:cTn id="27" presetID="1" presetClass="entr" fill="hold" nodeType="withEffect">
                                  <p:stCondLst>
                                    <p:cond delay="0"/>
                                  </p:stCondLst>
                                  <p:childTnLst>
                                    <p:set>
                                      <p:cBhvr additive="repl">
                                        <p:cTn id="28" dur="1" fill="hold">
                                          <p:stCondLst>
                                            <p:cond delay="0"/>
                                          </p:stCondLst>
                                        </p:cTn>
                                        <p:tgtEl>
                                          <p:spTgt spid="102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a:t>Kasiski Method</a:t>
            </a:r>
          </a:p>
        </p:txBody>
      </p:sp>
      <p:sp>
        <p:nvSpPr>
          <p:cNvPr id="50178"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8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smtClean="0"/>
              <a:t>Method </a:t>
            </a:r>
            <a:r>
              <a:rPr lang="en-AU" sz="2800" dirty="0"/>
              <a:t>developed by Babbage / </a:t>
            </a:r>
            <a:r>
              <a:rPr lang="en-AU" sz="2800" dirty="0" err="1"/>
              <a:t>Kasiski</a:t>
            </a:r>
            <a:r>
              <a:rPr lang="en-AU" sz="2800" dirty="0"/>
              <a:t> </a:t>
            </a:r>
          </a:p>
          <a:p>
            <a:pPr marL="341313" indent="-341313">
              <a:lnSpc>
                <a:spcPct val="8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smtClean="0"/>
              <a:t>Repetitions </a:t>
            </a:r>
            <a:r>
              <a:rPr lang="en-AU" sz="2800" dirty="0"/>
              <a:t>in </a:t>
            </a:r>
            <a:r>
              <a:rPr lang="en-AU" sz="2800" dirty="0" err="1"/>
              <a:t>ciphertext</a:t>
            </a:r>
            <a:r>
              <a:rPr lang="en-AU" sz="2800" dirty="0"/>
              <a:t> give clues to period </a:t>
            </a:r>
          </a:p>
          <a:p>
            <a:pPr marL="341313" indent="-341313">
              <a:lnSpc>
                <a:spcPct val="8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S</a:t>
            </a:r>
            <a:r>
              <a:rPr lang="en-AU" sz="2800" dirty="0" smtClean="0"/>
              <a:t>o </a:t>
            </a:r>
            <a:r>
              <a:rPr lang="en-AU" sz="2800" dirty="0"/>
              <a:t>find same plaintext a multiple of key length apart </a:t>
            </a:r>
          </a:p>
          <a:p>
            <a:pPr>
              <a:lnSpc>
                <a:spcPct val="80000"/>
              </a:lnSpc>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which results in the same </a:t>
            </a:r>
            <a:r>
              <a:rPr lang="en-AU" sz="2800" dirty="0" err="1"/>
              <a:t>ciphertext</a:t>
            </a:r>
            <a:r>
              <a:rPr lang="en-AU" sz="2800" dirty="0"/>
              <a:t> </a:t>
            </a:r>
          </a:p>
          <a:p>
            <a:pPr marL="341313" indent="-341313">
              <a:lnSpc>
                <a:spcPct val="8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O</a:t>
            </a:r>
            <a:r>
              <a:rPr lang="en-AU" sz="2800" dirty="0" smtClean="0"/>
              <a:t>f </a:t>
            </a:r>
            <a:r>
              <a:rPr lang="en-AU" sz="2800" dirty="0"/>
              <a:t>course, could also be random fluke</a:t>
            </a:r>
          </a:p>
          <a:p>
            <a:pPr>
              <a:lnSpc>
                <a:spcPct val="80000"/>
              </a:lnSpc>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e.g. repeated “VTW” in previous example</a:t>
            </a:r>
          </a:p>
          <a:p>
            <a:pPr>
              <a:lnSpc>
                <a:spcPct val="80000"/>
              </a:lnSpc>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distance of 9 suggests key size of 3 or 9</a:t>
            </a:r>
          </a:p>
          <a:p>
            <a:pPr>
              <a:lnSpc>
                <a:spcPct val="80000"/>
              </a:lnSpc>
              <a:spcBef>
                <a:spcPts val="7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then attack each </a:t>
            </a:r>
            <a:r>
              <a:rPr lang="en-US" sz="2800" dirty="0" err="1"/>
              <a:t>monoalphabetic</a:t>
            </a:r>
            <a:r>
              <a:rPr lang="en-US" sz="2800" dirty="0"/>
              <a:t> cipher individually using same techniques as before</a:t>
            </a:r>
          </a:p>
        </p:txBody>
      </p:sp>
      <p:sp>
        <p:nvSpPr>
          <p:cNvPr id="4" name="Slide Number Placeholder 4"/>
          <p:cNvSpPr>
            <a:spLocks noGrp="1"/>
          </p:cNvSpPr>
          <p:nvPr>
            <p:ph type="sldNum" sz="quarter" idx="12"/>
          </p:nvPr>
        </p:nvSpPr>
        <p:spPr/>
        <p:txBody>
          <a:bodyPr/>
          <a:lstStyle/>
          <a:p>
            <a:fld id="{28E2DC82-4F66-4DFC-991D-F47ABFCD4216}" type="slidenum">
              <a:rPr lang="en-US" smtClean="0"/>
              <a:pPr/>
              <a:t>20</a:t>
            </a:fld>
            <a:endParaRPr lang="en-US" dirty="0"/>
          </a:p>
        </p:txBody>
      </p:sp>
    </p:spTree>
    <p:extLst>
      <p:ext uri="{BB962C8B-B14F-4D97-AF65-F5344CB8AC3E}">
        <p14:creationId xmlns:p14="http://schemas.microsoft.com/office/powerpoint/2010/main" val="898850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t>Example of </a:t>
            </a:r>
            <a:r>
              <a:rPr lang="en-AU" sz="4400" b="1"/>
              <a:t>Kasiski Attack</a:t>
            </a:r>
          </a:p>
        </p:txBody>
      </p:sp>
      <p:sp>
        <p:nvSpPr>
          <p:cNvPr id="51202" name="Text Box 2"/>
          <p:cNvSpPr txBox="1">
            <a:spLocks noChangeArrowheads="1"/>
          </p:cNvSpPr>
          <p:nvPr/>
        </p:nvSpPr>
        <p:spPr bwMode="auto">
          <a:xfrm>
            <a:off x="457200" y="1676400"/>
            <a:ext cx="8229600" cy="5410200"/>
          </a:xfrm>
          <a:prstGeom prst="rect">
            <a:avLst/>
          </a:prstGeom>
          <a:noFill/>
          <a:ln w="9525">
            <a:noFill/>
            <a:round/>
            <a:headEnd/>
            <a:tailEnd/>
          </a:ln>
          <a:effectLst/>
        </p:spPr>
        <p:txBody>
          <a:bodyPr/>
          <a:lstStyle/>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Find repeated </a:t>
            </a:r>
            <a:r>
              <a:rPr lang="en-AU" sz="2800" dirty="0" err="1"/>
              <a:t>ciphertext</a:t>
            </a:r>
            <a:r>
              <a:rPr lang="en-AU" sz="2800" dirty="0"/>
              <a:t> trigrams (e.g., VTW)</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May be result of same key sequence and same plaintext sequence (or not)</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Find distance(s)</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Common factors are likely key lengths</a:t>
            </a:r>
          </a:p>
          <a:p>
            <a:pPr marL="341313" indent="-341313">
              <a:lnSpc>
                <a:spcPct val="90000"/>
              </a:lnSpc>
              <a:spcBef>
                <a:spcPts val="700"/>
              </a:spcBef>
              <a:buClrTx/>
              <a:buSzPct val="8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2800" dirty="0"/>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latin typeface="Lucida Console" pitchFamily="49" charset="0"/>
              </a:rPr>
              <a:t>key:       </a:t>
            </a:r>
            <a:r>
              <a:rPr lang="en-AU" dirty="0" err="1">
                <a:latin typeface="Lucida Console" pitchFamily="49" charset="0"/>
              </a:rPr>
              <a:t>deceptivedeceptivedeceptive</a:t>
            </a:r>
            <a:endParaRPr lang="en-AU" dirty="0">
              <a:latin typeface="Lucida Console" pitchFamily="49" charset="0"/>
            </a:endParaRP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latin typeface="Lucida Console" pitchFamily="49" charset="0"/>
              </a:rPr>
              <a:t>plaintext: </a:t>
            </a:r>
            <a:r>
              <a:rPr lang="en-AU" dirty="0" err="1">
                <a:latin typeface="Lucida Console" pitchFamily="49" charset="0"/>
              </a:rPr>
              <a:t>wearediscoveredsaveyourself</a:t>
            </a:r>
            <a:endParaRPr lang="en-AU" dirty="0">
              <a:latin typeface="Lucida Console" pitchFamily="49" charset="0"/>
            </a:endParaRP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err="1" smtClean="0">
                <a:latin typeface="Lucida Console" pitchFamily="49" charset="0"/>
              </a:rPr>
              <a:t>ciphertext:ZICVTWQNGRZGVTWAVZHCQYGLMGJ</a:t>
            </a:r>
            <a:endParaRPr lang="en-AU" dirty="0" smtClean="0">
              <a:latin typeface="Lucida Console" pitchFamily="49" charset="0"/>
            </a:endParaRP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dirty="0">
              <a:latin typeface="Lucida Console" pitchFamily="49" charset="0"/>
            </a:endParaRP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dirty="0">
              <a:latin typeface="Lucida Console" pitchFamily="49" charset="0"/>
            </a:endParaRP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t> </a:t>
            </a:r>
          </a:p>
        </p:txBody>
      </p:sp>
      <p:sp>
        <p:nvSpPr>
          <p:cNvPr id="4" name="Slide Number Placeholder 4"/>
          <p:cNvSpPr>
            <a:spLocks noGrp="1"/>
          </p:cNvSpPr>
          <p:nvPr>
            <p:ph type="sldNum" sz="quarter" idx="12"/>
          </p:nvPr>
        </p:nvSpPr>
        <p:spPr/>
        <p:txBody>
          <a:bodyPr/>
          <a:lstStyle/>
          <a:p>
            <a:fld id="{28E2DC82-4F66-4DFC-991D-F47ABFCD4216}" type="slidenum">
              <a:rPr lang="en-US" smtClean="0"/>
              <a:pPr/>
              <a:t>21</a:t>
            </a:fld>
            <a:endParaRPr lang="en-US" dirty="0"/>
          </a:p>
        </p:txBody>
      </p:sp>
    </p:spTree>
    <p:extLst>
      <p:ext uri="{BB962C8B-B14F-4D97-AF65-F5344CB8AC3E}">
        <p14:creationId xmlns:p14="http://schemas.microsoft.com/office/powerpoint/2010/main" val="24627282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6600" b="1" u="sng" dirty="0" smtClean="0"/>
              <a:t>END OF 4</a:t>
            </a:r>
            <a:r>
              <a:rPr lang="en-US" sz="6600" b="1" u="sng" baseline="30000" dirty="0" smtClean="0"/>
              <a:t>th</a:t>
            </a:r>
            <a:r>
              <a:rPr lang="en-US" sz="6600" b="1" u="sng" dirty="0" smtClean="0"/>
              <a:t>  WEEK</a:t>
            </a:r>
            <a:endParaRPr lang="en-US" sz="6600" b="1" u="sng" dirty="0"/>
          </a:p>
        </p:txBody>
      </p:sp>
      <p:sp>
        <p:nvSpPr>
          <p:cNvPr id="5" name="Slide Number Placeholder 4"/>
          <p:cNvSpPr>
            <a:spLocks noGrp="1"/>
          </p:cNvSpPr>
          <p:nvPr>
            <p:ph type="sldNum" sz="quarter" idx="12"/>
          </p:nvPr>
        </p:nvSpPr>
        <p:spPr/>
        <p:txBody>
          <a:bodyPr/>
          <a:lstStyle/>
          <a:p>
            <a:fld id="{28E2DC82-4F66-4DFC-991D-F47ABFCD4216}" type="slidenum">
              <a:rPr lang="en-US" smtClean="0"/>
              <a:pPr/>
              <a:t>22</a:t>
            </a:fld>
            <a:endParaRPr lang="en-US" dirty="0"/>
          </a:p>
        </p:txBody>
      </p:sp>
      <p:pic>
        <p:nvPicPr>
          <p:cNvPr id="3348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050" y="3949700"/>
            <a:ext cx="2500313" cy="290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32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57200" y="625475"/>
            <a:ext cx="8229600" cy="14319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t>Classical encryption </a:t>
            </a:r>
            <a:r>
              <a:rPr lang="en-US" sz="4400" dirty="0" smtClean="0"/>
              <a:t>techniques</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smtClean="0"/>
              <a:t> </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smtClean="0"/>
              <a:t>(Substitution Techniques)</a:t>
            </a:r>
            <a:endParaRPr lang="en-US" sz="4400" b="1" dirty="0"/>
          </a:p>
        </p:txBody>
      </p:sp>
      <p:sp>
        <p:nvSpPr>
          <p:cNvPr id="19458" name="Text Box 2"/>
          <p:cNvSpPr txBox="1">
            <a:spLocks noChangeArrowheads="1"/>
          </p:cNvSpPr>
          <p:nvPr/>
        </p:nvSpPr>
        <p:spPr bwMode="auto">
          <a:xfrm>
            <a:off x="457200" y="2479675"/>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where </a:t>
            </a:r>
            <a:r>
              <a:rPr lang="en-AU" sz="3200" dirty="0"/>
              <a:t>letters of plaintext are replaced by other letters or by numbers or </a:t>
            </a:r>
            <a:r>
              <a:rPr lang="en-AU" sz="3200" dirty="0" smtClean="0"/>
              <a:t>symbols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3200" dirty="0"/>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or if plaintext is </a:t>
            </a:r>
            <a:r>
              <a:rPr lang="en-AU" sz="3200" dirty="0"/>
              <a:t>viewed as a sequence of bits, then substitution involves replacing plaintext bit patterns with </a:t>
            </a:r>
            <a:r>
              <a:rPr lang="en-AU" sz="3200" dirty="0" err="1"/>
              <a:t>ciphertext</a:t>
            </a:r>
            <a:r>
              <a:rPr lang="en-AU" sz="3200" dirty="0"/>
              <a:t> bit patterns</a:t>
            </a:r>
          </a:p>
          <a:p>
            <a:pPr marL="341313" indent="-341313">
              <a:spcBef>
                <a:spcPts val="800"/>
              </a:spcBef>
              <a:buClr>
                <a:srgbClr val="5FAFFF"/>
              </a:buClr>
              <a:buSzPct val="8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3200" dirty="0"/>
          </a:p>
          <a:p>
            <a:pPr marL="341313" indent="-341313">
              <a:spcBef>
                <a:spcPts val="800"/>
              </a:spcBef>
              <a:buClr>
                <a:srgbClr val="5FAFFF"/>
              </a:buClr>
              <a:buSzPct val="8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3200" dirty="0"/>
          </a:p>
        </p:txBody>
      </p:sp>
      <p:sp>
        <p:nvSpPr>
          <p:cNvPr id="4" name="Slide Number Placeholder 4"/>
          <p:cNvSpPr>
            <a:spLocks noGrp="1"/>
          </p:cNvSpPr>
          <p:nvPr>
            <p:ph type="sldNum" sz="quarter" idx="12"/>
          </p:nvPr>
        </p:nvSpPr>
        <p:spPr/>
        <p:txBody>
          <a:bodyPr/>
          <a:lstStyle/>
          <a:p>
            <a:fld id="{28E2DC82-4F66-4DFC-991D-F47ABFCD4216}" type="slidenum">
              <a:rPr lang="en-US" smtClean="0"/>
              <a:pPr/>
              <a:t>3</a:t>
            </a:fld>
            <a:endParaRPr lang="en-US" dirty="0"/>
          </a:p>
        </p:txBody>
      </p:sp>
    </p:spTree>
    <p:extLst>
      <p:ext uri="{BB962C8B-B14F-4D97-AF65-F5344CB8AC3E}">
        <p14:creationId xmlns:p14="http://schemas.microsoft.com/office/powerpoint/2010/main" val="12691837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smtClean="0"/>
              <a:t>1. Caesar </a:t>
            </a:r>
            <a:r>
              <a:rPr lang="en-US" sz="4400" b="1" dirty="0"/>
              <a:t>Cipher</a:t>
            </a:r>
          </a:p>
        </p:txBody>
      </p:sp>
      <p:sp>
        <p:nvSpPr>
          <p:cNvPr id="20482" name="Text Box 2"/>
          <p:cNvSpPr txBox="1">
            <a:spLocks noChangeArrowheads="1"/>
          </p:cNvSpPr>
          <p:nvPr/>
        </p:nvSpPr>
        <p:spPr bwMode="auto">
          <a:xfrm>
            <a:off x="152400" y="1676400"/>
            <a:ext cx="8839200" cy="4572000"/>
          </a:xfrm>
          <a:prstGeom prst="rect">
            <a:avLst/>
          </a:prstGeom>
          <a:noFill/>
          <a:ln w="9525">
            <a:noFill/>
            <a:round/>
            <a:headEnd/>
            <a:tailEnd/>
          </a:ln>
          <a:effectLst/>
        </p:spPr>
        <p:txBody>
          <a:bodyPr/>
          <a:lstStyle/>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smtClean="0"/>
              <a:t>It is earliest </a:t>
            </a:r>
            <a:r>
              <a:rPr lang="en-AU" sz="3200" dirty="0"/>
              <a:t>known substitution </a:t>
            </a:r>
            <a:r>
              <a:rPr lang="en-AU" sz="3200" dirty="0" smtClean="0"/>
              <a:t>cipher by </a:t>
            </a:r>
            <a:r>
              <a:rPr lang="en-AU" sz="3200" dirty="0"/>
              <a:t>Julius Caesar </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smtClean="0"/>
              <a:t>Its first </a:t>
            </a:r>
            <a:r>
              <a:rPr lang="en-AU" sz="3200" dirty="0"/>
              <a:t>attested use in military affairs</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smtClean="0"/>
              <a:t>It replaces </a:t>
            </a:r>
            <a:r>
              <a:rPr lang="en-AU" sz="3200" dirty="0"/>
              <a:t>each letter by 3rd letter on</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smtClean="0"/>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smtClean="0"/>
              <a:t>Example</a:t>
            </a:r>
            <a:r>
              <a:rPr lang="en-US" sz="3200" dirty="0"/>
              <a:t>:</a:t>
            </a:r>
          </a:p>
          <a:p>
            <a:pPr lvl="1" indent="-284163">
              <a:lnSpc>
                <a:spcPct val="90000"/>
              </a:lnSpc>
              <a:spcBef>
                <a:spcPts val="7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2800" dirty="0" smtClean="0">
              <a:latin typeface="Lucida Console" pitchFamily="49" charset="0"/>
            </a:endParaRPr>
          </a:p>
          <a:p>
            <a:pPr lvl="1" indent="-284163">
              <a:lnSpc>
                <a:spcPct val="90000"/>
              </a:lnSpc>
              <a:spcBef>
                <a:spcPts val="7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smtClean="0">
                <a:latin typeface="Lucida Console" pitchFamily="49" charset="0"/>
              </a:rPr>
              <a:t>meet </a:t>
            </a:r>
            <a:r>
              <a:rPr lang="en-AU" sz="2800" dirty="0">
                <a:latin typeface="Lucida Console" pitchFamily="49" charset="0"/>
              </a:rPr>
              <a:t>me after the toga party</a:t>
            </a:r>
          </a:p>
          <a:p>
            <a:pPr lvl="1" indent="-284163">
              <a:lnSpc>
                <a:spcPct val="90000"/>
              </a:lnSpc>
              <a:spcBef>
                <a:spcPts val="7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latin typeface="Lucida Console" pitchFamily="49" charset="0"/>
              </a:rPr>
              <a:t>PHHW PH DIWHU WKH WRJD SDUWB</a:t>
            </a:r>
          </a:p>
          <a:p>
            <a:pPr marL="341313" indent="-341313">
              <a:lnSpc>
                <a:spcPct val="90000"/>
              </a:lnSpc>
              <a:spcBef>
                <a:spcPts val="800"/>
              </a:spcBef>
              <a:buClr>
                <a:srgbClr val="5FAFFF"/>
              </a:buClr>
              <a:buSzPct val="8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3200" dirty="0">
              <a:latin typeface="Lucida Console" pitchFamily="49" charset="0"/>
            </a:endParaRPr>
          </a:p>
        </p:txBody>
      </p:sp>
      <p:sp>
        <p:nvSpPr>
          <p:cNvPr id="4" name="Slide Number Placeholder 4"/>
          <p:cNvSpPr>
            <a:spLocks noGrp="1"/>
          </p:cNvSpPr>
          <p:nvPr>
            <p:ph type="sldNum" sz="quarter" idx="12"/>
          </p:nvPr>
        </p:nvSpPr>
        <p:spPr/>
        <p:txBody>
          <a:bodyPr/>
          <a:lstStyle/>
          <a:p>
            <a:fld id="{28E2DC82-4F66-4DFC-991D-F47ABFCD4216}" type="slidenum">
              <a:rPr lang="en-US" smtClean="0"/>
              <a:pPr/>
              <a:t>4</a:t>
            </a:fld>
            <a:endParaRPr lang="en-US" dirty="0"/>
          </a:p>
        </p:txBody>
      </p:sp>
    </p:spTree>
    <p:extLst>
      <p:ext uri="{BB962C8B-B14F-4D97-AF65-F5344CB8AC3E}">
        <p14:creationId xmlns:p14="http://schemas.microsoft.com/office/powerpoint/2010/main" val="3214286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28600" y="381000"/>
            <a:ext cx="9677400" cy="5749925"/>
          </a:xfrm>
          <a:prstGeom prst="rect">
            <a:avLst/>
          </a:prstGeom>
          <a:noFill/>
          <a:ln w="9525">
            <a:noFill/>
            <a:round/>
            <a:headEnd/>
            <a:tailEnd/>
          </a:ln>
          <a:effectLst/>
        </p:spPr>
        <p:txBody>
          <a:bodyPr/>
          <a:lstStyle/>
          <a:p>
            <a:pPr marL="341313" indent="-341313">
              <a:spcBef>
                <a:spcPts val="800"/>
              </a:spcBef>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C</a:t>
            </a:r>
            <a:r>
              <a:rPr lang="en-US" sz="3200" dirty="0" smtClean="0"/>
              <a:t>an </a:t>
            </a:r>
            <a:r>
              <a:rPr lang="en-US" sz="3200" dirty="0"/>
              <a:t>define transformation as:</a:t>
            </a:r>
          </a:p>
          <a:p>
            <a:pPr lvl="1" indent="-284163">
              <a:spcBef>
                <a:spcPts val="45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000" b="1" dirty="0">
                <a:latin typeface="Courier New" charset="0"/>
              </a:rPr>
              <a:t>a b c d e f g h </a:t>
            </a:r>
            <a:r>
              <a:rPr lang="en-AU" sz="2000" b="1" dirty="0" err="1">
                <a:latin typeface="Courier New" charset="0"/>
              </a:rPr>
              <a:t>i</a:t>
            </a:r>
            <a:r>
              <a:rPr lang="en-AU" sz="2000" b="1" dirty="0">
                <a:latin typeface="Courier New" charset="0"/>
              </a:rPr>
              <a:t> j k l m n o p q r s t u v w x y z = IN</a:t>
            </a:r>
          </a:p>
          <a:p>
            <a:pPr lvl="1" indent="-284163">
              <a:spcBef>
                <a:spcPts val="45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000" b="1" dirty="0">
                <a:latin typeface="Courier New" charset="0"/>
              </a:rPr>
              <a:t>D E F G H I J K L M N O P Q R S T U V W X Y Z A B C = OUT</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smtClean="0"/>
          </a:p>
          <a:p>
            <a:pPr marL="341313" indent="-341313">
              <a:spcBef>
                <a:spcPts val="800"/>
              </a:spcBef>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M</a:t>
            </a:r>
            <a:r>
              <a:rPr lang="en-US" sz="3200" dirty="0" smtClean="0"/>
              <a:t>athematically </a:t>
            </a:r>
            <a:r>
              <a:rPr lang="en-US" sz="3200" dirty="0"/>
              <a:t>give each letter a number</a:t>
            </a:r>
          </a:p>
          <a:p>
            <a:pPr lvl="1" indent="-284163">
              <a:spcBef>
                <a:spcPts val="35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1800" b="1" dirty="0">
                <a:latin typeface="Courier New" charset="0"/>
              </a:rPr>
              <a:t>a b c d e f g h </a:t>
            </a:r>
            <a:r>
              <a:rPr lang="en-AU" sz="1800" b="1" dirty="0" err="1">
                <a:latin typeface="Courier New" charset="0"/>
              </a:rPr>
              <a:t>i</a:t>
            </a:r>
            <a:r>
              <a:rPr lang="en-AU" sz="1800" b="1" dirty="0">
                <a:latin typeface="Courier New" charset="0"/>
              </a:rPr>
              <a:t> j  k  l  m  n  o  p  q  r  s  t  u  v  w  x  y  z</a:t>
            </a:r>
          </a:p>
          <a:p>
            <a:pPr lvl="1" indent="-284163">
              <a:spcBef>
                <a:spcPts val="35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1800" b="1" dirty="0">
                <a:latin typeface="Courier New" charset="0"/>
              </a:rPr>
              <a:t>0 1 2 3 4 5 6 7 8 9 10 11 12 13 14 15 16 17 18 19 20 21 22 23 24 25</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smtClean="0"/>
          </a:p>
          <a:p>
            <a:pPr marL="341313" indent="-341313">
              <a:spcBef>
                <a:spcPts val="800"/>
              </a:spcBef>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T</a:t>
            </a:r>
            <a:r>
              <a:rPr lang="en-US" sz="3200" dirty="0" smtClean="0"/>
              <a:t>hen </a:t>
            </a:r>
            <a:r>
              <a:rPr lang="en-US" sz="3200" dirty="0"/>
              <a:t>have Caesar (rotation) cipher as:</a:t>
            </a:r>
          </a:p>
          <a:p>
            <a:pPr lvl="1" indent="-284163">
              <a:spcBef>
                <a:spcPts val="7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i="1" dirty="0" smtClean="0"/>
              <a:t>           c </a:t>
            </a:r>
            <a:r>
              <a:rPr lang="en-AU" sz="2800" dirty="0"/>
              <a:t>= E(k, </a:t>
            </a:r>
            <a:r>
              <a:rPr lang="en-AU" sz="2800" i="1" dirty="0"/>
              <a:t>p</a:t>
            </a:r>
            <a:r>
              <a:rPr lang="en-AU" sz="2800" dirty="0"/>
              <a:t>) = (</a:t>
            </a:r>
            <a:r>
              <a:rPr lang="en-AU" sz="2800" i="1" dirty="0"/>
              <a:t>p </a:t>
            </a:r>
            <a:r>
              <a:rPr lang="en-AU" sz="2800" dirty="0"/>
              <a:t>+ </a:t>
            </a:r>
            <a:r>
              <a:rPr lang="en-AU" sz="2800" i="1" dirty="0"/>
              <a:t>k</a:t>
            </a:r>
            <a:r>
              <a:rPr lang="en-AU" sz="2800" dirty="0"/>
              <a:t>) mod (26)</a:t>
            </a:r>
          </a:p>
          <a:p>
            <a:pPr lvl="1" indent="-284163">
              <a:spcBef>
                <a:spcPts val="7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i="1" dirty="0" smtClean="0"/>
              <a:t>   </a:t>
            </a:r>
            <a:endParaRPr lang="en-AU" sz="2800" i="1" dirty="0"/>
          </a:p>
          <a:p>
            <a:pPr lvl="1" indent="-284163">
              <a:spcBef>
                <a:spcPts val="7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i="1" dirty="0" smtClean="0"/>
              <a:t>     </a:t>
            </a:r>
            <a:r>
              <a:rPr lang="en-AU" sz="2800" dirty="0" smtClean="0"/>
              <a:t>And Decipher as: </a:t>
            </a:r>
            <a:r>
              <a:rPr lang="en-AU" sz="2800" b="1" dirty="0" smtClean="0"/>
              <a:t>       </a:t>
            </a:r>
          </a:p>
          <a:p>
            <a:pPr lvl="1" indent="-284163">
              <a:spcBef>
                <a:spcPts val="7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i="1" dirty="0"/>
              <a:t> </a:t>
            </a:r>
            <a:r>
              <a:rPr lang="en-AU" sz="2800" i="1" dirty="0" smtClean="0"/>
              <a:t>           p </a:t>
            </a:r>
            <a:r>
              <a:rPr lang="en-AU" sz="2800" dirty="0"/>
              <a:t>= D(k, c) = (c – </a:t>
            </a:r>
            <a:r>
              <a:rPr lang="en-AU" sz="2800" i="1" dirty="0"/>
              <a:t>k</a:t>
            </a:r>
            <a:r>
              <a:rPr lang="en-AU" sz="2800" dirty="0"/>
              <a:t>) mod (26)</a:t>
            </a:r>
          </a:p>
          <a:p>
            <a:pPr marL="341313" indent="-341313">
              <a:spcBef>
                <a:spcPts val="800"/>
              </a:spcBef>
              <a:buClr>
                <a:srgbClr val="5FAFFF"/>
              </a:buClr>
              <a:buSzPct val="8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3200" dirty="0"/>
          </a:p>
        </p:txBody>
      </p:sp>
      <p:sp>
        <p:nvSpPr>
          <p:cNvPr id="4" name="Slide Number Placeholder 4"/>
          <p:cNvSpPr>
            <a:spLocks noGrp="1"/>
          </p:cNvSpPr>
          <p:nvPr>
            <p:ph type="sldNum" sz="quarter" idx="12"/>
          </p:nvPr>
        </p:nvSpPr>
        <p:spPr/>
        <p:txBody>
          <a:bodyPr/>
          <a:lstStyle/>
          <a:p>
            <a:fld id="{28E2DC82-4F66-4DFC-991D-F47ABFCD4216}" type="slidenum">
              <a:rPr lang="en-US" smtClean="0"/>
              <a:pPr/>
              <a:t>5</a:t>
            </a:fld>
            <a:endParaRPr lang="en-US" dirty="0"/>
          </a:p>
        </p:txBody>
      </p:sp>
    </p:spTree>
    <p:extLst>
      <p:ext uri="{BB962C8B-B14F-4D97-AF65-F5344CB8AC3E}">
        <p14:creationId xmlns:p14="http://schemas.microsoft.com/office/powerpoint/2010/main" val="13534781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57200" y="131763"/>
            <a:ext cx="8229600" cy="14319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t>Cryptanalysis of Caesar Cipher </a:t>
            </a:r>
          </a:p>
        </p:txBody>
      </p:sp>
      <p:sp>
        <p:nvSpPr>
          <p:cNvPr id="2253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O</a:t>
            </a:r>
            <a:r>
              <a:rPr lang="en-AU" sz="3200" dirty="0" smtClean="0"/>
              <a:t>nly </a:t>
            </a:r>
            <a:r>
              <a:rPr lang="en-AU" sz="3200" dirty="0"/>
              <a:t>have 26 possible ciphers </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A maps to A,B,..Z </a:t>
            </a:r>
            <a:endParaRPr lang="en-AU" sz="2800" dirty="0" smtClean="0"/>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2800" dirty="0"/>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C</a:t>
            </a:r>
            <a:r>
              <a:rPr lang="en-AU" sz="3200" dirty="0" smtClean="0"/>
              <a:t>ould </a:t>
            </a:r>
            <a:r>
              <a:rPr lang="en-AU" sz="3200" dirty="0"/>
              <a:t>simply try each in turn </a:t>
            </a:r>
            <a:endParaRPr lang="en-AU" sz="3200" dirty="0" smtClean="0"/>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3200" dirty="0"/>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smtClean="0"/>
              <a:t>A </a:t>
            </a:r>
            <a:r>
              <a:rPr lang="en-AU" sz="3200" b="1" dirty="0"/>
              <a:t>brute force search</a:t>
            </a:r>
            <a:r>
              <a:rPr lang="en-AU" sz="3200" dirty="0"/>
              <a:t> </a:t>
            </a:r>
            <a:r>
              <a:rPr lang="en-AU" sz="3200" dirty="0" smtClean="0"/>
              <a:t>for a given </a:t>
            </a:r>
            <a:r>
              <a:rPr lang="en-AU" sz="3200" dirty="0" err="1"/>
              <a:t>ciphertext</a:t>
            </a:r>
            <a:r>
              <a:rPr lang="en-AU" sz="3200" dirty="0"/>
              <a:t>, just try all shifts of </a:t>
            </a:r>
            <a:r>
              <a:rPr lang="en-AU" sz="3200" dirty="0" smtClean="0"/>
              <a:t>letters</a:t>
            </a:r>
            <a:r>
              <a:rPr lang="en-US" sz="3200" dirty="0" smtClean="0"/>
              <a:t> needs </a:t>
            </a:r>
            <a:r>
              <a:rPr lang="en-US" sz="3200" dirty="0"/>
              <a:t>to recognize </a:t>
            </a:r>
            <a:r>
              <a:rPr lang="en-US" sz="3200" dirty="0" smtClean="0"/>
              <a:t>plaintext</a:t>
            </a:r>
            <a:endParaRPr lang="en-US" sz="3200" dirty="0"/>
          </a:p>
          <a:p>
            <a:pPr>
              <a:spcBef>
                <a:spcPts val="8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sz="3200" dirty="0"/>
          </a:p>
        </p:txBody>
      </p:sp>
      <p:sp>
        <p:nvSpPr>
          <p:cNvPr id="4" name="Slide Number Placeholder 4"/>
          <p:cNvSpPr>
            <a:spLocks noGrp="1"/>
          </p:cNvSpPr>
          <p:nvPr>
            <p:ph type="sldNum" sz="quarter" idx="12"/>
          </p:nvPr>
        </p:nvSpPr>
        <p:spPr>
          <a:xfrm>
            <a:off x="6553200" y="6324600"/>
            <a:ext cx="1905000" cy="457200"/>
          </a:xfrm>
        </p:spPr>
        <p:txBody>
          <a:bodyPr/>
          <a:lstStyle/>
          <a:p>
            <a:fld id="{28E2DC82-4F66-4DFC-991D-F47ABFCD4216}" type="slidenum">
              <a:rPr lang="en-US" smtClean="0"/>
              <a:pPr/>
              <a:t>6</a:t>
            </a:fld>
            <a:endParaRPr lang="en-US" dirty="0"/>
          </a:p>
        </p:txBody>
      </p:sp>
    </p:spTree>
    <p:extLst>
      <p:ext uri="{BB962C8B-B14F-4D97-AF65-F5344CB8AC3E}">
        <p14:creationId xmlns:p14="http://schemas.microsoft.com/office/powerpoint/2010/main" val="2315142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dirty="0" smtClean="0"/>
              <a:t>2. </a:t>
            </a:r>
            <a:r>
              <a:rPr lang="en-AU" sz="4400" b="1" dirty="0" err="1" smtClean="0"/>
              <a:t>Monoalphabetic</a:t>
            </a:r>
            <a:r>
              <a:rPr lang="en-AU" sz="4400" b="1" dirty="0" smtClean="0"/>
              <a:t> </a:t>
            </a:r>
            <a:r>
              <a:rPr lang="en-AU" sz="4400" b="1" dirty="0"/>
              <a:t>Cipher</a:t>
            </a:r>
          </a:p>
        </p:txBody>
      </p:sp>
      <p:sp>
        <p:nvSpPr>
          <p:cNvPr id="2560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a:t>rather than just shifting the alphabet </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a:t>could shuffle (permute) the letters arbitrarily </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a:t>each plaintext letter maps to a different random ciphertext letter </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a:t>hence key is 26 letters long </a:t>
            </a: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a:latin typeface="Courier New" charset="0"/>
            </a:endParaRP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a:latin typeface="Lucida Console" pitchFamily="49" charset="0"/>
              </a:rPr>
              <a:t>Plain:  abcdefghijklmnopqrstuvwxyz</a:t>
            </a: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a:latin typeface="Lucida Console" pitchFamily="49" charset="0"/>
              </a:rPr>
              <a:t>Cipher: DKVQFIBJWPESCXHTMYAUOLRGZN</a:t>
            </a: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a:latin typeface="Lucida Console" pitchFamily="49" charset="0"/>
            </a:endParaRP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a:latin typeface="Lucida Console" pitchFamily="49" charset="0"/>
              </a:rPr>
              <a:t>Plaintext:  ifwewishtoreplaceletters</a:t>
            </a:r>
          </a:p>
          <a:p>
            <a:pPr lvl="1" indent="-284163">
              <a:lnSpc>
                <a:spcPct val="90000"/>
              </a:lnSpc>
              <a:spcBef>
                <a:spcPts val="600"/>
              </a:spcBef>
              <a:buClrTx/>
              <a:buSzPct val="5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a:latin typeface="Lucida Console" pitchFamily="49" charset="0"/>
              </a:rPr>
              <a:t>Ciphertext: WIRFRWAJUHYFTSDVFSFUUFYA</a:t>
            </a:r>
            <a:r>
              <a:rPr lang="en-AU">
                <a:latin typeface="Courier New" charset="0"/>
              </a:rPr>
              <a:t> </a:t>
            </a:r>
          </a:p>
          <a:p>
            <a:pPr marL="341313" indent="-341313">
              <a:lnSpc>
                <a:spcPct val="90000"/>
              </a:lnSpc>
              <a:spcBef>
                <a:spcPts val="600"/>
              </a:spcBef>
              <a:buClr>
                <a:srgbClr val="5FAFFF"/>
              </a:buClr>
              <a:buSzPct val="8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AU">
              <a:latin typeface="Courier New" charset="0"/>
            </a:endParaRPr>
          </a:p>
        </p:txBody>
      </p:sp>
      <p:sp>
        <p:nvSpPr>
          <p:cNvPr id="4" name="Slide Number Placeholder 4"/>
          <p:cNvSpPr>
            <a:spLocks noGrp="1"/>
          </p:cNvSpPr>
          <p:nvPr>
            <p:ph type="sldNum" sz="quarter" idx="12"/>
          </p:nvPr>
        </p:nvSpPr>
        <p:spPr/>
        <p:txBody>
          <a:bodyPr/>
          <a:lstStyle/>
          <a:p>
            <a:fld id="{28E2DC82-4F66-4DFC-991D-F47ABFCD4216}" type="slidenum">
              <a:rPr lang="en-US" smtClean="0"/>
              <a:pPr/>
              <a:t>7</a:t>
            </a:fld>
            <a:endParaRPr lang="en-US" dirty="0"/>
          </a:p>
        </p:txBody>
      </p:sp>
    </p:spTree>
    <p:extLst>
      <p:ext uri="{BB962C8B-B14F-4D97-AF65-F5344CB8AC3E}">
        <p14:creationId xmlns:p14="http://schemas.microsoft.com/office/powerpoint/2010/main" val="2989293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457200" y="131763"/>
            <a:ext cx="8229600" cy="14319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AU" sz="4400" b="1"/>
              <a:t>Monoalphabetic Cipher Security</a:t>
            </a:r>
          </a:p>
        </p:txBody>
      </p:sp>
      <p:sp>
        <p:nvSpPr>
          <p:cNvPr id="26626"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key size is now 25 characters…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now have a total of 26! = 4 x 10</a:t>
            </a:r>
            <a:r>
              <a:rPr lang="en-AU" sz="3200" baseline="30000" dirty="0"/>
              <a:t>26</a:t>
            </a:r>
            <a:r>
              <a:rPr lang="en-AU" sz="3200" dirty="0"/>
              <a:t> keys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with so many keys, might think is </a:t>
            </a:r>
            <a:r>
              <a:rPr lang="en-AU" sz="3200" dirty="0" smtClean="0"/>
              <a:t>secure</a:t>
            </a:r>
          </a:p>
          <a:p>
            <a:pPr>
              <a:spcBef>
                <a:spcPts val="800"/>
              </a:spcBef>
              <a:buClr>
                <a:srgbClr val="5FAF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smtClean="0"/>
              <a:t> </a:t>
            </a:r>
            <a:endParaRPr lang="en-AU" sz="3200" dirty="0"/>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3200" dirty="0"/>
              <a:t>but would be </a:t>
            </a:r>
            <a:r>
              <a:rPr lang="en-AU" sz="3200" b="1" dirty="0"/>
              <a:t>!!!WRONG!!!</a:t>
            </a:r>
            <a:r>
              <a:rPr lang="en-AU" sz="3200" dirty="0"/>
              <a:t> </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problem is language characteristics</a:t>
            </a:r>
          </a:p>
        </p:txBody>
      </p:sp>
      <p:sp>
        <p:nvSpPr>
          <p:cNvPr id="4" name="Slide Number Placeholder 4"/>
          <p:cNvSpPr>
            <a:spLocks noGrp="1"/>
          </p:cNvSpPr>
          <p:nvPr>
            <p:ph type="sldNum" sz="quarter" idx="12"/>
          </p:nvPr>
        </p:nvSpPr>
        <p:spPr/>
        <p:txBody>
          <a:bodyPr/>
          <a:lstStyle/>
          <a:p>
            <a:fld id="{28E2DC82-4F66-4DFC-991D-F47ABFCD4216}" type="slidenum">
              <a:rPr lang="en-US" smtClean="0"/>
              <a:pPr/>
              <a:t>8</a:t>
            </a:fld>
            <a:endParaRPr lang="en-US" dirty="0"/>
          </a:p>
        </p:txBody>
      </p:sp>
    </p:spTree>
    <p:extLst>
      <p:ext uri="{BB962C8B-B14F-4D97-AF65-F5344CB8AC3E}">
        <p14:creationId xmlns:p14="http://schemas.microsoft.com/office/powerpoint/2010/main" val="205911425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66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457200" y="192088"/>
            <a:ext cx="8229600" cy="131127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b="1"/>
              <a:t>Language Redundancy and Cryptanalysis</a:t>
            </a:r>
          </a:p>
        </p:txBody>
      </p:sp>
      <p:sp>
        <p:nvSpPr>
          <p:cNvPr id="2765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H</a:t>
            </a:r>
            <a:r>
              <a:rPr lang="en-AU" sz="2800" dirty="0" smtClean="0"/>
              <a:t>uman </a:t>
            </a:r>
            <a:r>
              <a:rPr lang="en-AU" sz="2800" dirty="0"/>
              <a:t>languages are </a:t>
            </a:r>
            <a:r>
              <a:rPr lang="en-AU" sz="2800" b="1" dirty="0"/>
              <a:t>redundant</a:t>
            </a:r>
            <a:r>
              <a:rPr lang="en-AU" sz="2800" dirty="0"/>
              <a:t> </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e.g., "</a:t>
            </a:r>
            <a:r>
              <a:rPr lang="en-AU" sz="2800" dirty="0" err="1"/>
              <a:t>th</a:t>
            </a:r>
            <a:r>
              <a:rPr lang="en-AU" sz="2800" dirty="0"/>
              <a:t> </a:t>
            </a:r>
            <a:r>
              <a:rPr lang="en-AU" sz="2800" dirty="0" err="1"/>
              <a:t>lrd</a:t>
            </a:r>
            <a:r>
              <a:rPr lang="en-AU" sz="2800" dirty="0"/>
              <a:t> s m </a:t>
            </a:r>
            <a:r>
              <a:rPr lang="en-AU" sz="2800" dirty="0" err="1"/>
              <a:t>shphrd</a:t>
            </a:r>
            <a:r>
              <a:rPr lang="en-AU" sz="2800" dirty="0"/>
              <a:t> </a:t>
            </a:r>
            <a:r>
              <a:rPr lang="en-AU" sz="2800" dirty="0" err="1"/>
              <a:t>shll</a:t>
            </a:r>
            <a:r>
              <a:rPr lang="en-AU" sz="2800" dirty="0"/>
              <a:t> </a:t>
            </a:r>
            <a:r>
              <a:rPr lang="en-AU" sz="2800" dirty="0" err="1"/>
              <a:t>nt</a:t>
            </a:r>
            <a:r>
              <a:rPr lang="en-AU" sz="2800" dirty="0"/>
              <a:t> </a:t>
            </a:r>
            <a:r>
              <a:rPr lang="en-AU" sz="2800" dirty="0" err="1"/>
              <a:t>wnt</a:t>
            </a:r>
            <a:r>
              <a:rPr lang="en-AU" sz="2800" dirty="0"/>
              <a:t>" </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letters are not equally commonly used </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in English E is by far the most common letter </a:t>
            </a:r>
          </a:p>
          <a:p>
            <a:pPr marL="741363" lvl="1" indent="-284163">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dirty="0"/>
              <a:t>followed by T,R,N,I,O,A,S </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other letters like Z,J,K,Q,X are fairly rare </a:t>
            </a:r>
          </a:p>
          <a:p>
            <a:pPr marL="341313" indent="-341313">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AU" sz="2800" dirty="0"/>
              <a:t>have tables of single, double &amp; triple letter frequencies for various languages</a:t>
            </a:r>
          </a:p>
        </p:txBody>
      </p:sp>
      <p:sp>
        <p:nvSpPr>
          <p:cNvPr id="4" name="Slide Number Placeholder 4"/>
          <p:cNvSpPr>
            <a:spLocks noGrp="1"/>
          </p:cNvSpPr>
          <p:nvPr>
            <p:ph type="sldNum" sz="quarter" idx="12"/>
          </p:nvPr>
        </p:nvSpPr>
        <p:spPr/>
        <p:txBody>
          <a:bodyPr/>
          <a:lstStyle/>
          <a:p>
            <a:fld id="{28E2DC82-4F66-4DFC-991D-F47ABFCD4216}" type="slidenum">
              <a:rPr lang="en-US" smtClean="0"/>
              <a:pPr/>
              <a:t>9</a:t>
            </a:fld>
            <a:endParaRPr lang="en-US" dirty="0"/>
          </a:p>
        </p:txBody>
      </p:sp>
    </p:spTree>
    <p:extLst>
      <p:ext uri="{BB962C8B-B14F-4D97-AF65-F5344CB8AC3E}">
        <p14:creationId xmlns:p14="http://schemas.microsoft.com/office/powerpoint/2010/main" val="2036310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6947</TotalTime>
  <Words>3470</Words>
  <Application>Microsoft Office PowerPoint</Application>
  <PresentationFormat>On-screen Show (4:3)</PresentationFormat>
  <Paragraphs>317</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Hardcover</vt:lpstr>
      <vt:lpstr>   Advanced Network Security and Cryptography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Syed Irfan Ullah</dc:creator>
  <cp:lastModifiedBy>Windows User</cp:lastModifiedBy>
  <cp:revision>309</cp:revision>
  <dcterms:created xsi:type="dcterms:W3CDTF">1601-01-01T00:00:00Z</dcterms:created>
  <dcterms:modified xsi:type="dcterms:W3CDTF">2020-05-07T12:16:49Z</dcterms:modified>
</cp:coreProperties>
</file>