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63" r:id="rId2"/>
    <p:sldId id="424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  <p:sldId id="436" r:id="rId12"/>
    <p:sldId id="458" r:id="rId13"/>
    <p:sldId id="459" r:id="rId14"/>
    <p:sldId id="460" r:id="rId15"/>
    <p:sldId id="461" r:id="rId16"/>
    <p:sldId id="60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7866" autoAdjust="0"/>
    <p:restoredTop sz="94667" autoAdjust="0"/>
  </p:normalViewPr>
  <p:slideViewPr>
    <p:cSldViewPr>
      <p:cViewPr>
        <p:scale>
          <a:sx n="70" d="100"/>
          <a:sy n="70" d="100"/>
        </p:scale>
        <p:origin x="-187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4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2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5D6ABD6-C566-40BE-9531-BE032FBE62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B3C29-49C0-479A-9C01-73719B65F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251C8-8AEF-493B-873D-943876A9A7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5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1FB56-DD29-42DF-8D81-DC978B85E6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11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0CA887-34DA-487E-8662-F4120B9A0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9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4EB383-8F2A-400B-A9BC-548FE7CF92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5C4949-1B81-40A1-8004-8F4817A01D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60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6F1087-C779-4B82-B493-87CC4E110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16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551A08-5F05-4EB3-A62E-526579E84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2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2DC82-4F66-4DFC-991D-F47ABFCD42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274F0-D564-4785-919A-5A6641EBD6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3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9D700-8AD0-4D24-9E2D-A345AF5A26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8BEB1-56B1-4D55-ACC7-D6A03D72D6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8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9E7B8-546A-495A-8D3B-BFC49090F8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5833F-527C-4C76-BE08-0F0688E3E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5DF20-389F-45FE-AE8A-06939DBB40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3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73935-5399-469C-BEF9-E8BB8E0A59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9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Syed Irfanullah Lecturer IBMS/CS MS-CS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88B05E-0A7B-4D48-A9B6-0E36A27CC9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99379-F139-4B45-AF42-494053B16EEB}" type="slidenum">
              <a:rPr lang="en-US"/>
              <a:pPr/>
              <a:t>1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143000"/>
            <a:ext cx="8991600" cy="1143000"/>
          </a:xfrm>
        </p:spPr>
        <p:txBody>
          <a:bodyPr/>
          <a:lstStyle/>
          <a:p>
            <a:r>
              <a:rPr lang="en-US" sz="4000" b="1" dirty="0" smtClean="0"/>
              <a:t>Course </a:t>
            </a:r>
            <a:br>
              <a:rPr lang="en-US" sz="4000" b="1" dirty="0" smtClean="0"/>
            </a:br>
            <a:r>
              <a:rPr lang="en-US" sz="4000" b="1" u="sng" dirty="0"/>
              <a:t>Network Security and Cryptography</a:t>
            </a:r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1200" b="1" dirty="0"/>
              <a:t>.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u="sng" dirty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505200"/>
            <a:ext cx="8305800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Lecture </a:t>
            </a:r>
            <a:r>
              <a:rPr lang="en-US" dirty="0"/>
              <a:t>Slides Prepared </a:t>
            </a:r>
            <a:r>
              <a:rPr lang="en-US" dirty="0" smtClean="0"/>
              <a:t>by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Dr. </a:t>
            </a:r>
            <a:r>
              <a:rPr lang="en-US" dirty="0" err="1" smtClean="0"/>
              <a:t>Sheeraz</a:t>
            </a:r>
            <a:r>
              <a:rPr lang="en-US" dirty="0" smtClean="0"/>
              <a:t> Ahmed</a:t>
            </a: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Professor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 algn="ctr">
              <a:buNone/>
            </a:pPr>
            <a:r>
              <a:rPr lang="en-US" sz="2400" dirty="0" err="1" smtClean="0"/>
              <a:t>Iqra</a:t>
            </a:r>
            <a:r>
              <a:rPr lang="en-US" sz="2400" dirty="0" smtClean="0"/>
              <a:t> National University </a:t>
            </a:r>
            <a:r>
              <a:rPr lang="en-US" sz="2400" dirty="0" smtClean="0"/>
              <a:t>Peshawar</a:t>
            </a:r>
          </a:p>
          <a:p>
            <a:pPr marL="0" indent="0" algn="ctr">
              <a:buNone/>
            </a:pPr>
            <a:r>
              <a:rPr lang="en-US" sz="2400" dirty="0" smtClean="0"/>
              <a:t>Pakistan</a:t>
            </a:r>
            <a:endParaRPr lang="en-US" dirty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73A2-C430-4C35-B8BC-3D500FCAA5A0}" type="slidenum">
              <a:rPr lang="en-US"/>
              <a:pPr/>
              <a:t>10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Request for Service in Another Realm</a:t>
            </a:r>
          </a:p>
        </p:txBody>
      </p:sp>
      <p:sp>
        <p:nvSpPr>
          <p:cNvPr id="275459" name="AutoShape 3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0" name="AutoShape 4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1" name="AutoShape 5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2" name="AutoShape 6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3" name="AutoShape 7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4" name="AutoShape 8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5" name="AutoShape 9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6" name="AutoShape 10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7" name="AutoShape 11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8" name="AutoShape 12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69" name="AutoShape 13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0" name="AutoShape 14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1" name="AutoShape 15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2" name="AutoShape 16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3" name="AutoShape 17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4" name="AutoShape 18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5" name="AutoShape 19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6" name="AutoShape 20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7" name="AutoShape 21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78" name="Text Box 22"/>
          <p:cNvSpPr txBox="1">
            <a:spLocks noChangeArrowheads="1"/>
          </p:cNvSpPr>
          <p:nvPr/>
        </p:nvSpPr>
        <p:spPr bwMode="auto">
          <a:xfrm>
            <a:off x="990600" y="2057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5479" name="AutoShape 23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480" name="AutoShape 24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7548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706778"/>
              </p:ext>
            </p:extLst>
          </p:nvPr>
        </p:nvGraphicFramePr>
        <p:xfrm>
          <a:off x="2743200" y="1371600"/>
          <a:ext cx="4202113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13" name="Bitmappsbild" r:id="rId3" imgW="4334480" imgH="5657143" progId="Paint.Picture">
                  <p:embed/>
                </p:oleObj>
              </mc:Choice>
              <mc:Fallback>
                <p:oleObj name="Bitmappsbild" r:id="rId3" imgW="4334480" imgH="5657143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371600"/>
                        <a:ext cx="4202113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ECA73-2720-49CB-BAB9-B65AABF01C78}" type="slidenum">
              <a:rPr lang="en-US"/>
              <a:pPr/>
              <a:t>11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Kerberos - in practice</a:t>
            </a:r>
            <a:r>
              <a:rPr lang="en-US">
                <a:solidFill>
                  <a:srgbClr val="008000"/>
                </a:solidFill>
              </a:rPr>
              <a:t> </a:t>
            </a:r>
            <a:br>
              <a:rPr lang="en-US">
                <a:solidFill>
                  <a:srgbClr val="008000"/>
                </a:solidFill>
              </a:rPr>
            </a:br>
            <a:r>
              <a:rPr lang="en-US"/>
              <a:t> 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sz="2200" b="1"/>
              <a:t>C</a:t>
            </a:r>
            <a:r>
              <a:rPr lang="en-US" sz="2200" b="1"/>
              <a:t>urrently have two Kerberos versions</a:t>
            </a:r>
            <a:r>
              <a:rPr lang="sv-SE" sz="2200" b="1"/>
              <a:t>:</a:t>
            </a:r>
            <a:r>
              <a:rPr lang="en-US" sz="2200" b="1"/>
              <a:t> </a:t>
            </a:r>
          </a:p>
          <a:p>
            <a:pPr>
              <a:lnSpc>
                <a:spcPct val="90000"/>
              </a:lnSpc>
            </a:pPr>
            <a:r>
              <a:rPr lang="en-US" sz="2200"/>
              <a:t>4 : restricted to a single realm </a:t>
            </a:r>
          </a:p>
          <a:p>
            <a:pPr>
              <a:lnSpc>
                <a:spcPct val="90000"/>
              </a:lnSpc>
            </a:pPr>
            <a:r>
              <a:rPr lang="en-US" sz="2200"/>
              <a:t>5 : allows inter-realm authentication, in beta test </a:t>
            </a:r>
          </a:p>
          <a:p>
            <a:pPr>
              <a:lnSpc>
                <a:spcPct val="90000"/>
              </a:lnSpc>
            </a:pPr>
            <a:r>
              <a:rPr lang="en-US" sz="2200"/>
              <a:t>Kerberos v5 is an Internet standard </a:t>
            </a:r>
          </a:p>
          <a:p>
            <a:pPr>
              <a:lnSpc>
                <a:spcPct val="90000"/>
              </a:lnSpc>
            </a:pPr>
            <a:r>
              <a:rPr lang="en-US" sz="2200"/>
              <a:t>specified in RFC1510, and used by many utilities </a:t>
            </a:r>
          </a:p>
          <a:p>
            <a:pPr>
              <a:lnSpc>
                <a:spcPct val="90000"/>
              </a:lnSpc>
            </a:pPr>
            <a:r>
              <a:rPr lang="sv-SE" sz="2200" b="1"/>
              <a:t>T</a:t>
            </a:r>
            <a:r>
              <a:rPr lang="en-US" sz="2200" b="1"/>
              <a:t>o use Kerberos</a:t>
            </a:r>
            <a:r>
              <a:rPr lang="sv-SE" sz="2200" b="1"/>
              <a:t>:</a:t>
            </a:r>
            <a:r>
              <a:rPr lang="en-US" sz="2200" b="1"/>
              <a:t> </a:t>
            </a:r>
          </a:p>
          <a:p>
            <a:pPr>
              <a:lnSpc>
                <a:spcPct val="90000"/>
              </a:lnSpc>
            </a:pPr>
            <a:r>
              <a:rPr lang="en-US" sz="2200"/>
              <a:t>need to have a KDC on your network </a:t>
            </a:r>
          </a:p>
          <a:p>
            <a:pPr>
              <a:lnSpc>
                <a:spcPct val="90000"/>
              </a:lnSpc>
            </a:pPr>
            <a:r>
              <a:rPr lang="en-US" sz="2200"/>
              <a:t>need to have Kerberised applications running on all participating systems </a:t>
            </a:r>
          </a:p>
          <a:p>
            <a:pPr>
              <a:lnSpc>
                <a:spcPct val="90000"/>
              </a:lnSpc>
            </a:pPr>
            <a:r>
              <a:rPr lang="en-US" sz="2200"/>
              <a:t>major problem - US export restrictions </a:t>
            </a:r>
          </a:p>
          <a:p>
            <a:pPr>
              <a:lnSpc>
                <a:spcPct val="90000"/>
              </a:lnSpc>
            </a:pPr>
            <a:r>
              <a:rPr lang="en-US" sz="2200"/>
              <a:t>Kerberos cannot be directly distributed outside the US in source format (&amp; binary versions must obscure crypto routine entry points and have no encryption) </a:t>
            </a:r>
          </a:p>
          <a:p>
            <a:pPr>
              <a:lnSpc>
                <a:spcPct val="90000"/>
              </a:lnSpc>
            </a:pPr>
            <a:r>
              <a:rPr lang="en-US" sz="2200"/>
              <a:t>else crypto libraries must be reimplemented locally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>
                <a:solidFill>
                  <a:srgbClr val="800080"/>
                </a:solidFill>
                <a:hlinkClick r:id="" action="ppaction://noaction"/>
              </a:rPr>
              <a:t> </a:t>
            </a:r>
            <a:endParaRPr lang="en-US" sz="220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6702-7ED8-42B7-8B86-40CBDEFE3488}" type="slidenum">
              <a:rPr lang="en-US"/>
              <a:pPr/>
              <a:t>12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Privacy Enhance Mail (PEM)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Introduction: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PEM was developed by internet community as a means of adding encryption, source authentication and integrity protection to ordinary text messages.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Was designed to work by having smart software only at the source and destination.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PEM’s complexity involves encoding information in such a way that it will pass unmodified through all the mailers known to the PEM designers.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design of PEM lets you base user keys on secret key or public key technology, but every one assumes that only the public key variant will be widely deployed.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0AEFC-2EEC-45EB-88C3-1CC0C081F66C}" type="slidenum">
              <a:rPr lang="en-US"/>
              <a:pPr/>
              <a:t>13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PEM Message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mail messages can contain places that have been processed in different ways by PEM. For instance part of a message might be encrypted and another part might be integrity-protected. PEM put markers before and after such blocks so that the PEM at the destination will know which places need what processing.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PEM marks a place that it has processed in some way (for instance encrypted) with a text string before and after the place, PEM will insert </a:t>
            </a:r>
          </a:p>
          <a:p>
            <a:pPr lvl="1">
              <a:lnSpc>
                <a:spcPct val="90000"/>
              </a:lnSpc>
            </a:pPr>
            <a:r>
              <a:rPr lang="en-US" sz="2000" i="1"/>
              <a:t>BEGIN PRIVACY-ENHANCED MESSAGE</a:t>
            </a:r>
            <a:r>
              <a:rPr lang="en-US" sz="2000"/>
              <a:t>---- before and insert</a:t>
            </a:r>
          </a:p>
          <a:p>
            <a:pPr lvl="1">
              <a:lnSpc>
                <a:spcPct val="90000"/>
              </a:lnSpc>
            </a:pPr>
            <a:r>
              <a:rPr lang="en-US" sz="2000" i="1"/>
              <a:t>END PRIVACY-ENHANCED MESSAGE</a:t>
            </a:r>
            <a:r>
              <a:rPr lang="en-US" sz="2000"/>
              <a:t>--- at the end of the place of the message that PEM has processed.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D3BB4-1674-49F9-A256-077F1358C3EE}" type="slidenum">
              <a:rPr lang="en-US"/>
              <a:pPr/>
              <a:t>14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Cont’d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Extra information needs to be sent asking with the PEM-Processed message, for instance the (encrypted) key need to encrypt the message, or the message integrity code (MIC).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The different type of places PEM can combine into a message are ordinary unsecured data.</a:t>
            </a:r>
          </a:p>
          <a:p>
            <a:pPr>
              <a:lnSpc>
                <a:spcPct val="80000"/>
              </a:lnSpc>
            </a:pPr>
            <a:r>
              <a:rPr lang="en-US" sz="2400" i="1"/>
              <a:t>Integrity- protected unmodified data</a:t>
            </a:r>
            <a:r>
              <a:rPr lang="en-US" sz="2400"/>
              <a:t>- an integrity check is added to the message, but the original message is included unmodified as part of the PEM message. The PEM terminology for this mend of data is </a:t>
            </a:r>
            <a:r>
              <a:rPr lang="en-US" sz="2400" i="1"/>
              <a:t>MIC-CLEAR</a:t>
            </a:r>
            <a:r>
              <a:rPr lang="en-US" sz="2400"/>
              <a:t> the assumption is that the text will not be grabbled.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In annoying ways along the route by meddling mail utilities, other wise the integrity check will not work.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CEB97-FB17-4492-9B27-813A51245B8B}" type="slidenum">
              <a:rPr lang="en-US"/>
              <a:pPr/>
              <a:t>15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Cont’d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i="1"/>
              <a:t>Integrity-protected encoded data</a:t>
            </a:r>
            <a:r>
              <a:rPr lang="en-US" sz="2400"/>
              <a:t>:- PEM first encodes the message so, that it will pass through all mailers unmodified. Then PEM adds an integrity check. PEM call this MIC-ONLY. Since the encoded message is not readable by normal humans, the mail program at the destination must be able to convert the text back into human readable format.</a:t>
            </a:r>
          </a:p>
          <a:p>
            <a:pPr>
              <a:lnSpc>
                <a:spcPct val="80000"/>
              </a:lnSpc>
            </a:pPr>
            <a:r>
              <a:rPr lang="en-US" sz="2400" i="1"/>
              <a:t>Encoded encrypted integrity</a:t>
            </a:r>
            <a:r>
              <a:rPr lang="en-US" sz="2400"/>
              <a:t>- protected date:- PEM computes an integrity check on the message. PEM then encrypts the message and the integrity check with a randomly selected per-message secret key. The encrypted message, the encrypted integrity check and the per-message key. PEM calls this </a:t>
            </a:r>
            <a:r>
              <a:rPr lang="en-US" sz="2400" i="1"/>
              <a:t>ENCRYPTED</a:t>
            </a:r>
            <a:r>
              <a:rPr lang="en-US" sz="2400"/>
              <a:t>. Clearly in this case the mail program at the destination must be PEM-ware, so that it can decrypt the message.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u="sng" dirty="0" smtClean="0"/>
              <a:t>END OF </a:t>
            </a:r>
            <a:r>
              <a:rPr lang="en-US" sz="6600" b="1" u="sng" dirty="0" smtClean="0"/>
              <a:t>13</a:t>
            </a:r>
            <a:r>
              <a:rPr lang="en-US" sz="6600" b="1" u="sng" baseline="30000" dirty="0" smtClean="0"/>
              <a:t>th</a:t>
            </a:r>
            <a:r>
              <a:rPr lang="en-US" sz="6600" b="1" u="sng" dirty="0" smtClean="0"/>
              <a:t>  </a:t>
            </a:r>
            <a:r>
              <a:rPr lang="en-US" sz="6600" b="1" u="sng" dirty="0" smtClean="0"/>
              <a:t>WEEK</a:t>
            </a:r>
            <a:endParaRPr lang="en-US" sz="6600" b="1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2DC82-4F66-4DFC-991D-F47ABFCD421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1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9E5A4-B650-44FE-9236-348767A3A17D}" type="slidenum">
              <a:rPr lang="en-US"/>
              <a:pPr/>
              <a:t>2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KERBEROS</a:t>
            </a:r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953000"/>
            <a:ext cx="7772400" cy="1143000"/>
          </a:xfrm>
        </p:spPr>
        <p:txBody>
          <a:bodyPr/>
          <a:lstStyle/>
          <a:p>
            <a:pPr>
              <a:buFontTx/>
              <a:buNone/>
            </a:pPr>
            <a:r>
              <a:rPr lang="sv-SE" sz="2800"/>
              <a:t>   In Greek mythology, a many headed dog, the guardian of the entrance of Hades</a:t>
            </a:r>
            <a:endParaRPr lang="en-US" sz="2800"/>
          </a:p>
        </p:txBody>
      </p:sp>
      <p:pic>
        <p:nvPicPr>
          <p:cNvPr id="267268" name="Picture 4" descr="krblogo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6400"/>
            <a:ext cx="153035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BA4B-2997-482F-A7EA-F99704FD5AD1}" type="slidenum">
              <a:rPr lang="en-US"/>
              <a:pPr/>
              <a:t>3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KERBEROS</a:t>
            </a:r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Users wish to access services on servers.</a:t>
            </a:r>
          </a:p>
          <a:p>
            <a:r>
              <a:rPr lang="en-US" dirty="0"/>
              <a:t>Three threats exist:</a:t>
            </a:r>
          </a:p>
          <a:p>
            <a:pPr lvl="1"/>
            <a:r>
              <a:rPr lang="en-US" dirty="0"/>
              <a:t>User pretend to be another user.</a:t>
            </a:r>
          </a:p>
          <a:p>
            <a:pPr lvl="1"/>
            <a:r>
              <a:rPr lang="en-US" dirty="0"/>
              <a:t>User alter the network address of a workstation.</a:t>
            </a:r>
          </a:p>
          <a:p>
            <a:pPr lvl="1"/>
            <a:r>
              <a:rPr lang="en-US" dirty="0"/>
              <a:t>User eavesdrop on exchanges and use a replay attack.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6CE15-1227-4978-9000-EDB23ABC6AC0}" type="slidenum">
              <a:rPr lang="en-US"/>
              <a:pPr/>
              <a:t>4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KERBEROS</a:t>
            </a:r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Provides a centralized authentication server to authenticate users to servers and servers to users.</a:t>
            </a:r>
          </a:p>
          <a:p>
            <a:pPr>
              <a:lnSpc>
                <a:spcPct val="90000"/>
              </a:lnSpc>
            </a:pPr>
            <a:r>
              <a:rPr lang="en-US"/>
              <a:t>Relies on conventional encryption, making no use of public-key encryption</a:t>
            </a:r>
          </a:p>
          <a:p>
            <a:pPr>
              <a:lnSpc>
                <a:spcPct val="90000"/>
              </a:lnSpc>
            </a:pPr>
            <a:r>
              <a:rPr lang="en-US"/>
              <a:t>Two versions: version 4 and 5</a:t>
            </a:r>
          </a:p>
          <a:p>
            <a:pPr>
              <a:lnSpc>
                <a:spcPct val="90000"/>
              </a:lnSpc>
            </a:pPr>
            <a:r>
              <a:rPr lang="en-US"/>
              <a:t>Version 4 makes use of DES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1FEE-F52D-48BD-B65B-D11D50005D9A}" type="slidenum">
              <a:rPr lang="en-US"/>
              <a:pPr/>
              <a:t>5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Kerberos Version 4</a:t>
            </a: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495800"/>
          </a:xfrm>
          <a:solidFill>
            <a:schemeClr val="folHlink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Terms: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 = Client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AS = authentication server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 = server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ID</a:t>
            </a:r>
            <a:r>
              <a:rPr lang="en-US" sz="2000" dirty="0" err="1"/>
              <a:t>c</a:t>
            </a:r>
            <a:r>
              <a:rPr lang="en-US" sz="2400" dirty="0"/>
              <a:t> = identifier of user on C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ID</a:t>
            </a:r>
            <a:r>
              <a:rPr lang="en-US" sz="2000" dirty="0" err="1"/>
              <a:t>v</a:t>
            </a:r>
            <a:r>
              <a:rPr lang="en-US" sz="2000" dirty="0"/>
              <a:t> </a:t>
            </a:r>
            <a:r>
              <a:rPr lang="en-US" sz="2400" dirty="0"/>
              <a:t>= identifier of V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</a:t>
            </a:r>
            <a:r>
              <a:rPr lang="en-US" sz="2400" baseline="-25000" dirty="0"/>
              <a:t>c </a:t>
            </a:r>
            <a:r>
              <a:rPr lang="en-US" sz="2400" dirty="0"/>
              <a:t>= password of user on C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ADc</a:t>
            </a:r>
            <a:r>
              <a:rPr lang="en-US" sz="2000" dirty="0"/>
              <a:t> </a:t>
            </a:r>
            <a:r>
              <a:rPr lang="en-US" sz="2400" dirty="0"/>
              <a:t>= network address of C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 </a:t>
            </a:r>
            <a:r>
              <a:rPr lang="en-US" sz="2400" dirty="0" err="1"/>
              <a:t>K</a:t>
            </a:r>
            <a:r>
              <a:rPr lang="en-US" sz="2000" dirty="0" err="1"/>
              <a:t>v</a:t>
            </a:r>
            <a:r>
              <a:rPr lang="en-US" sz="2400" baseline="-25000" dirty="0"/>
              <a:t> </a:t>
            </a:r>
            <a:r>
              <a:rPr lang="en-US" sz="2400" dirty="0"/>
              <a:t>= secret encryption key shared by AS an V</a:t>
            </a:r>
            <a:endParaRPr lang="sv-SE" sz="2400" dirty="0"/>
          </a:p>
          <a:p>
            <a:pPr lvl="1">
              <a:lnSpc>
                <a:spcPct val="90000"/>
              </a:lnSpc>
            </a:pPr>
            <a:r>
              <a:rPr lang="sv-SE" sz="2400" dirty="0"/>
              <a:t>TS = timestamp</a:t>
            </a:r>
          </a:p>
          <a:p>
            <a:pPr lvl="1">
              <a:lnSpc>
                <a:spcPct val="90000"/>
              </a:lnSpc>
            </a:pPr>
            <a:r>
              <a:rPr lang="sv-SE" sz="2400" dirty="0"/>
              <a:t>|| = </a:t>
            </a:r>
            <a:r>
              <a:rPr lang="sv-SE" sz="2400" dirty="0" smtClean="0"/>
              <a:t>concatenation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D79-70C7-41EC-AAE9-1C993230A36A}" type="slidenum">
              <a:rPr lang="en-US"/>
              <a:pPr/>
              <a:t>6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 Simple Authentication Dialogue</a:t>
            </a:r>
            <a:endParaRPr lang="en-US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FontTx/>
              <a:buAutoNum type="arabicParenBoth"/>
            </a:pPr>
            <a:r>
              <a:rPr lang="sv-SE"/>
              <a:t>C ----&gt;</a:t>
            </a:r>
            <a:r>
              <a:rPr lang="sv-SE" sz="2800">
                <a:sym typeface="Wingdings 3" pitchFamily="18" charset="2"/>
              </a:rPr>
              <a:t> </a:t>
            </a:r>
            <a:r>
              <a:rPr lang="sv-SE">
                <a:sym typeface="Symbol" pitchFamily="18" charset="2"/>
              </a:rPr>
              <a:t>AS: 		</a:t>
            </a:r>
            <a:r>
              <a:rPr lang="en-US"/>
              <a:t>I</a:t>
            </a:r>
            <a:r>
              <a:rPr lang="sv-SE"/>
              <a:t>D</a:t>
            </a:r>
            <a:r>
              <a:rPr lang="en-US" sz="2800"/>
              <a:t>c </a:t>
            </a:r>
            <a:r>
              <a:rPr lang="sv-SE"/>
              <a:t>||</a:t>
            </a:r>
            <a:r>
              <a:rPr lang="sv-SE" sz="2800"/>
              <a:t> </a:t>
            </a:r>
            <a:r>
              <a:rPr lang="en-US"/>
              <a:t>P</a:t>
            </a:r>
            <a:r>
              <a:rPr lang="en-US" baseline="-25000"/>
              <a:t>c </a:t>
            </a:r>
            <a:r>
              <a:rPr lang="sv-SE"/>
              <a:t>|| </a:t>
            </a:r>
            <a:r>
              <a:rPr lang="en-US"/>
              <a:t>I</a:t>
            </a:r>
            <a:r>
              <a:rPr lang="sv-SE"/>
              <a:t>D</a:t>
            </a:r>
            <a:r>
              <a:rPr lang="en-US" sz="2800"/>
              <a:t>v</a:t>
            </a:r>
            <a:endParaRPr lang="sv-SE" sz="2800"/>
          </a:p>
          <a:p>
            <a:pPr marL="609600" indent="-609600">
              <a:buFontTx/>
              <a:buAutoNum type="arabicParenBoth"/>
            </a:pPr>
            <a:r>
              <a:rPr lang="sv-SE" sz="2800"/>
              <a:t>AS ----&gt;</a:t>
            </a:r>
            <a:r>
              <a:rPr lang="sv-SE" sz="2800">
                <a:sym typeface="Wingdings 3" pitchFamily="18" charset="2"/>
              </a:rPr>
              <a:t> C:		Ticket</a:t>
            </a:r>
          </a:p>
          <a:p>
            <a:pPr marL="609600" indent="-609600">
              <a:buFontTx/>
              <a:buAutoNum type="arabicParenBoth"/>
            </a:pPr>
            <a:r>
              <a:rPr lang="sv-SE" sz="2800">
                <a:sym typeface="Wingdings 3" pitchFamily="18" charset="2"/>
              </a:rPr>
              <a:t>C	 -----&gt; V:	 	</a:t>
            </a:r>
            <a:r>
              <a:rPr lang="en-US"/>
              <a:t>I</a:t>
            </a:r>
            <a:r>
              <a:rPr lang="sv-SE"/>
              <a:t>D</a:t>
            </a:r>
            <a:r>
              <a:rPr lang="en-US" sz="2800"/>
              <a:t>c </a:t>
            </a:r>
            <a:r>
              <a:rPr lang="sv-SE"/>
              <a:t>||</a:t>
            </a:r>
            <a:r>
              <a:rPr lang="sv-SE" sz="2800"/>
              <a:t> Ticket</a:t>
            </a:r>
          </a:p>
          <a:p>
            <a:pPr marL="609600" indent="-609600">
              <a:buFontTx/>
              <a:buNone/>
            </a:pPr>
            <a:endParaRPr lang="sv-SE" sz="2800">
              <a:sym typeface="Wingdings 3" pitchFamily="18" charset="2"/>
            </a:endParaRPr>
          </a:p>
          <a:p>
            <a:pPr marL="609600" indent="-609600">
              <a:buFontTx/>
              <a:buNone/>
            </a:pPr>
            <a:r>
              <a:rPr lang="sv-SE" sz="2800">
                <a:sym typeface="Wingdings 3" pitchFamily="18" charset="2"/>
              </a:rPr>
              <a:t>	Ticket = E</a:t>
            </a:r>
            <a:r>
              <a:rPr lang="sv-SE" sz="2800" baseline="-25000">
                <a:sym typeface="Wingdings 3" pitchFamily="18" charset="2"/>
              </a:rPr>
              <a:t>K</a:t>
            </a:r>
            <a:r>
              <a:rPr lang="sv-SE" sz="2400" baseline="-25000">
                <a:sym typeface="Wingdings 3" pitchFamily="18" charset="2"/>
              </a:rPr>
              <a:t>v</a:t>
            </a:r>
            <a:r>
              <a:rPr lang="sv-SE" sz="2800"/>
              <a:t>[</a:t>
            </a:r>
            <a:r>
              <a:rPr lang="en-US"/>
              <a:t>I</a:t>
            </a:r>
            <a:r>
              <a:rPr lang="sv-SE"/>
              <a:t>D</a:t>
            </a:r>
            <a:r>
              <a:rPr lang="en-US" sz="2800"/>
              <a:t>c </a:t>
            </a:r>
            <a:r>
              <a:rPr lang="sv-SE"/>
              <a:t>||</a:t>
            </a:r>
            <a:r>
              <a:rPr lang="sv-SE" sz="2800"/>
              <a:t> </a:t>
            </a:r>
            <a:r>
              <a:rPr lang="en-US"/>
              <a:t>P</a:t>
            </a:r>
            <a:r>
              <a:rPr lang="en-US" baseline="-25000"/>
              <a:t>c </a:t>
            </a:r>
            <a:r>
              <a:rPr lang="sv-SE"/>
              <a:t>|| </a:t>
            </a:r>
            <a:r>
              <a:rPr lang="en-US"/>
              <a:t>I</a:t>
            </a:r>
            <a:r>
              <a:rPr lang="sv-SE"/>
              <a:t>D</a:t>
            </a:r>
            <a:r>
              <a:rPr lang="en-US" sz="2800"/>
              <a:t>v</a:t>
            </a:r>
            <a:r>
              <a:rPr lang="sv-SE" sz="2800"/>
              <a:t>]</a:t>
            </a: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9BF1-CA23-4F09-9EC2-4D863401FAC4}" type="slidenum">
              <a:rPr lang="en-US"/>
              <a:pPr/>
              <a:t>7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Version 4 Authentication Dialogue</a:t>
            </a: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153400" cy="4114800"/>
          </a:xfrm>
        </p:spPr>
        <p:txBody>
          <a:bodyPr/>
          <a:lstStyle/>
          <a:p>
            <a:r>
              <a:rPr lang="en-US" sz="2800"/>
              <a:t>Problems:</a:t>
            </a:r>
          </a:p>
          <a:p>
            <a:pPr lvl="1"/>
            <a:r>
              <a:rPr lang="en-US" sz="2400"/>
              <a:t>Lifetime associated with the ticket-granting ticket</a:t>
            </a:r>
          </a:p>
          <a:p>
            <a:pPr lvl="1"/>
            <a:r>
              <a:rPr lang="en-US" sz="2400"/>
              <a:t>If too short ---&gt;</a:t>
            </a:r>
            <a:r>
              <a:rPr lang="en-US" sz="2400">
                <a:sym typeface="Wingdings 3" pitchFamily="18" charset="2"/>
              </a:rPr>
              <a:t> repeatedly asked for password</a:t>
            </a:r>
          </a:p>
          <a:p>
            <a:pPr lvl="1"/>
            <a:r>
              <a:rPr lang="en-US" sz="2400">
                <a:sym typeface="Wingdings 3" pitchFamily="18" charset="2"/>
              </a:rPr>
              <a:t>If too long ----&gt; greater opportunity to replay</a:t>
            </a:r>
          </a:p>
          <a:p>
            <a:r>
              <a:rPr lang="en-US" sz="2800">
                <a:sym typeface="Wingdings 3" pitchFamily="18" charset="2"/>
              </a:rPr>
              <a:t>The threat is that an opponent will steal the ticket and us</a:t>
            </a:r>
            <a:r>
              <a:rPr lang="sv-SE" sz="2800">
                <a:sym typeface="Wingdings 3" pitchFamily="18" charset="2"/>
              </a:rPr>
              <a:t>e</a:t>
            </a:r>
            <a:r>
              <a:rPr lang="en-US" sz="2800">
                <a:sym typeface="Wingdings 3" pitchFamily="18" charset="2"/>
              </a:rPr>
              <a:t> i</a:t>
            </a:r>
            <a:r>
              <a:rPr lang="sv-SE" sz="2800">
                <a:sym typeface="Wingdings 3" pitchFamily="18" charset="2"/>
              </a:rPr>
              <a:t>t</a:t>
            </a:r>
            <a:r>
              <a:rPr lang="en-US" sz="2800">
                <a:sym typeface="Wingdings 3" pitchFamily="18" charset="2"/>
              </a:rPr>
              <a:t> before it expires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9703A-A152-4610-A5DF-6BA6B73240E4}" type="slidenum">
              <a:rPr lang="en-US"/>
              <a:pPr/>
              <a:t>8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sv-SE" sz="4200"/>
              <a:t>Version 4 Authentication Dialogue</a:t>
            </a:r>
            <a:endParaRPr lang="en-US" sz="420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1447800"/>
          </a:xfrm>
          <a:solidFill>
            <a:schemeClr val="folHlink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sv-SE" sz="2000" b="1"/>
              <a:t>Authentication Service Exhange: To obtain Ticket-Granting Ticket</a:t>
            </a:r>
          </a:p>
          <a:p>
            <a:pPr marL="609600" indent="-609600">
              <a:buFontTx/>
              <a:buAutoNum type="arabicParenBoth"/>
            </a:pPr>
            <a:r>
              <a:rPr lang="sv-SE" sz="2000"/>
              <a:t>C ---&gt;</a:t>
            </a:r>
            <a:r>
              <a:rPr lang="sv-SE" sz="2800">
                <a:sym typeface="Wingdings 3" pitchFamily="18" charset="2"/>
              </a:rPr>
              <a:t> </a:t>
            </a:r>
            <a:r>
              <a:rPr lang="sv-SE" sz="2000">
                <a:sym typeface="Wingdings 3" pitchFamily="18" charset="2"/>
              </a:rPr>
              <a:t>AS: 	         IDc </a:t>
            </a:r>
            <a:r>
              <a:rPr lang="sv-SE" sz="2000"/>
              <a:t>|| IDtgs ||TS</a:t>
            </a:r>
            <a:r>
              <a:rPr lang="sv-SE" sz="1800"/>
              <a:t>1</a:t>
            </a:r>
          </a:p>
          <a:p>
            <a:pPr marL="609600" indent="-609600">
              <a:buFontTx/>
              <a:buAutoNum type="arabicParenBoth"/>
            </a:pPr>
            <a:r>
              <a:rPr lang="sv-SE" sz="1800"/>
              <a:t>AS ---&gt;</a:t>
            </a:r>
            <a:r>
              <a:rPr lang="sv-SE" sz="1800">
                <a:sym typeface="Wingdings 3" pitchFamily="18" charset="2"/>
              </a:rPr>
              <a:t> C:	         E</a:t>
            </a:r>
            <a:r>
              <a:rPr lang="sv-SE" sz="1800" baseline="-25000">
                <a:sym typeface="Wingdings 3" pitchFamily="18" charset="2"/>
              </a:rPr>
              <a:t>Kc </a:t>
            </a:r>
            <a:r>
              <a:rPr lang="sv-SE" sz="1800"/>
              <a:t>[K</a:t>
            </a:r>
            <a:r>
              <a:rPr lang="sv-SE" sz="1800" baseline="-25000"/>
              <a:t>c,tgs</a:t>
            </a:r>
            <a:r>
              <a:rPr lang="sv-SE" sz="1800"/>
              <a:t>|| ID</a:t>
            </a:r>
            <a:r>
              <a:rPr lang="sv-SE" sz="1400"/>
              <a:t>tgs</a:t>
            </a:r>
            <a:r>
              <a:rPr lang="sv-SE" sz="1800"/>
              <a:t> || TS</a:t>
            </a:r>
            <a:r>
              <a:rPr lang="sv-SE" sz="1800" baseline="-25000"/>
              <a:t>2 </a:t>
            </a:r>
            <a:r>
              <a:rPr lang="sv-SE" sz="1800"/>
              <a:t>|| Lifetime</a:t>
            </a:r>
            <a:r>
              <a:rPr lang="sv-SE" sz="1800" baseline="-25000"/>
              <a:t>2 </a:t>
            </a:r>
            <a:r>
              <a:rPr lang="sv-SE" sz="1800"/>
              <a:t>|| Ticket</a:t>
            </a:r>
            <a:r>
              <a:rPr lang="sv-SE" sz="1200"/>
              <a:t>tgs</a:t>
            </a:r>
            <a:r>
              <a:rPr lang="sv-SE" sz="1800"/>
              <a:t>]</a:t>
            </a:r>
            <a:endParaRPr lang="sv-SE" sz="1800" baseline="-25000"/>
          </a:p>
          <a:p>
            <a:pPr marL="609600" indent="-609600">
              <a:buFontTx/>
              <a:buNone/>
            </a:pPr>
            <a:endParaRPr lang="en-US" sz="180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304800" y="3048000"/>
            <a:ext cx="8534400" cy="16287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900" b="1"/>
              <a:t>Ticket-Granting Service Echange: To obtain Service-Granting Ticket</a:t>
            </a:r>
          </a:p>
          <a:p>
            <a:pPr eaLnBrk="1" hangingPunct="1">
              <a:spcBef>
                <a:spcPct val="50000"/>
              </a:spcBef>
            </a:pPr>
            <a:r>
              <a:rPr lang="sv-SE" sz="1800"/>
              <a:t>(3)  C ---&gt;</a:t>
            </a:r>
            <a:r>
              <a:rPr lang="sv-SE" sz="1800">
                <a:sym typeface="Wingdings 3" pitchFamily="18" charset="2"/>
              </a:rPr>
              <a:t> TGS:             IDv </a:t>
            </a:r>
            <a:r>
              <a:rPr lang="sv-SE" sz="1800"/>
              <a:t>||Ticket</a:t>
            </a:r>
            <a:r>
              <a:rPr lang="sv-SE" sz="1800" baseline="-25000"/>
              <a:t>tgs </a:t>
            </a:r>
            <a:r>
              <a:rPr lang="sv-SE" sz="1800"/>
              <a:t>||Authenticatorc</a:t>
            </a:r>
          </a:p>
          <a:p>
            <a:pPr eaLnBrk="1" hangingPunct="1">
              <a:spcBef>
                <a:spcPct val="50000"/>
              </a:spcBef>
            </a:pPr>
            <a:r>
              <a:rPr lang="sv-SE" sz="1800"/>
              <a:t>(4)    TGS ---&gt;</a:t>
            </a:r>
            <a:r>
              <a:rPr lang="sv-SE" sz="1800">
                <a:sym typeface="Wingdings 3" pitchFamily="18" charset="2"/>
              </a:rPr>
              <a:t> C:           E</a:t>
            </a:r>
            <a:r>
              <a:rPr lang="sv-SE" sz="1800" baseline="-25000">
                <a:sym typeface="Wingdings 3" pitchFamily="18" charset="2"/>
              </a:rPr>
              <a:t>Kc </a:t>
            </a:r>
            <a:r>
              <a:rPr lang="sv-SE" sz="1800"/>
              <a:t>[K</a:t>
            </a:r>
            <a:r>
              <a:rPr lang="sv-SE" sz="1800" baseline="-25000"/>
              <a:t>c,¨v</a:t>
            </a:r>
            <a:r>
              <a:rPr lang="sv-SE" sz="1800"/>
              <a:t>|| IDv || TS</a:t>
            </a:r>
            <a:r>
              <a:rPr lang="sv-SE" sz="1800" baseline="-25000"/>
              <a:t>4 </a:t>
            </a:r>
            <a:r>
              <a:rPr lang="sv-SE" sz="1800"/>
              <a:t>|| Ticket</a:t>
            </a:r>
            <a:r>
              <a:rPr lang="sv-SE" sz="1200"/>
              <a:t>v</a:t>
            </a:r>
            <a:r>
              <a:rPr lang="sv-SE" sz="1800"/>
              <a:t>]</a:t>
            </a:r>
            <a:endParaRPr lang="sv-SE" sz="1800" baseline="-25000"/>
          </a:p>
          <a:p>
            <a:pPr eaLnBrk="1" hangingPunct="1">
              <a:spcBef>
                <a:spcPct val="50000"/>
              </a:spcBef>
            </a:pPr>
            <a:endParaRPr lang="en-US" sz="1800">
              <a:sym typeface="Wingdings 3" pitchFamily="18" charset="2"/>
            </a:endParaRP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04800" y="4953000"/>
            <a:ext cx="8534400" cy="12319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000" b="1"/>
              <a:t>Client/Server Authentication Exhange: To Obtain Service</a:t>
            </a:r>
          </a:p>
          <a:p>
            <a:pPr>
              <a:spcBef>
                <a:spcPct val="50000"/>
              </a:spcBef>
            </a:pPr>
            <a:r>
              <a:rPr lang="sv-SE" sz="1800"/>
              <a:t>(5) C ---&gt;</a:t>
            </a:r>
            <a:r>
              <a:rPr lang="sv-SE" sz="1800">
                <a:sym typeface="Wingdings 3" pitchFamily="18" charset="2"/>
              </a:rPr>
              <a:t> V:                 Ticket</a:t>
            </a:r>
            <a:r>
              <a:rPr lang="sv-SE" sz="1800" baseline="-25000">
                <a:sym typeface="Wingdings 3" pitchFamily="18" charset="2"/>
              </a:rPr>
              <a:t>v </a:t>
            </a:r>
            <a:r>
              <a:rPr lang="sv-SE" sz="1800"/>
              <a:t>|| Authenticator</a:t>
            </a:r>
            <a:r>
              <a:rPr lang="sv-SE" sz="1200"/>
              <a:t>c</a:t>
            </a:r>
          </a:p>
          <a:p>
            <a:pPr>
              <a:spcBef>
                <a:spcPct val="50000"/>
              </a:spcBef>
            </a:pPr>
            <a:r>
              <a:rPr lang="sv-SE" sz="1800"/>
              <a:t>(6)  V ---&gt;</a:t>
            </a:r>
            <a:r>
              <a:rPr lang="sv-SE" sz="1800">
                <a:sym typeface="Wingdings 3" pitchFamily="18" charset="2"/>
              </a:rPr>
              <a:t> C:	          EKc,v[TS5 +1]</a:t>
            </a:r>
            <a:endParaRPr lang="en-US" sz="1800">
              <a:sym typeface="Wingdings 3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58F7-9F1F-4F6A-98A3-0BB8B54762F1}" type="slidenum">
              <a:rPr lang="en-US"/>
              <a:pPr/>
              <a:t>9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sv-SE"/>
              <a:t>Overview of Kerberos</a:t>
            </a:r>
            <a:endParaRPr lang="en-US"/>
          </a:p>
        </p:txBody>
      </p:sp>
      <p:pic>
        <p:nvPicPr>
          <p:cNvPr id="274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95375"/>
            <a:ext cx="7543800" cy="544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436" name="AutoShape 4"/>
          <p:cNvSpPr>
            <a:spLocks noChangeAspect="1" noChangeArrowheads="1"/>
          </p:cNvSpPr>
          <p:nvPr/>
        </p:nvSpPr>
        <p:spPr bwMode="auto">
          <a:xfrm>
            <a:off x="-1524000" y="-1447800"/>
            <a:ext cx="12192000" cy="975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4135</TotalTime>
  <Words>904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Bitmappsbild</vt:lpstr>
      <vt:lpstr>Course  Network Security and Cryptography . </vt:lpstr>
      <vt:lpstr>KERBEROS</vt:lpstr>
      <vt:lpstr>KERBEROS</vt:lpstr>
      <vt:lpstr>KERBEROS</vt:lpstr>
      <vt:lpstr>Kerberos Version 4</vt:lpstr>
      <vt:lpstr>A Simple Authentication Dialogue</vt:lpstr>
      <vt:lpstr>Version 4 Authentication Dialogue</vt:lpstr>
      <vt:lpstr>Version 4 Authentication Dialogue</vt:lpstr>
      <vt:lpstr>Overview of Kerberos</vt:lpstr>
      <vt:lpstr>Request for Service in Another Realm</vt:lpstr>
      <vt:lpstr>Kerberos - in practice   </vt:lpstr>
      <vt:lpstr>Privacy Enhance Mail (PEM)</vt:lpstr>
      <vt:lpstr>Structure of a PEM Message</vt:lpstr>
      <vt:lpstr>Cont’d</vt:lpstr>
      <vt:lpstr>Cont’d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Syed Irfan Ullah</dc:creator>
  <cp:lastModifiedBy>Windows User</cp:lastModifiedBy>
  <cp:revision>302</cp:revision>
  <dcterms:created xsi:type="dcterms:W3CDTF">1601-01-01T00:00:00Z</dcterms:created>
  <dcterms:modified xsi:type="dcterms:W3CDTF">2020-05-20T09:01:34Z</dcterms:modified>
</cp:coreProperties>
</file>