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4140" r:id="rId1"/>
  </p:sldMasterIdLst>
  <p:notesMasterIdLst>
    <p:notesMasterId r:id="rId23"/>
  </p:notesMasterIdLst>
  <p:sldIdLst>
    <p:sldId id="256" r:id="rId2"/>
    <p:sldId id="299" r:id="rId3"/>
    <p:sldId id="258" r:id="rId4"/>
    <p:sldId id="296" r:id="rId5"/>
    <p:sldId id="298" r:id="rId6"/>
    <p:sldId id="294" r:id="rId7"/>
    <p:sldId id="295" r:id="rId8"/>
    <p:sldId id="300" r:id="rId9"/>
    <p:sldId id="308" r:id="rId10"/>
    <p:sldId id="310" r:id="rId11"/>
    <p:sldId id="301" r:id="rId12"/>
    <p:sldId id="311" r:id="rId13"/>
    <p:sldId id="302" r:id="rId14"/>
    <p:sldId id="303" r:id="rId15"/>
    <p:sldId id="312" r:id="rId16"/>
    <p:sldId id="304" r:id="rId17"/>
    <p:sldId id="305" r:id="rId18"/>
    <p:sldId id="306" r:id="rId19"/>
    <p:sldId id="314" r:id="rId20"/>
    <p:sldId id="315" r:id="rId21"/>
    <p:sldId id="30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182" autoAdjust="0"/>
  </p:normalViewPr>
  <p:slideViewPr>
    <p:cSldViewPr>
      <p:cViewPr varScale="1">
        <p:scale>
          <a:sx n="62" d="100"/>
          <a:sy n="62" d="100"/>
        </p:scale>
        <p:origin x="162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60D728-5326-44D6-A4A9-F76983A84619}" type="datetimeFigureOut">
              <a:rPr lang="en-US" smtClean="0"/>
              <a:pPr/>
              <a:t>10/15/2020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43F06C-F65B-43D7-B622-3DA4099B8349}" type="slidenum">
              <a:rPr lang="en-US" smtClean="0"/>
              <a:pPr/>
              <a:t>‹#›</a:t>
            </a:fld>
            <a:endParaRPr lang="en-US"/>
          </a:p>
        </p:txBody>
      </p:sp>
    </p:spTree>
    <p:extLst>
      <p:ext uri="{BB962C8B-B14F-4D97-AF65-F5344CB8AC3E}">
        <p14:creationId xmlns:p14="http://schemas.microsoft.com/office/powerpoint/2010/main" val="1438251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626F908-5C96-4320-B3F9-333CE7D608C2}" type="datetimeFigureOut">
              <a:rPr lang="en-US" smtClean="0"/>
              <a:pPr/>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838431-A599-4FBE-9DBF-FC818FFF67F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26F908-5C96-4320-B3F9-333CE7D608C2}" type="datetimeFigureOut">
              <a:rPr lang="en-US" smtClean="0"/>
              <a:pPr/>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838431-A599-4FBE-9DBF-FC818FFF67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26F908-5C96-4320-B3F9-333CE7D608C2}" type="datetimeFigureOut">
              <a:rPr lang="en-US" smtClean="0"/>
              <a:pPr/>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838431-A599-4FBE-9DBF-FC818FFF67F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26F908-5C96-4320-B3F9-333CE7D608C2}" type="datetimeFigureOut">
              <a:rPr lang="en-US" smtClean="0"/>
              <a:pPr/>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838431-A599-4FBE-9DBF-FC818FFF67F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26F908-5C96-4320-B3F9-333CE7D608C2}" type="datetimeFigureOut">
              <a:rPr lang="en-US" smtClean="0"/>
              <a:pPr/>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838431-A599-4FBE-9DBF-FC818FFF67F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626F908-5C96-4320-B3F9-333CE7D608C2}" type="datetimeFigureOut">
              <a:rPr lang="en-US" smtClean="0"/>
              <a:pPr/>
              <a:t>10/15/2020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838431-A599-4FBE-9DBF-FC818FFF67F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626F908-5C96-4320-B3F9-333CE7D608C2}" type="datetimeFigureOut">
              <a:rPr lang="en-US" smtClean="0"/>
              <a:pPr/>
              <a:t>10/15/2020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838431-A599-4FBE-9DBF-FC818FFF67F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626F908-5C96-4320-B3F9-333CE7D608C2}" type="datetimeFigureOut">
              <a:rPr lang="en-US" smtClean="0"/>
              <a:pPr/>
              <a:t>10/15/2020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838431-A599-4FBE-9DBF-FC818FFF67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26F908-5C96-4320-B3F9-333CE7D608C2}" type="datetimeFigureOut">
              <a:rPr lang="en-US" smtClean="0"/>
              <a:pPr/>
              <a:t>10/15/2020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838431-A599-4FBE-9DBF-FC818FFF67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626F908-5C96-4320-B3F9-333CE7D608C2}" type="datetimeFigureOut">
              <a:rPr lang="en-US" smtClean="0"/>
              <a:pPr/>
              <a:t>10/15/2020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838431-A599-4FBE-9DBF-FC818FFF67F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626F908-5C96-4320-B3F9-333CE7D608C2}" type="datetimeFigureOut">
              <a:rPr lang="en-US" smtClean="0"/>
              <a:pPr/>
              <a:t>10/15/2020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838431-A599-4FBE-9DBF-FC818FFF67F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26F908-5C96-4320-B3F9-333CE7D608C2}" type="datetimeFigureOut">
              <a:rPr lang="en-US" smtClean="0"/>
              <a:pPr/>
              <a:t>10/15/2020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838431-A599-4FBE-9DBF-FC818FFF67F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b="1" dirty="0"/>
              <a:t>Corporate Law</a:t>
            </a:r>
            <a:endParaRPr lang="en-US" sz="8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ChangeArrowheads="1"/>
          </p:cNvSpPr>
          <p:nvPr/>
        </p:nvSpPr>
        <p:spPr bwMode="auto">
          <a:xfrm>
            <a:off x="304800" y="152400"/>
            <a:ext cx="8458200" cy="1107996"/>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y-GB" sz="5400" b="1" i="0" u="none" strike="noStrike" cap="none" normalizeH="0" baseline="0" dirty="0">
                <a:ln>
                  <a:noFill/>
                </a:ln>
                <a:solidFill>
                  <a:schemeClr val="tx1"/>
                </a:solidFill>
                <a:effectLst/>
                <a:cs typeface="Arial" pitchFamily="34" charset="0"/>
              </a:rPr>
              <a:t>Elements</a:t>
            </a:r>
            <a:r>
              <a:rPr kumimoji="0" lang="cy-GB" sz="5400" b="1" i="0" u="none" strike="noStrike" cap="none" normalizeH="0" dirty="0">
                <a:ln>
                  <a:noFill/>
                </a:ln>
                <a:solidFill>
                  <a:schemeClr val="tx1"/>
                </a:solidFill>
                <a:effectLst/>
                <a:cs typeface="Arial" pitchFamily="34" charset="0"/>
              </a:rPr>
              <a:t> of Company Law</a:t>
            </a:r>
            <a:endParaRPr kumimoji="0" lang="cy-GB" sz="5400" b="1" i="0" u="none" strike="noStrike" cap="none" normalizeH="0" baseline="0" dirty="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y-GB" sz="1800" b="0" i="0" u="none" strike="noStrike" cap="none" normalizeH="0" baseline="0" dirty="0">
              <a:ln>
                <a:noFill/>
              </a:ln>
              <a:solidFill>
                <a:schemeClr val="tx1"/>
              </a:solidFill>
              <a:effectLst/>
              <a:latin typeface="Arial" pitchFamily="34" charset="0"/>
              <a:cs typeface="Arial" pitchFamily="34" charset="0"/>
            </a:endParaRPr>
          </a:p>
        </p:txBody>
      </p:sp>
      <p:sp>
        <p:nvSpPr>
          <p:cNvPr id="71684" name="Rectangle 4"/>
          <p:cNvSpPr>
            <a:spLocks noChangeArrowheads="1"/>
          </p:cNvSpPr>
          <p:nvPr/>
        </p:nvSpPr>
        <p:spPr bwMode="auto">
          <a:xfrm>
            <a:off x="479612" y="767953"/>
            <a:ext cx="8382000"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buFont typeface="Arial" pitchFamily="34" charset="0"/>
              <a:buChar char="•"/>
            </a:pPr>
            <a:r>
              <a:rPr lang="en-GB" sz="2800" dirty="0">
                <a:ea typeface="Times New Roman" pitchFamily="18" charset="0"/>
                <a:cs typeface="Arial" pitchFamily="34" charset="0"/>
              </a:rPr>
              <a:t>The name and Publication of Name by a Limited Company</a:t>
            </a:r>
            <a:endParaRPr lang="en-US" sz="2800" dirty="0"/>
          </a:p>
          <a:p>
            <a:pPr lvl="1">
              <a:buFont typeface="Arial" pitchFamily="34" charset="0"/>
              <a:buChar char="•"/>
            </a:pPr>
            <a:r>
              <a:rPr lang="en-US" sz="2400" dirty="0"/>
              <a:t>    Selection of the name of a company.</a:t>
            </a:r>
          </a:p>
          <a:p>
            <a:pPr lvl="1">
              <a:buFont typeface="Arial" pitchFamily="34" charset="0"/>
              <a:buChar char="•"/>
            </a:pPr>
            <a:r>
              <a:rPr lang="en-US" sz="2400" dirty="0"/>
              <a:t>    Approval of The Commission while choosing the name of a   	company.</a:t>
            </a:r>
          </a:p>
          <a:p>
            <a:pPr lvl="1">
              <a:buFont typeface="Arial" pitchFamily="34" charset="0"/>
              <a:buChar char="•"/>
            </a:pPr>
            <a:r>
              <a:rPr lang="en-US" sz="2400" dirty="0"/>
              <a:t> 	Rectification of name of a company. (section 38)</a:t>
            </a:r>
          </a:p>
          <a:p>
            <a:pPr lvl="1">
              <a:buFont typeface="Arial" pitchFamily="34" charset="0"/>
              <a:buChar char="•"/>
            </a:pPr>
            <a:r>
              <a:rPr lang="en-US" sz="2400" dirty="0"/>
              <a:t> 	Change of name by a company. (Section 39)</a:t>
            </a:r>
          </a:p>
          <a:p>
            <a:pPr lvl="1">
              <a:buFont typeface="Arial" pitchFamily="34" charset="0"/>
              <a:buChar char="•"/>
            </a:pPr>
            <a:r>
              <a:rPr lang="en-US" sz="2400" dirty="0"/>
              <a:t> 	Registration of change of name.</a:t>
            </a:r>
          </a:p>
          <a:p>
            <a:pPr marL="457200" indent="-457200" eaLnBrk="0" fontAlgn="base" hangingPunct="0">
              <a:spcBef>
                <a:spcPct val="0"/>
              </a:spcBef>
              <a:spcAft>
                <a:spcPct val="0"/>
              </a:spcAft>
              <a:buFont typeface="Arial" pitchFamily="34" charset="0"/>
              <a:buChar char="•"/>
            </a:pPr>
            <a:r>
              <a:rPr kumimoji="0" lang="en-GB" sz="2800" i="0" u="none" strike="noStrike" cap="none" normalizeH="0" dirty="0">
                <a:ln>
                  <a:noFill/>
                </a:ln>
                <a:solidFill>
                  <a:schemeClr val="tx1"/>
                </a:solidFill>
                <a:effectLst/>
                <a:ea typeface="Times New Roman" pitchFamily="18" charset="0"/>
                <a:cs typeface="Arial" pitchFamily="34" charset="0"/>
              </a:rPr>
              <a:t>Promoters</a:t>
            </a:r>
          </a:p>
          <a:p>
            <a:pPr lvl="1">
              <a:buFont typeface="Arial" pitchFamily="34" charset="0"/>
              <a:buChar char="•"/>
            </a:pPr>
            <a:r>
              <a:rPr lang="en-US" sz="2800" dirty="0"/>
              <a:t>    </a:t>
            </a:r>
            <a:r>
              <a:rPr lang="en-US" sz="2400" dirty="0"/>
              <a:t>Promoters Definition</a:t>
            </a:r>
          </a:p>
          <a:p>
            <a:pPr lvl="1">
              <a:buFont typeface="Arial" pitchFamily="34" charset="0"/>
              <a:buChar char="•"/>
            </a:pPr>
            <a:r>
              <a:rPr lang="en-US" sz="2400" dirty="0"/>
              <a:t>    Functions of Promoters</a:t>
            </a:r>
          </a:p>
          <a:p>
            <a:pPr lvl="1">
              <a:buFont typeface="Arial" pitchFamily="34" charset="0"/>
              <a:buChar char="•"/>
            </a:pPr>
            <a:r>
              <a:rPr lang="en-US" sz="2400" dirty="0"/>
              <a:t>    Duties Liabilities and responsibilities of Promoters</a:t>
            </a:r>
          </a:p>
          <a:p>
            <a:pPr lvl="1">
              <a:buFont typeface="Arial" pitchFamily="34" charset="0"/>
              <a:buChar char="•"/>
            </a:pPr>
            <a:r>
              <a:rPr lang="en-US" sz="2400" dirty="0"/>
              <a:t>    Promoters Remuneration</a:t>
            </a:r>
          </a:p>
          <a:p>
            <a:pPr marL="457200" indent="-457200" eaLnBrk="0" fontAlgn="base" hangingPunct="0">
              <a:spcBef>
                <a:spcPct val="0"/>
              </a:spcBef>
              <a:spcAft>
                <a:spcPct val="0"/>
              </a:spcAft>
              <a:buFont typeface="Arial" pitchFamily="34" charset="0"/>
              <a:buChar char="•"/>
            </a:pPr>
            <a:endParaRPr kumimoji="0" lang="en-GB" sz="2800" i="0" u="none" strike="noStrike" cap="none" normalizeH="0" dirty="0">
              <a:ln>
                <a:noFill/>
              </a:ln>
              <a:solidFill>
                <a:schemeClr val="tx1"/>
              </a:solidFill>
              <a:effectLst/>
              <a:ea typeface="Times New Roman" pitchFamily="18" charset="0"/>
              <a:cs typeface="Arial" pitchFamily="34" charset="0"/>
            </a:endParaRPr>
          </a:p>
        </p:txBody>
      </p:sp>
    </p:spTree>
    <p:extLst>
      <p:ext uri="{BB962C8B-B14F-4D97-AF65-F5344CB8AC3E}">
        <p14:creationId xmlns:p14="http://schemas.microsoft.com/office/powerpoint/2010/main" val="554204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ChangeArrowheads="1"/>
          </p:cNvSpPr>
          <p:nvPr/>
        </p:nvSpPr>
        <p:spPr bwMode="auto">
          <a:xfrm>
            <a:off x="304800" y="152400"/>
            <a:ext cx="8458200" cy="1107996"/>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y-GB" sz="5400" b="1" i="0" u="none" strike="noStrike" cap="none" normalizeH="0" baseline="0" dirty="0">
                <a:ln>
                  <a:noFill/>
                </a:ln>
                <a:solidFill>
                  <a:schemeClr val="tx1"/>
                </a:solidFill>
                <a:effectLst/>
                <a:cs typeface="Arial" pitchFamily="34" charset="0"/>
              </a:rPr>
              <a:t>Share Capital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y-GB" sz="1800" b="0" i="0" u="none" strike="noStrike" cap="none" normalizeH="0" baseline="0" dirty="0">
              <a:ln>
                <a:noFill/>
              </a:ln>
              <a:solidFill>
                <a:schemeClr val="tx1"/>
              </a:solidFill>
              <a:effectLst/>
              <a:latin typeface="Arial" pitchFamily="34" charset="0"/>
              <a:cs typeface="Arial" pitchFamily="34" charset="0"/>
            </a:endParaRPr>
          </a:p>
        </p:txBody>
      </p:sp>
      <p:sp>
        <p:nvSpPr>
          <p:cNvPr id="71684" name="Rectangle 4"/>
          <p:cNvSpPr>
            <a:spLocks noChangeArrowheads="1"/>
          </p:cNvSpPr>
          <p:nvPr/>
        </p:nvSpPr>
        <p:spPr bwMode="auto">
          <a:xfrm>
            <a:off x="479612" y="983399"/>
            <a:ext cx="8382000"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l" defTabSz="914400" rtl="0" eaLnBrk="0" fontAlgn="base" latinLnBrk="0" hangingPunct="0">
              <a:lnSpc>
                <a:spcPct val="100000"/>
              </a:lnSpc>
              <a:spcBef>
                <a:spcPct val="0"/>
              </a:spcBef>
              <a:spcAft>
                <a:spcPct val="0"/>
              </a:spcAft>
              <a:buClrTx/>
              <a:buSzTx/>
              <a:buFont typeface="Arial" pitchFamily="34" charset="0"/>
              <a:buChar char="•"/>
              <a:tabLst/>
            </a:pPr>
            <a:r>
              <a:rPr lang="en-US" sz="2800" b="1" dirty="0">
                <a:ea typeface="Times New Roman" pitchFamily="18" charset="0"/>
                <a:cs typeface="Arial" pitchFamily="34" charset="0"/>
              </a:rPr>
              <a:t>Prospectus</a:t>
            </a:r>
          </a:p>
          <a:p>
            <a:pPr lvl="1">
              <a:buFont typeface="Arial" pitchFamily="34" charset="0"/>
              <a:buChar char="•"/>
            </a:pPr>
            <a:r>
              <a:rPr lang="en-US" sz="2400" dirty="0"/>
              <a:t> 	Prospectus (Definition).</a:t>
            </a:r>
          </a:p>
          <a:p>
            <a:pPr lvl="1">
              <a:buFont typeface="Arial" pitchFamily="34" charset="0"/>
              <a:buChar char="•"/>
            </a:pPr>
            <a:r>
              <a:rPr lang="en-US" sz="2400" dirty="0"/>
              <a:t> 	Requirements relating to the Prospectus</a:t>
            </a:r>
          </a:p>
          <a:p>
            <a:pPr lvl="1">
              <a:buFont typeface="Arial" pitchFamily="34" charset="0"/>
              <a:buChar char="•"/>
            </a:pPr>
            <a:r>
              <a:rPr lang="en-US" sz="2400" dirty="0"/>
              <a:t> 	Liabilities arising out of untrue statement in Prospectus</a:t>
            </a:r>
          </a:p>
          <a:p>
            <a:pPr lvl="1">
              <a:buFont typeface="Arial" pitchFamily="34" charset="0"/>
              <a:buChar char="•"/>
            </a:pPr>
            <a:r>
              <a:rPr lang="en-US" sz="2400" dirty="0"/>
              <a:t> 	Statement in lieu of Prospectus</a:t>
            </a:r>
            <a:endParaRPr lang="en-US" sz="2800" dirty="0">
              <a:cs typeface="Arial" pitchFamily="34" charset="0"/>
            </a:endParaRPr>
          </a:p>
          <a:p>
            <a:pPr lvl="1">
              <a:buFont typeface="Arial" pitchFamily="34" charset="0"/>
              <a:buChar char="•"/>
            </a:pPr>
            <a:r>
              <a:rPr kumimoji="0" lang="en-US" sz="2800" i="0" u="none" strike="noStrike" cap="none" normalizeH="0" dirty="0">
                <a:ln>
                  <a:noFill/>
                </a:ln>
                <a:solidFill>
                  <a:schemeClr val="tx1"/>
                </a:solidFill>
                <a:effectLst/>
                <a:ea typeface="Times New Roman" pitchFamily="18" charset="0"/>
                <a:cs typeface="Arial" pitchFamily="34" charset="0"/>
              </a:rPr>
              <a:t> </a:t>
            </a:r>
            <a:r>
              <a:rPr lang="en-US" sz="2800" b="1" dirty="0">
                <a:ea typeface="Times New Roman" pitchFamily="18" charset="0"/>
                <a:cs typeface="Arial" pitchFamily="34" charset="0"/>
              </a:rPr>
              <a:t>S</a:t>
            </a:r>
            <a:r>
              <a:rPr kumimoji="0" lang="en-US" sz="2800" b="1" i="0" u="none" strike="noStrike" cap="none" normalizeH="0" dirty="0">
                <a:ln>
                  <a:noFill/>
                </a:ln>
                <a:solidFill>
                  <a:schemeClr val="tx1"/>
                </a:solidFill>
                <a:effectLst/>
                <a:ea typeface="Times New Roman" pitchFamily="18" charset="0"/>
                <a:cs typeface="Arial" pitchFamily="34" charset="0"/>
              </a:rPr>
              <a:t>hares and Share Capital</a:t>
            </a:r>
          </a:p>
          <a:p>
            <a:pPr marL="914400" lvl="1" indent="-457200">
              <a:buFont typeface="Arial" pitchFamily="34" charset="0"/>
              <a:buChar char="•"/>
              <a:defRPr/>
            </a:pPr>
            <a:r>
              <a:rPr lang="en-US" sz="2400" dirty="0"/>
              <a:t>Share (Definition)</a:t>
            </a:r>
          </a:p>
          <a:p>
            <a:pPr marL="914400" lvl="1" indent="-457200">
              <a:buFont typeface="Arial" pitchFamily="34" charset="0"/>
              <a:buChar char="•"/>
              <a:defRPr/>
            </a:pPr>
            <a:r>
              <a:rPr lang="en-US" sz="2400" dirty="0"/>
              <a:t>Share Capital</a:t>
            </a:r>
          </a:p>
          <a:p>
            <a:pPr marL="914400" lvl="1" indent="-457200">
              <a:buFont typeface="Arial" pitchFamily="34" charset="0"/>
              <a:buChar char="•"/>
              <a:defRPr/>
            </a:pPr>
            <a:r>
              <a:rPr lang="en-US" sz="2400" dirty="0"/>
              <a:t>Classes of Shares and share capital</a:t>
            </a:r>
          </a:p>
          <a:p>
            <a:pPr marL="457200" indent="-457200">
              <a:buClrTx/>
              <a:defRPr/>
            </a:pPr>
            <a:endParaRPr kumimoji="0" lang="en-US" sz="2800" i="0" u="none" strike="noStrike" cap="none" normalizeH="0" dirty="0">
              <a:ln>
                <a:noFill/>
              </a:ln>
              <a:solidFill>
                <a:schemeClr val="tx1"/>
              </a:solidFill>
              <a:effectLst/>
              <a:ea typeface="Times New Roman" pitchFamily="18"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 typeface="Arial" pitchFamily="34" charset="0"/>
              <a:buChar char="•"/>
              <a:tabLst/>
            </a:pPr>
            <a:r>
              <a:rPr lang="en-US" sz="2800" b="1" dirty="0">
                <a:ea typeface="Times New Roman" pitchFamily="18" charset="0"/>
                <a:cs typeface="Arial" pitchFamily="34" charset="0"/>
              </a:rPr>
              <a:t>Allotment of Shares</a:t>
            </a:r>
          </a:p>
          <a:p>
            <a:pPr marL="457200" marR="0" lvl="0" indent="-45720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800" b="1" i="0" u="none" strike="noStrike" cap="none" normalizeH="0" dirty="0">
                <a:ln>
                  <a:noFill/>
                </a:ln>
                <a:solidFill>
                  <a:schemeClr val="tx1"/>
                </a:solidFill>
                <a:effectLst/>
                <a:ea typeface="Times New Roman" pitchFamily="18" charset="0"/>
                <a:cs typeface="Arial" pitchFamily="34" charset="0"/>
              </a:rPr>
              <a:t>Issue of Shares and Share Certificate</a:t>
            </a:r>
          </a:p>
          <a:p>
            <a:pPr marL="457200" marR="0" lvl="0" indent="-457200" algn="l" defTabSz="914400" rtl="0" eaLnBrk="0" fontAlgn="base" latinLnBrk="0" hangingPunct="0">
              <a:lnSpc>
                <a:spcPct val="100000"/>
              </a:lnSpc>
              <a:spcBef>
                <a:spcPct val="0"/>
              </a:spcBef>
              <a:spcAft>
                <a:spcPct val="0"/>
              </a:spcAft>
              <a:buClrTx/>
              <a:buSzTx/>
              <a:buFont typeface="Arial" pitchFamily="34" charset="0"/>
              <a:buChar char="•"/>
              <a:tabLst/>
            </a:pPr>
            <a:r>
              <a:rPr lang="en-US" sz="2800" b="1" dirty="0">
                <a:ea typeface="Times New Roman" pitchFamily="18" charset="0"/>
                <a:cs typeface="Arial" pitchFamily="34" charset="0"/>
              </a:rPr>
              <a:t>Alteration of Capital</a:t>
            </a:r>
          </a:p>
        </p:txBody>
      </p:sp>
    </p:spTree>
    <p:extLst>
      <p:ext uri="{BB962C8B-B14F-4D97-AF65-F5344CB8AC3E}">
        <p14:creationId xmlns:p14="http://schemas.microsoft.com/office/powerpoint/2010/main" val="3466426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ChangeArrowheads="1"/>
          </p:cNvSpPr>
          <p:nvPr/>
        </p:nvSpPr>
        <p:spPr bwMode="auto">
          <a:xfrm>
            <a:off x="304800" y="152400"/>
            <a:ext cx="8458200" cy="1107996"/>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y-GB" sz="5400" b="1" i="0" u="none" strike="noStrike" cap="none" normalizeH="0" baseline="0" dirty="0">
                <a:ln>
                  <a:noFill/>
                </a:ln>
                <a:solidFill>
                  <a:schemeClr val="tx1"/>
                </a:solidFill>
                <a:effectLst/>
                <a:cs typeface="Arial" pitchFamily="34" charset="0"/>
              </a:rPr>
              <a:t>Share Capital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y-GB" sz="1800" b="0" i="0" u="none" strike="noStrike" cap="none" normalizeH="0" baseline="0" dirty="0">
              <a:ln>
                <a:noFill/>
              </a:ln>
              <a:solidFill>
                <a:schemeClr val="tx1"/>
              </a:solidFill>
              <a:effectLst/>
              <a:latin typeface="Arial" pitchFamily="34" charset="0"/>
              <a:cs typeface="Arial" pitchFamily="34" charset="0"/>
            </a:endParaRPr>
          </a:p>
        </p:txBody>
      </p:sp>
      <p:sp>
        <p:nvSpPr>
          <p:cNvPr id="71684" name="Rectangle 4"/>
          <p:cNvSpPr>
            <a:spLocks noChangeArrowheads="1"/>
          </p:cNvSpPr>
          <p:nvPr/>
        </p:nvSpPr>
        <p:spPr bwMode="auto">
          <a:xfrm>
            <a:off x="479612" y="1875953"/>
            <a:ext cx="83820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800" b="1" i="0" u="none" strike="noStrike" cap="none" normalizeH="0" dirty="0">
                <a:ln>
                  <a:noFill/>
                </a:ln>
                <a:solidFill>
                  <a:schemeClr val="tx1"/>
                </a:solidFill>
                <a:effectLst/>
                <a:ea typeface="Times New Roman" pitchFamily="18" charset="0"/>
                <a:cs typeface="Arial" pitchFamily="34" charset="0"/>
              </a:rPr>
              <a:t>Reduction of Capital and Purchase of Shares</a:t>
            </a:r>
          </a:p>
          <a:p>
            <a:pPr marL="914400" lvl="1" indent="-457200">
              <a:buFont typeface="Arial" pitchFamily="34" charset="0"/>
              <a:buChar char="•"/>
              <a:defRPr/>
            </a:pPr>
            <a:r>
              <a:rPr lang="en-US" sz="2400" dirty="0"/>
              <a:t>Conditions for Reduction of Capital</a:t>
            </a:r>
          </a:p>
          <a:p>
            <a:pPr marL="914400" lvl="1" indent="-457200">
              <a:buFont typeface="Arial" pitchFamily="34" charset="0"/>
              <a:buChar char="•"/>
              <a:defRPr/>
            </a:pPr>
            <a:r>
              <a:rPr lang="en-US" sz="2400" dirty="0"/>
              <a:t>Reduction of Capital and Objecting Creditors</a:t>
            </a:r>
          </a:p>
          <a:p>
            <a:pPr marL="914400" lvl="1" indent="-457200">
              <a:buFont typeface="Arial" pitchFamily="34" charset="0"/>
              <a:buChar char="•"/>
              <a:defRPr/>
            </a:pPr>
            <a:r>
              <a:rPr lang="en-US" sz="2400" dirty="0"/>
              <a:t>Liability of Members in Respect of Reduced Shares</a:t>
            </a:r>
            <a:endParaRPr kumimoji="0" lang="en-US" sz="2400" i="0" u="none" strike="noStrike" cap="none" normalizeH="0" dirty="0">
              <a:ln>
                <a:noFill/>
              </a:ln>
              <a:solidFill>
                <a:schemeClr val="tx1"/>
              </a:solidFill>
              <a:effectLst/>
              <a:ea typeface="Times New Roman" pitchFamily="18"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 typeface="Arial" pitchFamily="34" charset="0"/>
              <a:buChar char="•"/>
              <a:tabLst/>
            </a:pPr>
            <a:r>
              <a:rPr lang="en-US" sz="2800" b="1" dirty="0">
                <a:ea typeface="Times New Roman" pitchFamily="18" charset="0"/>
                <a:cs typeface="Arial" pitchFamily="34" charset="0"/>
              </a:rPr>
              <a:t>Transfer and Transmission of Shares</a:t>
            </a:r>
          </a:p>
          <a:p>
            <a:pPr lvl="1">
              <a:buFont typeface="Arial" pitchFamily="34" charset="0"/>
              <a:buChar char="•"/>
            </a:pPr>
            <a:r>
              <a:rPr lang="en-US" sz="2400" dirty="0"/>
              <a:t> 	Transfer and Transmission explained</a:t>
            </a:r>
          </a:p>
          <a:p>
            <a:pPr lvl="1">
              <a:buFont typeface="Arial" pitchFamily="34" charset="0"/>
              <a:buChar char="•"/>
            </a:pPr>
            <a:r>
              <a:rPr lang="en-US" sz="2400" dirty="0"/>
              <a:t> 	Provisions regarding transfer of shares </a:t>
            </a:r>
          </a:p>
          <a:p>
            <a:pPr lvl="1">
              <a:buFont typeface="Arial" pitchFamily="34" charset="0"/>
              <a:buChar char="•"/>
            </a:pPr>
            <a:r>
              <a:rPr lang="en-US" sz="2400" dirty="0"/>
              <a:t> 	Refusal to transfer</a:t>
            </a:r>
          </a:p>
          <a:p>
            <a:pPr lvl="1">
              <a:buFont typeface="Arial" pitchFamily="34" charset="0"/>
              <a:buChar char="•"/>
            </a:pPr>
            <a:r>
              <a:rPr lang="en-US" sz="2400" dirty="0"/>
              <a:t> 	Difference between transfer and transmission</a:t>
            </a:r>
            <a:endParaRPr lang="en-US" sz="2800" dirty="0">
              <a:ea typeface="Times New Roman" pitchFamily="18" charset="0"/>
              <a:cs typeface="Arial" pitchFamily="34" charset="0"/>
            </a:endParaRPr>
          </a:p>
        </p:txBody>
      </p:sp>
    </p:spTree>
    <p:extLst>
      <p:ext uri="{BB962C8B-B14F-4D97-AF65-F5344CB8AC3E}">
        <p14:creationId xmlns:p14="http://schemas.microsoft.com/office/powerpoint/2010/main" val="4086762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ChangeArrowheads="1"/>
          </p:cNvSpPr>
          <p:nvPr/>
        </p:nvSpPr>
        <p:spPr bwMode="auto">
          <a:xfrm>
            <a:off x="304800" y="290899"/>
            <a:ext cx="8458200" cy="83099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y-GB" sz="5400" b="1" i="0" u="none" strike="noStrike" cap="none" normalizeH="0" baseline="0" dirty="0">
                <a:ln>
                  <a:noFill/>
                </a:ln>
                <a:solidFill>
                  <a:schemeClr val="tx1"/>
                </a:solidFill>
                <a:effectLst/>
                <a:cs typeface="Arial" pitchFamily="34" charset="0"/>
              </a:rPr>
              <a:t>Borrowing Powers</a:t>
            </a:r>
            <a:endParaRPr kumimoji="0" lang="cy-GB" sz="1800" b="0" i="0" u="none" strike="noStrike" cap="none" normalizeH="0" baseline="0" dirty="0">
              <a:ln>
                <a:noFill/>
              </a:ln>
              <a:solidFill>
                <a:schemeClr val="tx1"/>
              </a:solidFill>
              <a:effectLst/>
              <a:latin typeface="Arial" pitchFamily="34" charset="0"/>
              <a:cs typeface="Arial" pitchFamily="34" charset="0"/>
            </a:endParaRPr>
          </a:p>
        </p:txBody>
      </p:sp>
      <p:sp>
        <p:nvSpPr>
          <p:cNvPr id="71684" name="Rectangle 4"/>
          <p:cNvSpPr>
            <a:spLocks noChangeArrowheads="1"/>
          </p:cNvSpPr>
          <p:nvPr/>
        </p:nvSpPr>
        <p:spPr bwMode="auto">
          <a:xfrm>
            <a:off x="479612" y="1198846"/>
            <a:ext cx="83820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l" defTabSz="914400" rtl="0" eaLnBrk="0" fontAlgn="base" latinLnBrk="0" hangingPunct="0">
              <a:lnSpc>
                <a:spcPct val="100000"/>
              </a:lnSpc>
              <a:spcBef>
                <a:spcPct val="0"/>
              </a:spcBef>
              <a:spcAft>
                <a:spcPct val="0"/>
              </a:spcAft>
              <a:buClrTx/>
              <a:buSzTx/>
              <a:buFont typeface="Arial" pitchFamily="34" charset="0"/>
              <a:buChar char="•"/>
              <a:tabLst/>
            </a:pPr>
            <a:r>
              <a:rPr lang="en-US" sz="2800" b="1" dirty="0">
                <a:ea typeface="Times New Roman" pitchFamily="18" charset="0"/>
                <a:cs typeface="Arial" pitchFamily="34" charset="0"/>
              </a:rPr>
              <a:t>Borrowing powers of a company</a:t>
            </a:r>
          </a:p>
          <a:p>
            <a:pPr marL="914400" lvl="1" indent="-457200">
              <a:buFont typeface="Arial" pitchFamily="34" charset="0"/>
              <a:buChar char="•"/>
              <a:defRPr/>
            </a:pPr>
            <a:r>
              <a:rPr lang="en-US" sz="2800" dirty="0"/>
              <a:t>Modes of borrowing</a:t>
            </a:r>
          </a:p>
          <a:p>
            <a:pPr marL="1243584" lvl="2" indent="-457200">
              <a:buFont typeface="Arial" pitchFamily="34" charset="0"/>
              <a:buChar char="•"/>
              <a:defRPr/>
            </a:pPr>
            <a:r>
              <a:rPr lang="en-US" sz="2400" dirty="0"/>
              <a:t>Short term</a:t>
            </a:r>
          </a:p>
          <a:p>
            <a:pPr marL="1243584" lvl="2" indent="-457200">
              <a:buFont typeface="Arial" pitchFamily="34" charset="0"/>
              <a:buChar char="•"/>
              <a:defRPr/>
            </a:pPr>
            <a:r>
              <a:rPr lang="en-US" sz="2400" dirty="0"/>
              <a:t>Long term</a:t>
            </a:r>
          </a:p>
          <a:p>
            <a:pPr marL="914400" lvl="1" indent="-457200">
              <a:buFont typeface="Arial" pitchFamily="34" charset="0"/>
              <a:buChar char="•"/>
              <a:defRPr/>
            </a:pPr>
            <a:r>
              <a:rPr lang="en-US" sz="2400" dirty="0"/>
              <a:t>Implied statutory powers and restrictions on borrowing</a:t>
            </a:r>
          </a:p>
          <a:p>
            <a:pPr marL="914400" lvl="1" indent="-457200">
              <a:buFont typeface="Arial" pitchFamily="34" charset="0"/>
              <a:buChar char="•"/>
              <a:defRPr/>
            </a:pPr>
            <a:r>
              <a:rPr lang="en-US" sz="2400" dirty="0"/>
              <a:t>Ultra-Vires borrowing</a:t>
            </a:r>
            <a:endParaRPr lang="en-US" sz="2800" dirty="0">
              <a:ea typeface="Times New Roman" pitchFamily="18"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800" b="1" i="0" u="none" strike="noStrike" cap="none" normalizeH="0" dirty="0">
                <a:ln>
                  <a:noFill/>
                </a:ln>
                <a:solidFill>
                  <a:schemeClr val="tx1"/>
                </a:solidFill>
                <a:effectLst/>
                <a:ea typeface="Times New Roman" pitchFamily="18" charset="0"/>
                <a:cs typeface="Arial" pitchFamily="34" charset="0"/>
              </a:rPr>
              <a:t>Debentures</a:t>
            </a:r>
          </a:p>
          <a:p>
            <a:pPr marL="914400" lvl="1" indent="-457200">
              <a:buFont typeface="Arial" pitchFamily="34" charset="0"/>
              <a:buChar char="•"/>
              <a:defRPr/>
            </a:pPr>
            <a:r>
              <a:rPr lang="en-US" sz="2400" dirty="0"/>
              <a:t>Kinds of Debentures</a:t>
            </a:r>
          </a:p>
          <a:p>
            <a:pPr marL="914400" lvl="1" indent="-457200">
              <a:buFont typeface="Arial" pitchFamily="34" charset="0"/>
              <a:buChar char="•"/>
              <a:defRPr/>
            </a:pPr>
            <a:r>
              <a:rPr lang="en-US" sz="2400" dirty="0"/>
              <a:t>Trust, trust Deed and Trustees</a:t>
            </a:r>
          </a:p>
          <a:p>
            <a:pPr marL="914400" lvl="1" indent="-457200">
              <a:buFont typeface="Arial" pitchFamily="34" charset="0"/>
              <a:buChar char="•"/>
              <a:defRPr/>
            </a:pPr>
            <a:r>
              <a:rPr lang="en-US" sz="2400" dirty="0"/>
              <a:t>Power/Rights of trustee</a:t>
            </a:r>
            <a:endParaRPr kumimoji="0" lang="en-US" sz="2400" i="0" u="none" strike="noStrike" cap="none" normalizeH="0" dirty="0">
              <a:ln>
                <a:noFill/>
              </a:ln>
              <a:solidFill>
                <a:schemeClr val="tx1"/>
              </a:solidFill>
              <a:effectLst/>
              <a:ea typeface="Times New Roman" pitchFamily="18"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tabLst/>
            </a:pPr>
            <a:endParaRPr kumimoji="0" lang="en-GB" sz="2800" i="0" u="none" strike="noStrike" cap="none" normalizeH="0" dirty="0">
              <a:ln>
                <a:noFill/>
              </a:ln>
              <a:solidFill>
                <a:schemeClr val="tx1"/>
              </a:solidFill>
              <a:effectLst/>
              <a:ea typeface="Times New Roman" pitchFamily="18" charset="0"/>
              <a:cs typeface="Arial" pitchFamily="34" charset="0"/>
            </a:endParaRPr>
          </a:p>
          <a:p>
            <a:pPr marL="914400" lvl="1" indent="-457200" eaLnBrk="0" fontAlgn="base" hangingPunct="0">
              <a:spcBef>
                <a:spcPct val="0"/>
              </a:spcBef>
              <a:spcAft>
                <a:spcPct val="0"/>
              </a:spcAft>
              <a:buFont typeface="Arial" pitchFamily="34" charset="0"/>
              <a:buChar char="•"/>
            </a:pPr>
            <a:endParaRPr kumimoji="0" lang="en-US" sz="3200" i="0" u="none" strike="noStrike" cap="none" normalizeH="0" dirty="0">
              <a:ln>
                <a:noFill/>
              </a:ln>
              <a:solidFill>
                <a:schemeClr val="tx1"/>
              </a:solidFill>
              <a:effectLst/>
              <a:ea typeface="Times New Roman" pitchFamily="18" charset="0"/>
              <a:cs typeface="Arial" pitchFamily="34" charset="0"/>
            </a:endParaRPr>
          </a:p>
        </p:txBody>
      </p:sp>
    </p:spTree>
    <p:extLst>
      <p:ext uri="{BB962C8B-B14F-4D97-AF65-F5344CB8AC3E}">
        <p14:creationId xmlns:p14="http://schemas.microsoft.com/office/powerpoint/2010/main" val="2964148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ChangeArrowheads="1"/>
          </p:cNvSpPr>
          <p:nvPr/>
        </p:nvSpPr>
        <p:spPr bwMode="auto">
          <a:xfrm>
            <a:off x="304800" y="74413"/>
            <a:ext cx="8458200" cy="677108"/>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y-GB" sz="4400" b="1" i="0" u="none" strike="noStrike" cap="none" normalizeH="0" baseline="0" dirty="0">
                <a:ln>
                  <a:noFill/>
                </a:ln>
                <a:solidFill>
                  <a:schemeClr val="tx1"/>
                </a:solidFill>
                <a:effectLst/>
                <a:cs typeface="Arial" pitchFamily="34" charset="0"/>
              </a:rPr>
              <a:t>Management and Administration</a:t>
            </a:r>
            <a:endParaRPr kumimoji="0" lang="cy-GB" sz="4400" b="0" i="0" u="none" strike="noStrike" cap="none" normalizeH="0" baseline="0" dirty="0">
              <a:ln>
                <a:noFill/>
              </a:ln>
              <a:solidFill>
                <a:schemeClr val="tx1"/>
              </a:solidFill>
              <a:effectLst/>
              <a:latin typeface="Arial" pitchFamily="34" charset="0"/>
              <a:cs typeface="Arial" pitchFamily="34" charset="0"/>
            </a:endParaRPr>
          </a:p>
        </p:txBody>
      </p:sp>
      <p:sp>
        <p:nvSpPr>
          <p:cNvPr id="71684" name="Rectangle 4"/>
          <p:cNvSpPr>
            <a:spLocks noChangeArrowheads="1"/>
          </p:cNvSpPr>
          <p:nvPr/>
        </p:nvSpPr>
        <p:spPr bwMode="auto">
          <a:xfrm>
            <a:off x="479612" y="1260404"/>
            <a:ext cx="8382000"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l" defTabSz="914400" rtl="0" eaLnBrk="0" fontAlgn="base" latinLnBrk="0" hangingPunct="0">
              <a:lnSpc>
                <a:spcPct val="100000"/>
              </a:lnSpc>
              <a:spcBef>
                <a:spcPct val="0"/>
              </a:spcBef>
              <a:spcAft>
                <a:spcPct val="0"/>
              </a:spcAft>
              <a:buClrTx/>
              <a:buSzTx/>
              <a:buFont typeface="Arial" pitchFamily="34" charset="0"/>
              <a:buChar char="•"/>
              <a:tabLst/>
            </a:pPr>
            <a:r>
              <a:rPr lang="en-US" sz="2800" b="1" dirty="0">
                <a:ea typeface="Times New Roman" pitchFamily="18" charset="0"/>
                <a:cs typeface="Arial" pitchFamily="34" charset="0"/>
              </a:rPr>
              <a:t>Directors</a:t>
            </a:r>
          </a:p>
          <a:p>
            <a:pPr lvl="1">
              <a:buFont typeface="Arial" pitchFamily="34" charset="0"/>
              <a:buChar char="•"/>
            </a:pPr>
            <a:r>
              <a:rPr lang="en-US" sz="2400" dirty="0"/>
              <a:t> 	Who is director?</a:t>
            </a:r>
          </a:p>
          <a:p>
            <a:pPr lvl="1">
              <a:buFont typeface="Arial" pitchFamily="34" charset="0"/>
              <a:buChar char="•"/>
            </a:pPr>
            <a:r>
              <a:rPr lang="en-US" sz="2400" dirty="0"/>
              <a:t> 	How they are elected?</a:t>
            </a:r>
          </a:p>
          <a:p>
            <a:pPr lvl="1">
              <a:buFont typeface="Arial" pitchFamily="34" charset="0"/>
              <a:buChar char="•"/>
            </a:pPr>
            <a:r>
              <a:rPr lang="en-US" sz="2400" dirty="0"/>
              <a:t> 	Minimum Number of Directors</a:t>
            </a:r>
          </a:p>
          <a:p>
            <a:pPr lvl="1">
              <a:buFont typeface="Arial" pitchFamily="34" charset="0"/>
              <a:buChar char="•"/>
            </a:pPr>
            <a:r>
              <a:rPr lang="en-US" sz="2400" dirty="0"/>
              <a:t> 	Only Natural Persons to be directors </a:t>
            </a:r>
          </a:p>
          <a:p>
            <a:pPr lvl="1">
              <a:buFont typeface="Arial" pitchFamily="34" charset="0"/>
              <a:buChar char="•"/>
            </a:pPr>
            <a:r>
              <a:rPr lang="en-US" sz="2400" dirty="0"/>
              <a:t> 	First directors and subsequent directors</a:t>
            </a:r>
            <a:endParaRPr lang="en-US" sz="2400" dirty="0">
              <a:ea typeface="Times New Roman" pitchFamily="18"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800" b="1" i="0" u="none" strike="noStrike" cap="none" normalizeH="0" dirty="0">
                <a:ln>
                  <a:noFill/>
                </a:ln>
                <a:solidFill>
                  <a:schemeClr val="tx1"/>
                </a:solidFill>
                <a:effectLst/>
                <a:ea typeface="Times New Roman" pitchFamily="18" charset="0"/>
                <a:cs typeface="Arial" pitchFamily="34" charset="0"/>
              </a:rPr>
              <a:t>Chief Executive and Managing Agent</a:t>
            </a:r>
            <a:r>
              <a:rPr lang="en-US" sz="2800" b="1" dirty="0">
                <a:ea typeface="Times New Roman" pitchFamily="18" charset="0"/>
                <a:cs typeface="Arial" pitchFamily="34" charset="0"/>
              </a:rPr>
              <a:t>s</a:t>
            </a:r>
          </a:p>
          <a:p>
            <a:pPr lvl="1">
              <a:buFont typeface="Arial" pitchFamily="34" charset="0"/>
              <a:buChar char="•"/>
            </a:pPr>
            <a:r>
              <a:rPr lang="en-US" sz="2400" dirty="0"/>
              <a:t> 	Appointment of chief executive</a:t>
            </a:r>
          </a:p>
          <a:p>
            <a:pPr lvl="1">
              <a:buFont typeface="Arial" pitchFamily="34" charset="0"/>
              <a:buChar char="•"/>
            </a:pPr>
            <a:r>
              <a:rPr lang="en-US" sz="2400" dirty="0"/>
              <a:t> 	Appointment of first and subsequent chief executive</a:t>
            </a:r>
          </a:p>
          <a:p>
            <a:pPr lvl="1">
              <a:buFont typeface="Arial" pitchFamily="34" charset="0"/>
              <a:buChar char="•"/>
            </a:pPr>
            <a:r>
              <a:rPr lang="en-US" sz="2400" dirty="0"/>
              <a:t> 	Term of office of chief executive</a:t>
            </a:r>
            <a:endParaRPr lang="en-US" sz="2800" dirty="0">
              <a:ea typeface="Times New Roman" pitchFamily="18"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800" b="1" i="0" u="none" strike="noStrike" cap="none" normalizeH="0" dirty="0">
                <a:ln>
                  <a:noFill/>
                </a:ln>
                <a:solidFill>
                  <a:schemeClr val="tx1"/>
                </a:solidFill>
                <a:effectLst/>
                <a:ea typeface="Times New Roman" pitchFamily="18" charset="0"/>
                <a:cs typeface="Arial" pitchFamily="34" charset="0"/>
              </a:rPr>
              <a:t>Company Secretary</a:t>
            </a:r>
          </a:p>
          <a:p>
            <a:pPr marL="457200" marR="0" lvl="0" indent="-457200" algn="l" defTabSz="914400" rtl="0" eaLnBrk="0" fontAlgn="base" latinLnBrk="0" hangingPunct="0">
              <a:lnSpc>
                <a:spcPct val="100000"/>
              </a:lnSpc>
              <a:spcBef>
                <a:spcPct val="0"/>
              </a:spcBef>
              <a:spcAft>
                <a:spcPct val="0"/>
              </a:spcAft>
              <a:buClrTx/>
              <a:buSzTx/>
              <a:buFont typeface="Arial" pitchFamily="34" charset="0"/>
              <a:buChar char="•"/>
              <a:tabLst/>
            </a:pPr>
            <a:r>
              <a:rPr lang="en-US" sz="2800" b="1" dirty="0">
                <a:ea typeface="Times New Roman" pitchFamily="18" charset="0"/>
                <a:cs typeface="Arial" pitchFamily="34" charset="0"/>
              </a:rPr>
              <a:t>Shareholders and members</a:t>
            </a:r>
          </a:p>
        </p:txBody>
      </p:sp>
    </p:spTree>
    <p:extLst>
      <p:ext uri="{BB962C8B-B14F-4D97-AF65-F5344CB8AC3E}">
        <p14:creationId xmlns:p14="http://schemas.microsoft.com/office/powerpoint/2010/main" val="3719909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ChangeArrowheads="1"/>
          </p:cNvSpPr>
          <p:nvPr/>
        </p:nvSpPr>
        <p:spPr bwMode="auto">
          <a:xfrm>
            <a:off x="304800" y="367843"/>
            <a:ext cx="8458200" cy="677108"/>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y-GB" sz="4400" b="1" i="0" u="none" strike="noStrike" cap="none" normalizeH="0" baseline="0" dirty="0">
                <a:ln>
                  <a:noFill/>
                </a:ln>
                <a:solidFill>
                  <a:schemeClr val="tx1"/>
                </a:solidFill>
                <a:effectLst/>
                <a:cs typeface="Arial" pitchFamily="34" charset="0"/>
              </a:rPr>
              <a:t>Management and Administration</a:t>
            </a:r>
            <a:endParaRPr kumimoji="0" lang="cy-GB" sz="4400" b="0" i="0" u="none" strike="noStrike" cap="none" normalizeH="0" baseline="0" dirty="0">
              <a:ln>
                <a:noFill/>
              </a:ln>
              <a:solidFill>
                <a:schemeClr val="tx1"/>
              </a:solidFill>
              <a:effectLst/>
              <a:latin typeface="Arial" pitchFamily="34" charset="0"/>
              <a:cs typeface="Arial" pitchFamily="34" charset="0"/>
            </a:endParaRPr>
          </a:p>
        </p:txBody>
      </p:sp>
      <p:sp>
        <p:nvSpPr>
          <p:cNvPr id="71684" name="Rectangle 4"/>
          <p:cNvSpPr>
            <a:spLocks noChangeArrowheads="1"/>
          </p:cNvSpPr>
          <p:nvPr/>
        </p:nvSpPr>
        <p:spPr bwMode="auto">
          <a:xfrm>
            <a:off x="479612" y="1803975"/>
            <a:ext cx="8382000" cy="42165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800" i="0" u="none" strike="noStrike" cap="none" normalizeH="0" dirty="0">
                <a:ln>
                  <a:noFill/>
                </a:ln>
                <a:solidFill>
                  <a:schemeClr val="tx1"/>
                </a:solidFill>
                <a:effectLst/>
                <a:ea typeface="Times New Roman" pitchFamily="18" charset="0"/>
                <a:cs typeface="Arial" pitchFamily="34" charset="0"/>
              </a:rPr>
              <a:t>Meetings and Proceedings</a:t>
            </a:r>
          </a:p>
          <a:p>
            <a:pPr lvl="1">
              <a:buFont typeface="Arial" pitchFamily="34" charset="0"/>
              <a:buChar char="•"/>
            </a:pPr>
            <a:r>
              <a:rPr lang="en-US" sz="2400" dirty="0"/>
              <a:t> 	Statutory meeting</a:t>
            </a:r>
          </a:p>
          <a:p>
            <a:pPr lvl="1">
              <a:buFont typeface="Arial" pitchFamily="34" charset="0"/>
              <a:buChar char="•"/>
            </a:pPr>
            <a:r>
              <a:rPr lang="en-US" sz="2400" dirty="0"/>
              <a:t> 	Annual General Meeting (AGM)</a:t>
            </a:r>
          </a:p>
          <a:p>
            <a:pPr lvl="1">
              <a:buFont typeface="Arial" pitchFamily="34" charset="0"/>
              <a:buChar char="•"/>
            </a:pPr>
            <a:r>
              <a:rPr lang="en-US" sz="2400" dirty="0"/>
              <a:t> 	Extraordinary General Meeting (EGM)</a:t>
            </a:r>
            <a:endParaRPr kumimoji="0" lang="en-US" sz="2400" i="0" u="none" strike="noStrike" cap="none" normalizeH="0" dirty="0">
              <a:ln>
                <a:noFill/>
              </a:ln>
              <a:solidFill>
                <a:schemeClr val="tx1"/>
              </a:solidFill>
              <a:effectLst/>
              <a:ea typeface="Times New Roman" pitchFamily="18"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 typeface="Arial" pitchFamily="34" charset="0"/>
              <a:buChar char="•"/>
              <a:tabLst/>
            </a:pPr>
            <a:r>
              <a:rPr lang="en-US" sz="2800" b="1" dirty="0">
                <a:ea typeface="Times New Roman" pitchFamily="18" charset="0"/>
                <a:cs typeface="Arial" pitchFamily="34" charset="0"/>
              </a:rPr>
              <a:t>Resolutions, political contributions and distribution of gifts</a:t>
            </a:r>
          </a:p>
          <a:p>
            <a:pPr lvl="1">
              <a:buFont typeface="Arial" pitchFamily="34" charset="0"/>
              <a:buChar char="•"/>
            </a:pPr>
            <a:r>
              <a:rPr lang="en-US" sz="2800" dirty="0"/>
              <a:t> 	Resolution (definition)</a:t>
            </a:r>
          </a:p>
          <a:p>
            <a:pPr lvl="1">
              <a:buFont typeface="Arial" pitchFamily="34" charset="0"/>
              <a:buChar char="•"/>
            </a:pPr>
            <a:r>
              <a:rPr lang="en-US" sz="2800" dirty="0"/>
              <a:t> 	Kinds of resolution</a:t>
            </a:r>
          </a:p>
          <a:p>
            <a:pPr lvl="1">
              <a:buFont typeface="Arial" pitchFamily="34" charset="0"/>
              <a:buChar char="•"/>
            </a:pPr>
            <a:r>
              <a:rPr lang="en-US" sz="2800" dirty="0"/>
              <a:t>	 Notice for resolution</a:t>
            </a:r>
            <a:endParaRPr kumimoji="0" lang="en-US" sz="2800" i="0" u="none" strike="noStrike" cap="none" normalizeH="0" dirty="0">
              <a:ln>
                <a:noFill/>
              </a:ln>
              <a:solidFill>
                <a:schemeClr val="tx1"/>
              </a:solidFill>
              <a:effectLst/>
              <a:ea typeface="Times New Roman" pitchFamily="18"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 typeface="Arial" pitchFamily="34" charset="0"/>
              <a:buChar char="•"/>
              <a:tabLst/>
            </a:pPr>
            <a:r>
              <a:rPr lang="en-US" sz="2800" dirty="0">
                <a:ea typeface="Times New Roman" pitchFamily="18" charset="0"/>
                <a:cs typeface="Arial" pitchFamily="34" charset="0"/>
              </a:rPr>
              <a:t>Statutory Books</a:t>
            </a:r>
            <a:endParaRPr kumimoji="0" lang="en-US" sz="2800" i="0" u="none" strike="noStrike" cap="none" normalizeH="0" dirty="0">
              <a:ln>
                <a:noFill/>
              </a:ln>
              <a:solidFill>
                <a:schemeClr val="tx1"/>
              </a:solidFill>
              <a:effectLst/>
              <a:ea typeface="Times New Roman" pitchFamily="18" charset="0"/>
              <a:cs typeface="Arial" pitchFamily="34" charset="0"/>
            </a:endParaRPr>
          </a:p>
        </p:txBody>
      </p:sp>
    </p:spTree>
    <p:extLst>
      <p:ext uri="{BB962C8B-B14F-4D97-AF65-F5344CB8AC3E}">
        <p14:creationId xmlns:p14="http://schemas.microsoft.com/office/powerpoint/2010/main" val="1654088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ChangeArrowheads="1"/>
          </p:cNvSpPr>
          <p:nvPr/>
        </p:nvSpPr>
        <p:spPr bwMode="auto">
          <a:xfrm>
            <a:off x="304800" y="99364"/>
            <a:ext cx="8458200" cy="83099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y-GB" sz="5400" b="1" i="0" u="none" strike="noStrike" cap="none" normalizeH="0" baseline="0" dirty="0">
                <a:ln>
                  <a:noFill/>
                </a:ln>
                <a:solidFill>
                  <a:schemeClr val="tx1"/>
                </a:solidFill>
                <a:effectLst/>
                <a:cs typeface="Arial" pitchFamily="34" charset="0"/>
              </a:rPr>
              <a:t>Audit and Accounts</a:t>
            </a:r>
            <a:endParaRPr kumimoji="0" lang="cy-GB" sz="1800" b="0" i="0" u="none" strike="noStrike" cap="none" normalizeH="0" baseline="0" dirty="0">
              <a:ln>
                <a:noFill/>
              </a:ln>
              <a:solidFill>
                <a:schemeClr val="tx1"/>
              </a:solidFill>
              <a:effectLst/>
              <a:latin typeface="Arial" pitchFamily="34" charset="0"/>
              <a:cs typeface="Arial" pitchFamily="34" charset="0"/>
            </a:endParaRPr>
          </a:p>
        </p:txBody>
      </p:sp>
      <p:sp>
        <p:nvSpPr>
          <p:cNvPr id="71684" name="Rectangle 4"/>
          <p:cNvSpPr>
            <a:spLocks noChangeArrowheads="1"/>
          </p:cNvSpPr>
          <p:nvPr/>
        </p:nvSpPr>
        <p:spPr bwMode="auto">
          <a:xfrm>
            <a:off x="479612" y="1291182"/>
            <a:ext cx="838200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l" defTabSz="914400" rtl="0" eaLnBrk="0" fontAlgn="base" latinLnBrk="0" hangingPunct="0">
              <a:lnSpc>
                <a:spcPct val="100000"/>
              </a:lnSpc>
              <a:spcBef>
                <a:spcPct val="0"/>
              </a:spcBef>
              <a:spcAft>
                <a:spcPct val="0"/>
              </a:spcAft>
              <a:buClrTx/>
              <a:buSzTx/>
              <a:buFont typeface="Arial" pitchFamily="34" charset="0"/>
              <a:buChar char="•"/>
              <a:tabLst/>
            </a:pPr>
            <a:r>
              <a:rPr lang="en-US" sz="2800" dirty="0">
                <a:ea typeface="Times New Roman" pitchFamily="18" charset="0"/>
                <a:cs typeface="Arial" pitchFamily="34" charset="0"/>
              </a:rPr>
              <a:t>Books of accounts and Financial Statements</a:t>
            </a:r>
          </a:p>
          <a:p>
            <a:pPr marL="914400" lvl="1" indent="-457200">
              <a:buFont typeface="Arial" pitchFamily="34" charset="0"/>
              <a:buChar char="•"/>
              <a:defRPr/>
            </a:pPr>
            <a:r>
              <a:rPr lang="en-US" sz="2400" dirty="0"/>
              <a:t>Balance sheet of </a:t>
            </a:r>
            <a:r>
              <a:rPr lang="en-US" sz="2400" dirty="0" err="1"/>
              <a:t>modaraba</a:t>
            </a:r>
            <a:r>
              <a:rPr lang="en-US" sz="2400" dirty="0"/>
              <a:t> companies</a:t>
            </a:r>
          </a:p>
          <a:p>
            <a:pPr marL="914400" lvl="1" indent="-457200">
              <a:buFont typeface="Arial" pitchFamily="34" charset="0"/>
              <a:buChar char="•"/>
              <a:defRPr/>
            </a:pPr>
            <a:r>
              <a:rPr lang="en-US" sz="2400" dirty="0"/>
              <a:t>Authentication of balance sheet</a:t>
            </a:r>
          </a:p>
          <a:p>
            <a:pPr marL="914400" lvl="1" indent="-457200">
              <a:buFont typeface="Arial" pitchFamily="34" charset="0"/>
              <a:buChar char="•"/>
              <a:defRPr/>
            </a:pPr>
            <a:r>
              <a:rPr lang="en-US" sz="2400" dirty="0"/>
              <a:t>Copy of balance sheet to be forwarded to registrar</a:t>
            </a:r>
            <a:endParaRPr lang="en-US" sz="2800" dirty="0">
              <a:ea typeface="Times New Roman" pitchFamily="18"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800" i="0" u="none" strike="noStrike" cap="none" normalizeH="0" dirty="0">
                <a:ln>
                  <a:noFill/>
                </a:ln>
                <a:solidFill>
                  <a:schemeClr val="tx1"/>
                </a:solidFill>
                <a:effectLst/>
                <a:ea typeface="Times New Roman" pitchFamily="18" charset="0"/>
                <a:cs typeface="Arial" pitchFamily="34" charset="0"/>
              </a:rPr>
              <a:t>Audit and Inspection</a:t>
            </a:r>
          </a:p>
          <a:p>
            <a:pPr marL="914400" lvl="1" indent="-457200">
              <a:buFont typeface="Arial" pitchFamily="34" charset="0"/>
              <a:buChar char="•"/>
              <a:defRPr/>
            </a:pPr>
            <a:r>
              <a:rPr lang="en-US" sz="2400" dirty="0"/>
              <a:t>Signature and date on Auditor’s report</a:t>
            </a:r>
          </a:p>
          <a:p>
            <a:pPr marL="914400" lvl="1" indent="-457200">
              <a:buFont typeface="Arial" pitchFamily="34" charset="0"/>
              <a:buChar char="•"/>
              <a:defRPr/>
            </a:pPr>
            <a:r>
              <a:rPr lang="en-US" sz="2400" dirty="0"/>
              <a:t>Auditor’s liabilities</a:t>
            </a:r>
          </a:p>
          <a:p>
            <a:pPr marL="1300734" lvl="2" indent="-514350">
              <a:buFont typeface="+mj-lt"/>
              <a:buAutoNum type="alphaLcParenR"/>
              <a:defRPr/>
            </a:pPr>
            <a:r>
              <a:rPr lang="en-US" sz="2400" dirty="0"/>
              <a:t>Civil Liabilities</a:t>
            </a:r>
          </a:p>
          <a:p>
            <a:pPr marL="1556766" lvl="3" indent="-514350">
              <a:buFont typeface="+mj-lt"/>
              <a:buAutoNum type="romanLcPeriod"/>
              <a:defRPr/>
            </a:pPr>
            <a:r>
              <a:rPr lang="en-US" sz="2400" dirty="0"/>
              <a:t>Negligence</a:t>
            </a:r>
          </a:p>
          <a:p>
            <a:pPr marL="1556766" lvl="3" indent="-514350">
              <a:buFont typeface="+mj-lt"/>
              <a:buAutoNum type="romanLcPeriod"/>
              <a:defRPr/>
            </a:pPr>
            <a:r>
              <a:rPr lang="en-US" sz="2400" dirty="0"/>
              <a:t>Misfeasance</a:t>
            </a:r>
          </a:p>
          <a:p>
            <a:pPr marL="1300734" lvl="2" indent="-514350">
              <a:buFont typeface="+mj-lt"/>
              <a:buAutoNum type="alphaLcParenR"/>
              <a:defRPr/>
            </a:pPr>
            <a:r>
              <a:rPr lang="en-US" sz="2400" dirty="0"/>
              <a:t>Criminal Liabilities</a:t>
            </a:r>
            <a:endParaRPr kumimoji="0" lang="en-US" sz="2800" i="0" u="none" strike="noStrike" cap="none" normalizeH="0" dirty="0">
              <a:ln>
                <a:noFill/>
              </a:ln>
              <a:solidFill>
                <a:schemeClr val="tx1"/>
              </a:solidFill>
              <a:effectLst/>
              <a:ea typeface="Times New Roman" pitchFamily="18"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 typeface="Arial" pitchFamily="34" charset="0"/>
              <a:buChar char="•"/>
              <a:tabLst/>
            </a:pPr>
            <a:r>
              <a:rPr lang="en-US" sz="2800" dirty="0">
                <a:ea typeface="Times New Roman" pitchFamily="18" charset="0"/>
                <a:cs typeface="Arial" pitchFamily="34" charset="0"/>
              </a:rPr>
              <a:t>Dividend</a:t>
            </a:r>
            <a:endParaRPr kumimoji="0" lang="en-US" sz="2800" i="0" u="none" strike="noStrike" cap="none" normalizeH="0" dirty="0">
              <a:ln>
                <a:noFill/>
              </a:ln>
              <a:solidFill>
                <a:schemeClr val="tx1"/>
              </a:solidFill>
              <a:effectLst/>
              <a:ea typeface="Times New Roman" pitchFamily="18" charset="0"/>
              <a:cs typeface="Arial" pitchFamily="34" charset="0"/>
            </a:endParaRPr>
          </a:p>
        </p:txBody>
      </p:sp>
    </p:spTree>
    <p:extLst>
      <p:ext uri="{BB962C8B-B14F-4D97-AF65-F5344CB8AC3E}">
        <p14:creationId xmlns:p14="http://schemas.microsoft.com/office/powerpoint/2010/main" val="24389840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ChangeArrowheads="1"/>
          </p:cNvSpPr>
          <p:nvPr/>
        </p:nvSpPr>
        <p:spPr bwMode="auto">
          <a:xfrm>
            <a:off x="304800" y="152400"/>
            <a:ext cx="8458200" cy="83099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cy-GB" sz="5400" b="1" dirty="0">
                <a:cs typeface="Arial" pitchFamily="34" charset="0"/>
              </a:rPr>
              <a:t>Modaraba</a:t>
            </a:r>
            <a:endParaRPr kumimoji="0" lang="cy-GB" sz="1800" b="0" i="0" u="none" strike="noStrike" cap="none" normalizeH="0" baseline="0" dirty="0">
              <a:ln>
                <a:noFill/>
              </a:ln>
              <a:solidFill>
                <a:schemeClr val="tx1"/>
              </a:solidFill>
              <a:effectLst/>
              <a:latin typeface="Arial" pitchFamily="34" charset="0"/>
              <a:cs typeface="Arial" pitchFamily="34" charset="0"/>
            </a:endParaRPr>
          </a:p>
        </p:txBody>
      </p:sp>
      <p:sp>
        <p:nvSpPr>
          <p:cNvPr id="71684" name="Rectangle 4"/>
          <p:cNvSpPr>
            <a:spLocks noChangeArrowheads="1"/>
          </p:cNvSpPr>
          <p:nvPr/>
        </p:nvSpPr>
        <p:spPr bwMode="auto">
          <a:xfrm>
            <a:off x="479612" y="1722069"/>
            <a:ext cx="8382000" cy="38472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indent="-457200">
              <a:buClrTx/>
              <a:buFont typeface="Arial" pitchFamily="34" charset="0"/>
              <a:buChar char="•"/>
              <a:defRPr/>
            </a:pPr>
            <a:r>
              <a:rPr lang="en-US" sz="2400" dirty="0" err="1"/>
              <a:t>Modaraba</a:t>
            </a:r>
            <a:r>
              <a:rPr lang="en-US" sz="2400" dirty="0"/>
              <a:t> Companies </a:t>
            </a:r>
          </a:p>
          <a:p>
            <a:pPr marL="786384" lvl="1" indent="-457200">
              <a:buClrTx/>
              <a:buFont typeface="Arial" pitchFamily="34" charset="0"/>
              <a:buChar char="•"/>
              <a:defRPr/>
            </a:pPr>
            <a:r>
              <a:rPr lang="en-US" sz="2400" dirty="0"/>
              <a:t>Meaning</a:t>
            </a:r>
          </a:p>
          <a:p>
            <a:pPr marL="786384" lvl="1" indent="-457200">
              <a:buClrTx/>
              <a:buFont typeface="Arial" pitchFamily="34" charset="0"/>
              <a:buChar char="•"/>
              <a:defRPr/>
            </a:pPr>
            <a:r>
              <a:rPr lang="en-US" sz="2400" dirty="0"/>
              <a:t>Legal Status</a:t>
            </a:r>
          </a:p>
          <a:p>
            <a:pPr marL="457200" indent="-457200">
              <a:buClrTx/>
              <a:buFont typeface="Arial" pitchFamily="34" charset="0"/>
              <a:buChar char="•"/>
              <a:defRPr/>
            </a:pPr>
            <a:r>
              <a:rPr lang="en-US" sz="2400" dirty="0"/>
              <a:t>Registration of </a:t>
            </a:r>
            <a:r>
              <a:rPr lang="en-US" sz="2400" dirty="0" err="1"/>
              <a:t>Modaraba</a:t>
            </a:r>
            <a:r>
              <a:rPr lang="en-US" sz="2400" dirty="0"/>
              <a:t> Companies</a:t>
            </a:r>
          </a:p>
          <a:p>
            <a:pPr marL="457200" indent="-457200">
              <a:buClrTx/>
              <a:buFont typeface="Arial" pitchFamily="34" charset="0"/>
              <a:buChar char="•"/>
              <a:defRPr/>
            </a:pPr>
            <a:r>
              <a:rPr lang="en-US" sz="2400" dirty="0" err="1"/>
              <a:t>Modaraba</a:t>
            </a:r>
            <a:endParaRPr lang="en-US" sz="2400" dirty="0"/>
          </a:p>
          <a:p>
            <a:pPr marL="786384" lvl="1" indent="-457200">
              <a:buClrTx/>
              <a:buFont typeface="Arial" pitchFamily="34" charset="0"/>
              <a:buChar char="•"/>
              <a:defRPr/>
            </a:pPr>
            <a:r>
              <a:rPr lang="en-US" sz="2400" dirty="0"/>
              <a:t>Definition </a:t>
            </a:r>
          </a:p>
          <a:p>
            <a:pPr marL="786384" lvl="1" indent="-457200">
              <a:buClrTx/>
              <a:buFont typeface="Arial" pitchFamily="34" charset="0"/>
              <a:buChar char="•"/>
              <a:defRPr/>
            </a:pPr>
            <a:r>
              <a:rPr lang="en-US" sz="2400" dirty="0"/>
              <a:t>Types of </a:t>
            </a:r>
            <a:r>
              <a:rPr lang="en-US" sz="2400" dirty="0" err="1"/>
              <a:t>Modaraba</a:t>
            </a:r>
            <a:endParaRPr lang="en-US" sz="2400" dirty="0"/>
          </a:p>
          <a:p>
            <a:pPr marL="1042416" lvl="2" indent="-457200">
              <a:buClrTx/>
              <a:buFont typeface="+mj-lt"/>
              <a:buAutoNum type="alphaLcParenR"/>
              <a:defRPr/>
            </a:pPr>
            <a:r>
              <a:rPr lang="en-US" sz="2400" dirty="0"/>
              <a:t>Specific for one specific purpose or objective</a:t>
            </a:r>
          </a:p>
          <a:p>
            <a:pPr marL="1042416" lvl="2" indent="-457200">
              <a:buClrTx/>
              <a:buFont typeface="+mj-lt"/>
              <a:buAutoNum type="alphaLcParenR"/>
              <a:defRPr/>
            </a:pPr>
            <a:r>
              <a:rPr lang="en-US" sz="2400" dirty="0"/>
              <a:t>Multipurpose for more than one purpose .</a:t>
            </a:r>
          </a:p>
          <a:p>
            <a:pPr marL="457200" marR="0" lvl="0" indent="-457200" algn="l" defTabSz="914400" rtl="0" eaLnBrk="0" fontAlgn="base" latinLnBrk="0" hangingPunct="0">
              <a:lnSpc>
                <a:spcPct val="100000"/>
              </a:lnSpc>
              <a:spcBef>
                <a:spcPct val="0"/>
              </a:spcBef>
              <a:spcAft>
                <a:spcPct val="0"/>
              </a:spcAft>
              <a:buClrTx/>
              <a:buSzTx/>
              <a:buFont typeface="Arial" pitchFamily="34" charset="0"/>
              <a:buChar char="•"/>
              <a:tabLst/>
            </a:pPr>
            <a:endParaRPr kumimoji="0" lang="en-US" sz="2800" i="0" u="none" strike="noStrike" cap="none" normalizeH="0" dirty="0">
              <a:ln>
                <a:noFill/>
              </a:ln>
              <a:solidFill>
                <a:schemeClr val="tx1"/>
              </a:solidFill>
              <a:effectLst/>
              <a:ea typeface="Times New Roman" pitchFamily="18" charset="0"/>
              <a:cs typeface="Arial" pitchFamily="34" charset="0"/>
            </a:endParaRPr>
          </a:p>
        </p:txBody>
      </p:sp>
    </p:spTree>
    <p:extLst>
      <p:ext uri="{BB962C8B-B14F-4D97-AF65-F5344CB8AC3E}">
        <p14:creationId xmlns:p14="http://schemas.microsoft.com/office/powerpoint/2010/main" val="30905435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ChangeArrowheads="1"/>
          </p:cNvSpPr>
          <p:nvPr/>
        </p:nvSpPr>
        <p:spPr bwMode="auto">
          <a:xfrm>
            <a:off x="304800" y="290899"/>
            <a:ext cx="8458200" cy="83099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cy-GB" sz="5400" b="1" dirty="0">
                <a:cs typeface="Arial" pitchFamily="34" charset="0"/>
              </a:rPr>
              <a:t>Single Member Company</a:t>
            </a:r>
            <a:endParaRPr kumimoji="0" lang="cy-GB" sz="1800" b="0" i="0" u="none" strike="noStrike" cap="none" normalizeH="0" baseline="0" dirty="0">
              <a:ln>
                <a:noFill/>
              </a:ln>
              <a:solidFill>
                <a:schemeClr val="tx1"/>
              </a:solidFill>
              <a:effectLst/>
              <a:latin typeface="Arial" pitchFamily="34" charset="0"/>
              <a:cs typeface="Arial" pitchFamily="34" charset="0"/>
            </a:endParaRPr>
          </a:p>
        </p:txBody>
      </p:sp>
      <p:sp>
        <p:nvSpPr>
          <p:cNvPr id="71684" name="Rectangle 4"/>
          <p:cNvSpPr>
            <a:spLocks noChangeArrowheads="1"/>
          </p:cNvSpPr>
          <p:nvPr/>
        </p:nvSpPr>
        <p:spPr bwMode="auto">
          <a:xfrm>
            <a:off x="479612" y="2522288"/>
            <a:ext cx="8382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l" defTabSz="914400" rtl="0" eaLnBrk="0" fontAlgn="base" latinLnBrk="0" hangingPunct="0">
              <a:lnSpc>
                <a:spcPct val="100000"/>
              </a:lnSpc>
              <a:spcBef>
                <a:spcPct val="0"/>
              </a:spcBef>
              <a:spcAft>
                <a:spcPct val="0"/>
              </a:spcAft>
              <a:buClrTx/>
              <a:buSzTx/>
              <a:buFont typeface="Arial" pitchFamily="34" charset="0"/>
              <a:buChar char="•"/>
              <a:tabLst/>
            </a:pPr>
            <a:r>
              <a:rPr lang="en-US" sz="2800" dirty="0">
                <a:ea typeface="Times New Roman" pitchFamily="18" charset="0"/>
                <a:cs typeface="Arial" pitchFamily="34" charset="0"/>
              </a:rPr>
              <a:t>Single Member Company</a:t>
            </a:r>
          </a:p>
          <a:p>
            <a:pPr marL="457200" indent="-457200">
              <a:buClrTx/>
              <a:buFont typeface="Arial" pitchFamily="34" charset="0"/>
              <a:buChar char="•"/>
              <a:defRPr/>
            </a:pPr>
            <a:r>
              <a:rPr lang="en-US" sz="2800" dirty="0"/>
              <a:t>Short title , commencement and Application </a:t>
            </a:r>
          </a:p>
          <a:p>
            <a:pPr marL="457200" indent="-457200">
              <a:buClrTx/>
              <a:buFont typeface="Arial" pitchFamily="34" charset="0"/>
              <a:buChar char="•"/>
              <a:defRPr/>
            </a:pPr>
            <a:r>
              <a:rPr lang="en-US" sz="2800" dirty="0"/>
              <a:t>Change in the status of SMC</a:t>
            </a:r>
          </a:p>
          <a:p>
            <a:pPr marL="457200" indent="-457200">
              <a:buClrTx/>
              <a:defRPr/>
            </a:pPr>
            <a:endParaRPr lang="en-US" sz="2800" dirty="0"/>
          </a:p>
          <a:p>
            <a:pPr marL="457200" marR="0" lvl="0" indent="-457200" algn="l" defTabSz="914400" rtl="0" eaLnBrk="0" fontAlgn="base" latinLnBrk="0" hangingPunct="0">
              <a:lnSpc>
                <a:spcPct val="100000"/>
              </a:lnSpc>
              <a:spcBef>
                <a:spcPct val="0"/>
              </a:spcBef>
              <a:spcAft>
                <a:spcPct val="0"/>
              </a:spcAft>
              <a:buClrTx/>
              <a:buSzTx/>
              <a:buFont typeface="Arial" pitchFamily="34" charset="0"/>
              <a:buChar char="•"/>
              <a:tabLst/>
            </a:pPr>
            <a:endParaRPr kumimoji="0" lang="en-US" sz="2800" i="0" u="none" strike="noStrike" cap="none" normalizeH="0" dirty="0">
              <a:ln>
                <a:noFill/>
              </a:ln>
              <a:solidFill>
                <a:schemeClr val="tx1"/>
              </a:solidFill>
              <a:effectLst/>
              <a:ea typeface="Times New Roman" pitchFamily="18" charset="0"/>
              <a:cs typeface="Arial" pitchFamily="34" charset="0"/>
            </a:endParaRPr>
          </a:p>
        </p:txBody>
      </p:sp>
    </p:spTree>
    <p:extLst>
      <p:ext uri="{BB962C8B-B14F-4D97-AF65-F5344CB8AC3E}">
        <p14:creationId xmlns:p14="http://schemas.microsoft.com/office/powerpoint/2010/main" val="4259815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Winding up of the company</a:t>
            </a:r>
          </a:p>
        </p:txBody>
      </p:sp>
      <p:sp>
        <p:nvSpPr>
          <p:cNvPr id="3" name="Rectangle 2"/>
          <p:cNvSpPr/>
          <p:nvPr/>
        </p:nvSpPr>
        <p:spPr>
          <a:xfrm>
            <a:off x="381000" y="1295400"/>
            <a:ext cx="8305800" cy="4524315"/>
          </a:xfrm>
          <a:prstGeom prst="rect">
            <a:avLst/>
          </a:prstGeom>
        </p:spPr>
        <p:txBody>
          <a:bodyPr wrap="square">
            <a:spAutoFit/>
          </a:bodyPr>
          <a:lstStyle/>
          <a:p>
            <a:r>
              <a:rPr lang="en-US" sz="2400" dirty="0"/>
              <a:t>The winding up is the process of putting an end to the life of the company. And during this process, the assets of the company are disposed of, the debts of the company are paid off out of the realized assets or from the contributories and if any surplus is left, it is distributed among the members in proportion to their shareholding in the company. </a:t>
            </a:r>
          </a:p>
          <a:p>
            <a:pPr hangingPunct="0">
              <a:buNone/>
            </a:pPr>
            <a:endParaRPr lang="en-US" sz="2400" dirty="0"/>
          </a:p>
          <a:p>
            <a:pPr hangingPunct="0">
              <a:buNone/>
            </a:pPr>
            <a:r>
              <a:rPr lang="en-US" sz="2400" dirty="0"/>
              <a:t>The winding up of a company may be either- </a:t>
            </a:r>
          </a:p>
          <a:p>
            <a:pPr>
              <a:buNone/>
            </a:pPr>
            <a:r>
              <a:rPr lang="en-US" sz="2400" dirty="0"/>
              <a:t> </a:t>
            </a:r>
          </a:p>
          <a:p>
            <a:pPr lvl="0" hangingPunct="0"/>
            <a:r>
              <a:rPr lang="en-US" sz="2400" dirty="0"/>
              <a:t>by the Court; or </a:t>
            </a:r>
          </a:p>
          <a:p>
            <a:endParaRPr lang="en-US" sz="2400" dirty="0"/>
          </a:p>
          <a:p>
            <a:pPr lvl="0" hangingPunct="0"/>
            <a:r>
              <a:rPr lang="en-US" sz="2400" dirty="0"/>
              <a:t>voluntary; 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a:xfrm>
            <a:off x="457200" y="1295400"/>
            <a:ext cx="8229600" cy="4830763"/>
          </a:xfrm>
        </p:spPr>
        <p:txBody>
          <a:bodyPr>
            <a:normAutofit/>
          </a:bodyPr>
          <a:lstStyle/>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Winding of company</a:t>
            </a:r>
          </a:p>
        </p:txBody>
      </p:sp>
      <p:sp>
        <p:nvSpPr>
          <p:cNvPr id="3" name="Rectangle 2"/>
          <p:cNvSpPr/>
          <p:nvPr/>
        </p:nvSpPr>
        <p:spPr>
          <a:xfrm>
            <a:off x="533400" y="1295400"/>
            <a:ext cx="8229600" cy="3970318"/>
          </a:xfrm>
          <a:prstGeom prst="rect">
            <a:avLst/>
          </a:prstGeom>
        </p:spPr>
        <p:txBody>
          <a:bodyPr wrap="square">
            <a:spAutoFit/>
          </a:bodyPr>
          <a:lstStyle/>
          <a:p>
            <a:pPr>
              <a:buNone/>
            </a:pPr>
            <a:r>
              <a:rPr lang="en-US" sz="2800" dirty="0"/>
              <a:t>A person appointed to carry out the winding up of a company is called liquidator. If the winding up is through Court, the term used for such person </a:t>
            </a:r>
            <a:r>
              <a:rPr lang="en-US" sz="2800" b="1" dirty="0"/>
              <a:t>is official liquidator </a:t>
            </a:r>
            <a:r>
              <a:rPr lang="en-US" sz="2800" dirty="0"/>
              <a:t>.</a:t>
            </a:r>
          </a:p>
          <a:p>
            <a:pPr>
              <a:buNone/>
            </a:pPr>
            <a:r>
              <a:rPr lang="en-US" sz="2800" dirty="0"/>
              <a:t> The duties of liquidator include to get in and </a:t>
            </a:r>
            <a:r>
              <a:rPr lang="en-US" sz="2800" dirty="0" err="1"/>
              <a:t>realise</a:t>
            </a:r>
            <a:r>
              <a:rPr lang="en-US" sz="2800" dirty="0"/>
              <a:t> the property of the company, to pay its debts, and to distribute the surplus (if any) among the members. The official liquidator acts under the supervision of the Court, through a recognized reporting system.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2209800"/>
            <a:ext cx="5029200" cy="421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7448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95400"/>
            <a:ext cx="8001000" cy="5029200"/>
          </a:xfrm>
        </p:spPr>
        <p:txBody>
          <a:bodyPr>
            <a:normAutofit/>
          </a:bodyPr>
          <a:lstStyle/>
          <a:p>
            <a:r>
              <a:rPr lang="en-GB" sz="3100" dirty="0"/>
              <a:t>Today the corporate sector of Pakistan is governed by Companies Ordinance of 1984. The history of corporate law in this region is much older than the history of Pakistan. Great Britain passed Companies Act in 1908 which introduced several important provisions relating to company administrations. In 1913 after five years, Companies Act of 1913 was passed in British India</a:t>
            </a:r>
            <a:r>
              <a:rPr lang="en-GB" dirty="0"/>
              <a:t>. </a:t>
            </a:r>
            <a:endParaRPr lang="en-US" dirty="0"/>
          </a:p>
        </p:txBody>
      </p:sp>
      <p:sp>
        <p:nvSpPr>
          <p:cNvPr id="3" name="Rectangle 2"/>
          <p:cNvSpPr/>
          <p:nvPr/>
        </p:nvSpPr>
        <p:spPr>
          <a:xfrm>
            <a:off x="228600" y="457200"/>
            <a:ext cx="8610600" cy="830997"/>
          </a:xfrm>
          <a:prstGeom prst="rect">
            <a:avLst/>
          </a:prstGeom>
        </p:spPr>
        <p:txBody>
          <a:bodyPr wrap="square">
            <a:spAutoFit/>
          </a:bodyPr>
          <a:lstStyle/>
          <a:p>
            <a:pPr algn="ctr"/>
            <a:r>
              <a:rPr lang="en-GB" sz="4800" b="1" dirty="0"/>
              <a:t>The history of corporate law </a:t>
            </a:r>
            <a:endParaRPr lang="en-US" sz="48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305800" cy="5029200"/>
          </a:xfrm>
        </p:spPr>
        <p:txBody>
          <a:bodyPr>
            <a:normAutofit/>
          </a:bodyPr>
          <a:lstStyle/>
          <a:p>
            <a:r>
              <a:rPr lang="en-GB" sz="3100" dirty="0"/>
              <a:t>Pakistan came into being on 14 August 1947 and adopted the companies Act of 1913. In 1959 a company Law Commission was set up to make laws in accordance with modern times. Report of Company Law Commission of Pakistan was published in 1960. Finally the Companies Act of 1913 was replaced by the Companies Ordinance 1984.</a:t>
            </a:r>
            <a:endParaRPr lang="en-US" dirty="0"/>
          </a:p>
        </p:txBody>
      </p:sp>
      <p:sp>
        <p:nvSpPr>
          <p:cNvPr id="3" name="Rectangle 2"/>
          <p:cNvSpPr/>
          <p:nvPr/>
        </p:nvSpPr>
        <p:spPr>
          <a:xfrm>
            <a:off x="228600" y="457200"/>
            <a:ext cx="8610600" cy="769441"/>
          </a:xfrm>
          <a:prstGeom prst="rect">
            <a:avLst/>
          </a:prstGeom>
        </p:spPr>
        <p:txBody>
          <a:bodyPr wrap="square">
            <a:spAutoFit/>
          </a:bodyPr>
          <a:lstStyle/>
          <a:p>
            <a:pPr algn="ctr"/>
            <a:r>
              <a:rPr lang="en-GB" sz="4400" b="1" dirty="0"/>
              <a:t>The history of corporate law contd... </a:t>
            </a:r>
            <a:endParaRPr lang="en-US" sz="44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8001000" cy="5334000"/>
          </a:xfrm>
        </p:spPr>
        <p:txBody>
          <a:bodyPr>
            <a:normAutofit fontScale="90000"/>
          </a:bodyPr>
          <a:lstStyle/>
          <a:p>
            <a:r>
              <a:rPr lang="en-GB" sz="3100" dirty="0"/>
              <a:t>The purpose of the module is to give the participants an insight into the various facets of Companies Ordinance 1984  outlined in the syllabus. </a:t>
            </a:r>
            <a:br>
              <a:rPr lang="en-GB" sz="3100" dirty="0"/>
            </a:br>
            <a:r>
              <a:rPr lang="en-GB" sz="3100" dirty="0"/>
              <a:t>This course deals with the practical and theoretical approach to The Companies Ordinance 1984 and Securities And Exchange Commission Of Pakistan.</a:t>
            </a:r>
            <a:br>
              <a:rPr lang="en-US" sz="3100" dirty="0"/>
            </a:br>
            <a:r>
              <a:rPr lang="en-GB" sz="3100" dirty="0"/>
              <a:t>A deep insight of </a:t>
            </a:r>
            <a:r>
              <a:rPr lang="en-GB" sz="3100" dirty="0" err="1"/>
              <a:t>modaraba</a:t>
            </a:r>
            <a:r>
              <a:rPr lang="en-GB" sz="3100" dirty="0"/>
              <a:t> companies and </a:t>
            </a:r>
            <a:r>
              <a:rPr lang="en-GB" sz="3100" dirty="0" err="1"/>
              <a:t>modaraba</a:t>
            </a:r>
            <a:r>
              <a:rPr lang="en-GB" sz="3100" dirty="0"/>
              <a:t> (floatation and control) Ordinance 1980, </a:t>
            </a:r>
            <a:r>
              <a:rPr lang="en-GB" sz="3100" dirty="0" err="1"/>
              <a:t>Modaraba</a:t>
            </a:r>
            <a:r>
              <a:rPr lang="en-GB" sz="3100" dirty="0"/>
              <a:t> companies and </a:t>
            </a:r>
            <a:r>
              <a:rPr lang="en-GB" sz="3100" dirty="0" err="1"/>
              <a:t>Modaraba</a:t>
            </a:r>
            <a:r>
              <a:rPr lang="en-GB" sz="3100" dirty="0"/>
              <a:t> rules 1981.  </a:t>
            </a:r>
            <a:endParaRPr lang="en-US" sz="3100" dirty="0"/>
          </a:p>
        </p:txBody>
      </p:sp>
      <p:sp>
        <p:nvSpPr>
          <p:cNvPr id="3" name="Rectangle 2"/>
          <p:cNvSpPr/>
          <p:nvPr/>
        </p:nvSpPr>
        <p:spPr>
          <a:xfrm>
            <a:off x="228600" y="457200"/>
            <a:ext cx="8610600" cy="830997"/>
          </a:xfrm>
          <a:prstGeom prst="rect">
            <a:avLst/>
          </a:prstGeom>
        </p:spPr>
        <p:txBody>
          <a:bodyPr wrap="square">
            <a:spAutoFit/>
          </a:bodyPr>
          <a:lstStyle/>
          <a:p>
            <a:pPr algn="ctr"/>
            <a:r>
              <a:rPr lang="en-US" sz="4800" b="1"/>
              <a:t>Purpose</a:t>
            </a:r>
            <a:endParaRPr lang="en-US" sz="48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304800" y="228600"/>
            <a:ext cx="8458200" cy="1107996"/>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y-GB" sz="5400" b="1" i="0" u="none" strike="noStrike" cap="none" normalizeH="0" baseline="0" dirty="0">
                <a:ln>
                  <a:noFill/>
                </a:ln>
                <a:solidFill>
                  <a:schemeClr val="tx1"/>
                </a:solidFill>
                <a:effectLst/>
                <a:cs typeface="Arial" pitchFamily="34" charset="0"/>
              </a:rPr>
              <a:t>Objectives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y-GB"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304800" y="1498372"/>
            <a:ext cx="84582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buFont typeface="Arial" pitchFamily="34" charset="0"/>
              <a:buChar char="•"/>
            </a:pPr>
            <a:r>
              <a:rPr kumimoji="0" lang="en-US" sz="2400" b="0" i="0" u="none" strike="noStrike" cap="none" normalizeH="0" baseline="0" dirty="0">
                <a:ln>
                  <a:noFill/>
                </a:ln>
                <a:solidFill>
                  <a:srgbClr val="000000"/>
                </a:solidFill>
                <a:effectLst/>
                <a:latin typeface="Arial" pitchFamily="34" charset="0"/>
                <a:ea typeface="Times New Roman" pitchFamily="18" charset="0"/>
                <a:cs typeface="Cambria" pitchFamily="18" charset="0"/>
              </a:rPr>
              <a:t>  	</a:t>
            </a:r>
            <a:r>
              <a:rPr kumimoji="0" lang="en-US" sz="2800" b="0" i="0" u="none" strike="noStrike" cap="none" normalizeH="0" baseline="0" dirty="0">
                <a:ln>
                  <a:noFill/>
                </a:ln>
                <a:solidFill>
                  <a:srgbClr val="000000"/>
                </a:solidFill>
                <a:effectLst/>
                <a:ea typeface="Times New Roman" pitchFamily="18" charset="0"/>
                <a:cs typeface="Cambria" pitchFamily="18" charset="0"/>
              </a:rPr>
              <a:t>To provide the students with thorough 	knowledge of corporate laws.</a:t>
            </a:r>
            <a:endParaRPr kumimoji="0" lang="en-US" sz="2800" b="0" i="0" u="none" strike="noStrike" cap="none" normalizeH="0" baseline="0" dirty="0">
              <a:ln>
                <a:noFill/>
              </a:ln>
              <a:solidFill>
                <a:schemeClr val="tx1"/>
              </a:solidFill>
              <a:effectLst/>
              <a:cs typeface="Arial" pitchFamily="34" charset="0"/>
            </a:endParaRPr>
          </a:p>
          <a:p>
            <a:pPr eaLnBrk="0" fontAlgn="base" hangingPunct="0">
              <a:spcBef>
                <a:spcPct val="0"/>
              </a:spcBef>
              <a:spcAft>
                <a:spcPct val="0"/>
              </a:spcAft>
              <a:buFont typeface="Arial" pitchFamily="34" charset="0"/>
              <a:buChar char="•"/>
            </a:pPr>
            <a:r>
              <a:rPr kumimoji="0" lang="en-US" sz="2800" b="0" i="0" u="none" strike="noStrike" cap="none" normalizeH="0" baseline="0" dirty="0">
                <a:ln>
                  <a:noFill/>
                </a:ln>
                <a:solidFill>
                  <a:srgbClr val="000000"/>
                </a:solidFill>
                <a:effectLst/>
                <a:ea typeface="Times New Roman" pitchFamily="18" charset="0"/>
                <a:cs typeface="Cambria" pitchFamily="18" charset="0"/>
              </a:rPr>
              <a:t> 	To advise and assist the management for taking 	appropriate and prompt decisions.</a:t>
            </a:r>
            <a:endParaRPr kumimoji="0" lang="en-US" sz="2800" b="0" i="0" u="none" strike="noStrike" cap="none" normalizeH="0" baseline="0" dirty="0">
              <a:ln>
                <a:noFill/>
              </a:ln>
              <a:solidFill>
                <a:schemeClr val="tx1"/>
              </a:solidFill>
              <a:effectLst/>
              <a:cs typeface="Arial" pitchFamily="34" charset="0"/>
            </a:endParaRPr>
          </a:p>
          <a:p>
            <a:pPr eaLnBrk="0" fontAlgn="base" hangingPunct="0">
              <a:spcBef>
                <a:spcPct val="0"/>
              </a:spcBef>
              <a:spcAft>
                <a:spcPct val="0"/>
              </a:spcAft>
              <a:buFont typeface="Arial" pitchFamily="34" charset="0"/>
              <a:buChar char="•"/>
            </a:pPr>
            <a:r>
              <a:rPr kumimoji="0" lang="en-GB" sz="2800" b="0" i="0" u="none" strike="noStrike" cap="none" normalizeH="0" baseline="0" dirty="0">
                <a:ln>
                  <a:noFill/>
                </a:ln>
                <a:solidFill>
                  <a:schemeClr val="tx1"/>
                </a:solidFill>
                <a:effectLst/>
                <a:ea typeface="Times New Roman" pitchFamily="18" charset="0"/>
                <a:cs typeface="Arial" pitchFamily="34" charset="0"/>
              </a:rPr>
              <a:t> 	To explore in detail the major concepts and issues 	that are essential in today’s business</a:t>
            </a:r>
            <a:r>
              <a:rPr kumimoji="0" lang="en-GB" sz="2800" b="0" i="0" u="none" strike="noStrike" cap="none" normalizeH="0" dirty="0">
                <a:ln>
                  <a:noFill/>
                </a:ln>
                <a:solidFill>
                  <a:schemeClr val="tx1"/>
                </a:solidFill>
                <a:effectLst/>
                <a:ea typeface="Times New Roman" pitchFamily="18" charset="0"/>
                <a:cs typeface="Arial" pitchFamily="34" charset="0"/>
              </a:rPr>
              <a:t> </a:t>
            </a:r>
            <a:r>
              <a:rPr kumimoji="0" lang="en-GB" sz="2800" b="0" i="0" u="none" strike="noStrike" cap="none" normalizeH="0" baseline="0" dirty="0">
                <a:ln>
                  <a:noFill/>
                </a:ln>
                <a:solidFill>
                  <a:schemeClr val="tx1"/>
                </a:solidFill>
                <a:effectLst/>
                <a:ea typeface="Times New Roman" pitchFamily="18" charset="0"/>
                <a:cs typeface="Arial" pitchFamily="34" charset="0"/>
              </a:rPr>
              <a:t>world.</a:t>
            </a:r>
            <a:endParaRPr kumimoji="0" lang="en-US" sz="2800" b="0" i="0" u="none" strike="noStrike" cap="none" normalizeH="0" baseline="0" dirty="0">
              <a:ln>
                <a:noFill/>
              </a:ln>
              <a:solidFill>
                <a:schemeClr val="tx1"/>
              </a:solidFill>
              <a:effectLst/>
              <a:cs typeface="Arial" pitchFamily="34" charset="0"/>
            </a:endParaRPr>
          </a:p>
          <a:p>
            <a:pPr eaLnBrk="0" fontAlgn="base" hangingPunct="0">
              <a:spcBef>
                <a:spcPct val="0"/>
              </a:spcBef>
              <a:spcAft>
                <a:spcPct val="0"/>
              </a:spcAft>
              <a:buFont typeface="Arial" pitchFamily="34" charset="0"/>
              <a:buChar char="•"/>
            </a:pPr>
            <a:r>
              <a:rPr kumimoji="0" lang="en-GB" sz="2800" b="0" i="0" u="none" strike="noStrike" cap="none" normalizeH="0" baseline="0" dirty="0">
                <a:ln>
                  <a:noFill/>
                </a:ln>
                <a:solidFill>
                  <a:schemeClr val="tx1"/>
                </a:solidFill>
                <a:effectLst/>
                <a:ea typeface="Times New Roman" pitchFamily="18" charset="0"/>
                <a:cs typeface="Arial" pitchFamily="34" charset="0"/>
              </a:rPr>
              <a:t>  	To carry business in legal ways. </a:t>
            </a:r>
            <a:endParaRPr kumimoji="0" lang="en-US" sz="2800" b="0" i="0" u="none" strike="noStrike" cap="none" normalizeH="0" baseline="0" dirty="0">
              <a:ln>
                <a:noFill/>
              </a:ln>
              <a:solidFill>
                <a:schemeClr val="tx1"/>
              </a:solidFill>
              <a:effectLst/>
              <a:cs typeface="Arial" pitchFamily="34" charset="0"/>
            </a:endParaRPr>
          </a:p>
          <a:p>
            <a:pPr eaLnBrk="0" fontAlgn="base" hangingPunct="0">
              <a:spcBef>
                <a:spcPct val="0"/>
              </a:spcBef>
              <a:spcAft>
                <a:spcPct val="0"/>
              </a:spcAft>
              <a:buFont typeface="Arial" pitchFamily="34" charset="0"/>
              <a:buChar char="•"/>
            </a:pPr>
            <a:r>
              <a:rPr kumimoji="0" lang="en-GB" sz="2800" b="0" i="0" u="none" strike="noStrike" cap="none" normalizeH="0" baseline="0" dirty="0">
                <a:ln>
                  <a:noFill/>
                </a:ln>
                <a:solidFill>
                  <a:schemeClr val="tx1"/>
                </a:solidFill>
                <a:effectLst/>
                <a:ea typeface="Times New Roman" pitchFamily="18" charset="0"/>
                <a:cs typeface="Arial" pitchFamily="34" charset="0"/>
              </a:rPr>
              <a:t>  	To have a secured business. </a:t>
            </a:r>
            <a:endParaRPr kumimoji="0" lang="en-US" sz="2800" b="0" i="0" u="none" strike="noStrike" cap="none" normalizeH="0" baseline="0" dirty="0">
              <a:ln>
                <a:noFill/>
              </a:ln>
              <a:solidFill>
                <a:schemeClr val="tx1"/>
              </a:solidFill>
              <a:effectLst/>
              <a:cs typeface="Arial" pitchFamily="34" charset="0"/>
            </a:endParaRPr>
          </a:p>
          <a:p>
            <a:pPr eaLnBrk="0" fontAlgn="base" hangingPunct="0">
              <a:spcBef>
                <a:spcPct val="0"/>
              </a:spcBef>
              <a:spcAft>
                <a:spcPct val="0"/>
              </a:spcAft>
              <a:buFont typeface="Arial" pitchFamily="34" charset="0"/>
              <a:buChar char="•"/>
            </a:pPr>
            <a:r>
              <a:rPr kumimoji="0" lang="en-GB" sz="2800" b="0" i="0" u="none" strike="noStrike" cap="none" normalizeH="0" baseline="0" dirty="0">
                <a:ln>
                  <a:noFill/>
                </a:ln>
                <a:solidFill>
                  <a:schemeClr val="tx1"/>
                </a:solidFill>
                <a:effectLst/>
                <a:ea typeface="Times New Roman" pitchFamily="18" charset="0"/>
                <a:cs typeface="Arial" pitchFamily="34" charset="0"/>
              </a:rPr>
              <a:t>  	To make the students aware of the legal</a:t>
            </a:r>
            <a:r>
              <a:rPr kumimoji="0" lang="en-GB" sz="2800" b="0" i="0" u="none" strike="noStrike" cap="none" normalizeH="0" dirty="0">
                <a:ln>
                  <a:noFill/>
                </a:ln>
                <a:solidFill>
                  <a:schemeClr val="tx1"/>
                </a:solidFill>
                <a:effectLst/>
                <a:ea typeface="Times New Roman" pitchFamily="18" charset="0"/>
                <a:cs typeface="Arial" pitchFamily="34" charset="0"/>
              </a:rPr>
              <a:t> </a:t>
            </a:r>
            <a:r>
              <a:rPr kumimoji="0" lang="en-GB" sz="2800" b="0" i="0" u="none" strike="noStrike" cap="none" normalizeH="0" baseline="0" dirty="0">
                <a:ln>
                  <a:noFill/>
                </a:ln>
                <a:solidFill>
                  <a:schemeClr val="tx1"/>
                </a:solidFill>
                <a:effectLst/>
                <a:ea typeface="Times New Roman" pitchFamily="18" charset="0"/>
                <a:cs typeface="Arial" pitchFamily="34" charset="0"/>
              </a:rPr>
              <a:t>issues 	involving businesses and how to deal 	with them</a:t>
            </a:r>
            <a:endParaRPr kumimoji="0" lang="en-GB" sz="2800" b="0" i="0" u="none" strike="noStrike" cap="none" normalizeH="0" baseline="0" dirty="0">
              <a:ln>
                <a:noFill/>
              </a:ln>
              <a:solidFill>
                <a:schemeClr val="tx1"/>
              </a:solidFill>
              <a:effectLst/>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ChangeArrowheads="1"/>
          </p:cNvSpPr>
          <p:nvPr/>
        </p:nvSpPr>
        <p:spPr bwMode="auto">
          <a:xfrm>
            <a:off x="304800" y="152400"/>
            <a:ext cx="8458200" cy="1107996"/>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y-GB" sz="5400" b="1" i="0" u="none" strike="noStrike" cap="none" normalizeH="0" baseline="0" dirty="0">
                <a:ln>
                  <a:noFill/>
                </a:ln>
                <a:solidFill>
                  <a:schemeClr val="tx1"/>
                </a:solidFill>
                <a:effectLst/>
                <a:cs typeface="Arial" pitchFamily="34" charset="0"/>
              </a:rPr>
              <a:t>L</a:t>
            </a:r>
            <a:r>
              <a:rPr kumimoji="0" lang="cy-GB" sz="5400" b="1" i="0" u="none" strike="noStrike" cap="none" normalizeH="0" baseline="0" dirty="0" bmk="">
                <a:ln>
                  <a:noFill/>
                </a:ln>
                <a:solidFill>
                  <a:schemeClr val="tx1"/>
                </a:solidFill>
                <a:effectLst/>
                <a:cs typeface="Arial" pitchFamily="34" charset="0"/>
              </a:rPr>
              <a:t>earning outcomes:</a:t>
            </a:r>
            <a:endParaRPr kumimoji="0" lang="cy-GB" sz="5400" b="1" i="0" u="none" strike="noStrike" cap="none" normalizeH="0" baseline="0" dirty="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y-GB" sz="1800" b="0" i="0" u="none" strike="noStrike" cap="none" normalizeH="0" baseline="0" dirty="0">
              <a:ln>
                <a:noFill/>
              </a:ln>
              <a:solidFill>
                <a:schemeClr val="tx1"/>
              </a:solidFill>
              <a:effectLst/>
              <a:latin typeface="Arial" pitchFamily="34" charset="0"/>
              <a:cs typeface="Arial" pitchFamily="34" charset="0"/>
            </a:endParaRPr>
          </a:p>
        </p:txBody>
      </p:sp>
      <p:sp>
        <p:nvSpPr>
          <p:cNvPr id="71684" name="Rectangle 4"/>
          <p:cNvSpPr>
            <a:spLocks noChangeArrowheads="1"/>
          </p:cNvSpPr>
          <p:nvPr/>
        </p:nvSpPr>
        <p:spPr bwMode="auto">
          <a:xfrm>
            <a:off x="457200" y="1447800"/>
            <a:ext cx="8382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3200" b="0" i="0" u="none" strike="noStrike" cap="none" normalizeH="0" baseline="0" dirty="0">
                <a:ln>
                  <a:noFill/>
                </a:ln>
                <a:solidFill>
                  <a:schemeClr val="tx1"/>
                </a:solidFill>
                <a:effectLst/>
                <a:ea typeface="Times New Roman" pitchFamily="18" charset="0"/>
                <a:cs typeface="Arial" pitchFamily="34" charset="0"/>
              </a:rPr>
              <a:t>Upon successful completion of the course, the students will be able to deal with the practical implementation of laws/rules prescribed in the syllabus.</a:t>
            </a:r>
            <a:endParaRPr kumimoji="0" lang="en-US" sz="3200" b="0" i="0" u="none" strike="noStrike" cap="none" normalizeH="0" baseline="0" dirty="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endParaRPr kumimoji="0" lang="en-GB"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ChangeArrowheads="1"/>
          </p:cNvSpPr>
          <p:nvPr/>
        </p:nvSpPr>
        <p:spPr bwMode="auto">
          <a:xfrm>
            <a:off x="304800" y="152400"/>
            <a:ext cx="8458200" cy="1107996"/>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y-GB" sz="5400" b="1" i="0" u="none" strike="noStrike" cap="none" normalizeH="0" baseline="0" dirty="0">
                <a:ln>
                  <a:noFill/>
                </a:ln>
                <a:solidFill>
                  <a:schemeClr val="tx1"/>
                </a:solidFill>
                <a:effectLst/>
                <a:cs typeface="Arial" pitchFamily="34" charset="0"/>
              </a:rPr>
              <a:t>Elements</a:t>
            </a:r>
            <a:r>
              <a:rPr kumimoji="0" lang="cy-GB" sz="5400" b="1" i="0" u="none" strike="noStrike" cap="none" normalizeH="0" dirty="0">
                <a:ln>
                  <a:noFill/>
                </a:ln>
                <a:solidFill>
                  <a:schemeClr val="tx1"/>
                </a:solidFill>
                <a:effectLst/>
                <a:cs typeface="Arial" pitchFamily="34" charset="0"/>
              </a:rPr>
              <a:t> of Company Law</a:t>
            </a:r>
            <a:endParaRPr kumimoji="0" lang="cy-GB" sz="5400" b="1" i="0" u="none" strike="noStrike" cap="none" normalizeH="0" baseline="0" dirty="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y-GB" sz="1800" b="0" i="0" u="none" strike="noStrike" cap="none" normalizeH="0" baseline="0" dirty="0">
              <a:ln>
                <a:noFill/>
              </a:ln>
              <a:solidFill>
                <a:schemeClr val="tx1"/>
              </a:solidFill>
              <a:effectLst/>
              <a:latin typeface="Arial" pitchFamily="34" charset="0"/>
              <a:cs typeface="Arial" pitchFamily="34" charset="0"/>
            </a:endParaRPr>
          </a:p>
        </p:txBody>
      </p:sp>
      <p:sp>
        <p:nvSpPr>
          <p:cNvPr id="71684" name="Rectangle 4"/>
          <p:cNvSpPr>
            <a:spLocks noChangeArrowheads="1"/>
          </p:cNvSpPr>
          <p:nvPr/>
        </p:nvSpPr>
        <p:spPr bwMode="auto">
          <a:xfrm>
            <a:off x="479612" y="1168062"/>
            <a:ext cx="8382000" cy="49552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800" i="0" u="none" strike="noStrike" cap="none" normalizeH="0" baseline="0" dirty="0">
                <a:ln>
                  <a:noFill/>
                </a:ln>
                <a:solidFill>
                  <a:schemeClr val="tx1"/>
                </a:solidFill>
                <a:effectLst/>
                <a:ea typeface="Times New Roman" pitchFamily="18" charset="0"/>
                <a:cs typeface="Arial" pitchFamily="34" charset="0"/>
              </a:rPr>
              <a:t>Definitions</a:t>
            </a:r>
            <a:r>
              <a:rPr kumimoji="0" lang="en-US" sz="2800" i="0" u="none" strike="noStrike" cap="none" normalizeH="0" dirty="0">
                <a:ln>
                  <a:noFill/>
                </a:ln>
                <a:solidFill>
                  <a:schemeClr val="tx1"/>
                </a:solidFill>
                <a:effectLst/>
                <a:ea typeface="Times New Roman" pitchFamily="18" charset="0"/>
                <a:cs typeface="Arial" pitchFamily="34" charset="0"/>
              </a:rPr>
              <a:t> and Concepts</a:t>
            </a:r>
            <a:endParaRPr lang="en-US" sz="2800" dirty="0"/>
          </a:p>
          <a:p>
            <a:pPr marL="457200" marR="0" lvl="0" indent="-457200" algn="l" defTabSz="914400" rtl="0" eaLnBrk="0" fontAlgn="base" latinLnBrk="0" hangingPunct="0">
              <a:lnSpc>
                <a:spcPct val="100000"/>
              </a:lnSpc>
              <a:spcBef>
                <a:spcPct val="0"/>
              </a:spcBef>
              <a:spcAft>
                <a:spcPct val="0"/>
              </a:spcAft>
              <a:buClrTx/>
              <a:buSzTx/>
              <a:buFont typeface="Arial" pitchFamily="34" charset="0"/>
              <a:buChar char="•"/>
              <a:tabLst/>
            </a:pPr>
            <a:r>
              <a:rPr kumimoji="0" lang="en-GB" sz="2800" i="0" u="none" strike="noStrike" cap="none" normalizeH="0" dirty="0">
                <a:ln>
                  <a:noFill/>
                </a:ln>
                <a:solidFill>
                  <a:schemeClr val="tx1"/>
                </a:solidFill>
                <a:effectLst/>
                <a:ea typeface="Times New Roman" pitchFamily="18" charset="0"/>
                <a:cs typeface="Arial" pitchFamily="34" charset="0"/>
              </a:rPr>
              <a:t>Courts, SECP and Registrar</a:t>
            </a:r>
          </a:p>
          <a:p>
            <a:pPr marL="457200" marR="0" lvl="0" indent="-457200" algn="l" defTabSz="914400" rtl="0" eaLnBrk="0" fontAlgn="base" latinLnBrk="0" hangingPunct="0">
              <a:lnSpc>
                <a:spcPct val="100000"/>
              </a:lnSpc>
              <a:spcBef>
                <a:spcPct val="0"/>
              </a:spcBef>
              <a:spcAft>
                <a:spcPct val="0"/>
              </a:spcAft>
              <a:buClrTx/>
              <a:buSzTx/>
              <a:buFont typeface="Arial" pitchFamily="34" charset="0"/>
              <a:buChar char="•"/>
              <a:tabLst/>
            </a:pPr>
            <a:r>
              <a:rPr lang="en-GB" sz="2800" dirty="0">
                <a:ea typeface="Times New Roman" pitchFamily="18" charset="0"/>
                <a:cs typeface="Arial" pitchFamily="34" charset="0"/>
              </a:rPr>
              <a:t>Types of Companies</a:t>
            </a:r>
          </a:p>
          <a:p>
            <a:pPr marL="571500" lvl="1" indent="-342900">
              <a:buClrTx/>
              <a:buFont typeface="Wingdings" pitchFamily="2" charset="2"/>
              <a:buChar char="ü"/>
            </a:pPr>
            <a:r>
              <a:rPr lang="en-US" sz="2200" dirty="0"/>
              <a:t> </a:t>
            </a:r>
            <a:r>
              <a:rPr lang="en-US" sz="2400" dirty="0"/>
              <a:t>What is a company</a:t>
            </a:r>
          </a:p>
          <a:p>
            <a:pPr marL="571500" lvl="1" indent="-342900">
              <a:buClrTx/>
              <a:buFont typeface="Wingdings" pitchFamily="2" charset="2"/>
              <a:buChar char="ü"/>
            </a:pPr>
            <a:r>
              <a:rPr lang="en-US" sz="2400" dirty="0"/>
              <a:t>Types of Companies</a:t>
            </a:r>
          </a:p>
          <a:p>
            <a:pPr marL="827532" lvl="2" indent="-342900">
              <a:buClrTx/>
              <a:buFont typeface="Arial" pitchFamily="34" charset="0"/>
              <a:buChar char="•"/>
            </a:pPr>
            <a:r>
              <a:rPr lang="en-US" sz="2200" dirty="0"/>
              <a:t>By virtue of legal forms</a:t>
            </a:r>
          </a:p>
          <a:p>
            <a:pPr marL="827532" lvl="2" indent="-342900">
              <a:buClrTx/>
              <a:buFont typeface="Arial" pitchFamily="34" charset="0"/>
              <a:buChar char="•"/>
            </a:pPr>
            <a:r>
              <a:rPr lang="en-US" sz="2200" dirty="0"/>
              <a:t>Based on AOA (</a:t>
            </a:r>
            <a:r>
              <a:rPr lang="en-GB" sz="2400" b="0" i="0" dirty="0">
                <a:solidFill>
                  <a:srgbClr val="222222"/>
                </a:solidFill>
                <a:effectLst/>
                <a:latin typeface="Google Sans"/>
              </a:rPr>
              <a:t>Articles of association)</a:t>
            </a:r>
            <a:endParaRPr lang="en-US" sz="2200" dirty="0"/>
          </a:p>
          <a:p>
            <a:pPr marL="457200" marR="0" lvl="0" indent="-457200" algn="l" defTabSz="914400" rtl="0" eaLnBrk="0" fontAlgn="base" latinLnBrk="0" hangingPunct="0">
              <a:lnSpc>
                <a:spcPct val="100000"/>
              </a:lnSpc>
              <a:spcBef>
                <a:spcPct val="0"/>
              </a:spcBef>
              <a:spcAft>
                <a:spcPct val="0"/>
              </a:spcAft>
              <a:buClrTx/>
              <a:buSzTx/>
              <a:buFont typeface="Arial" pitchFamily="34" charset="0"/>
              <a:buChar char="•"/>
              <a:tabLst/>
            </a:pPr>
            <a:r>
              <a:rPr kumimoji="0" lang="en-GB" sz="2800" i="0" u="none" strike="noStrike" cap="none" normalizeH="0" dirty="0">
                <a:ln>
                  <a:noFill/>
                </a:ln>
                <a:solidFill>
                  <a:schemeClr val="tx1"/>
                </a:solidFill>
                <a:effectLst/>
                <a:ea typeface="Times New Roman" pitchFamily="18" charset="0"/>
                <a:cs typeface="Arial" pitchFamily="34" charset="0"/>
              </a:rPr>
              <a:t>Incorporation of Companies</a:t>
            </a:r>
          </a:p>
          <a:p>
            <a:pPr marL="914400" lvl="1" indent="-457200" eaLnBrk="0" fontAlgn="base" hangingPunct="0">
              <a:spcBef>
                <a:spcPct val="0"/>
              </a:spcBef>
              <a:spcAft>
                <a:spcPct val="0"/>
              </a:spcAft>
              <a:buFont typeface="Wingdings" pitchFamily="2" charset="2"/>
              <a:buChar char="ü"/>
            </a:pPr>
            <a:r>
              <a:rPr lang="en-GB" sz="2400" dirty="0">
                <a:ea typeface="Times New Roman" pitchFamily="18" charset="0"/>
                <a:cs typeface="Arial" pitchFamily="34" charset="0"/>
              </a:rPr>
              <a:t>Their Conversion and commencement of business</a:t>
            </a:r>
          </a:p>
          <a:p>
            <a:pPr marL="457200" indent="-457200" eaLnBrk="0" fontAlgn="base" hangingPunct="0">
              <a:spcBef>
                <a:spcPct val="0"/>
              </a:spcBef>
              <a:spcAft>
                <a:spcPct val="0"/>
              </a:spcAft>
              <a:buFont typeface="Arial" pitchFamily="34" charset="0"/>
              <a:buChar char="•"/>
            </a:pPr>
            <a:r>
              <a:rPr kumimoji="0" lang="en-GB" sz="2800" i="0" u="none" strike="noStrike" cap="none" normalizeH="0" dirty="0">
                <a:ln>
                  <a:noFill/>
                </a:ln>
                <a:solidFill>
                  <a:schemeClr val="tx1"/>
                </a:solidFill>
                <a:effectLst/>
                <a:ea typeface="Times New Roman" pitchFamily="18" charset="0"/>
                <a:cs typeface="Arial" pitchFamily="34" charset="0"/>
              </a:rPr>
              <a:t>Memorandum of Association &amp; Registered office of th</a:t>
            </a:r>
            <a:r>
              <a:rPr lang="en-GB" sz="2800" dirty="0">
                <a:ea typeface="Times New Roman" pitchFamily="18" charset="0"/>
                <a:cs typeface="Arial" pitchFamily="34" charset="0"/>
              </a:rPr>
              <a:t>e company</a:t>
            </a:r>
          </a:p>
          <a:p>
            <a:pPr marL="914400" lvl="1" indent="-457200" eaLnBrk="0" fontAlgn="base" hangingPunct="0">
              <a:spcBef>
                <a:spcPct val="0"/>
              </a:spcBef>
              <a:spcAft>
                <a:spcPct val="0"/>
              </a:spcAft>
              <a:buFont typeface="Arial" pitchFamily="34" charset="0"/>
              <a:buChar char="•"/>
            </a:pPr>
            <a:endParaRPr kumimoji="0" lang="en-US" sz="3200" i="0" u="none" strike="noStrike" cap="none" normalizeH="0" dirty="0">
              <a:ln>
                <a:noFill/>
              </a:ln>
              <a:solidFill>
                <a:schemeClr val="tx1"/>
              </a:solidFill>
              <a:effectLst/>
              <a:ea typeface="Times New Roman" pitchFamily="18" charset="0"/>
              <a:cs typeface="Arial" pitchFamily="34" charset="0"/>
            </a:endParaRPr>
          </a:p>
        </p:txBody>
      </p:sp>
    </p:spTree>
    <p:extLst>
      <p:ext uri="{BB962C8B-B14F-4D97-AF65-F5344CB8AC3E}">
        <p14:creationId xmlns:p14="http://schemas.microsoft.com/office/powerpoint/2010/main" val="1866689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ChangeArrowheads="1"/>
          </p:cNvSpPr>
          <p:nvPr/>
        </p:nvSpPr>
        <p:spPr bwMode="auto">
          <a:xfrm>
            <a:off x="304800" y="152400"/>
            <a:ext cx="8458200" cy="1107996"/>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y-GB" sz="5400" b="1" i="0" u="none" strike="noStrike" cap="none" normalizeH="0" baseline="0" dirty="0">
                <a:ln>
                  <a:noFill/>
                </a:ln>
                <a:solidFill>
                  <a:schemeClr val="tx1"/>
                </a:solidFill>
                <a:effectLst/>
                <a:cs typeface="Arial" pitchFamily="34" charset="0"/>
              </a:rPr>
              <a:t>Elements</a:t>
            </a:r>
            <a:r>
              <a:rPr kumimoji="0" lang="cy-GB" sz="5400" b="1" i="0" u="none" strike="noStrike" cap="none" normalizeH="0" dirty="0">
                <a:ln>
                  <a:noFill/>
                </a:ln>
                <a:solidFill>
                  <a:schemeClr val="tx1"/>
                </a:solidFill>
                <a:effectLst/>
                <a:cs typeface="Arial" pitchFamily="34" charset="0"/>
              </a:rPr>
              <a:t> of Company Law</a:t>
            </a:r>
            <a:endParaRPr kumimoji="0" lang="cy-GB" sz="5400" b="1" i="0" u="none" strike="noStrike" cap="none" normalizeH="0" baseline="0" dirty="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y-GB" sz="1800" b="0" i="0" u="none" strike="noStrike" cap="none" normalizeH="0" baseline="0" dirty="0">
              <a:ln>
                <a:noFill/>
              </a:ln>
              <a:solidFill>
                <a:schemeClr val="tx1"/>
              </a:solidFill>
              <a:effectLst/>
              <a:latin typeface="Arial" pitchFamily="34" charset="0"/>
              <a:cs typeface="Arial" pitchFamily="34" charset="0"/>
            </a:endParaRPr>
          </a:p>
        </p:txBody>
      </p:sp>
      <p:sp>
        <p:nvSpPr>
          <p:cNvPr id="71684" name="Rectangle 4"/>
          <p:cNvSpPr>
            <a:spLocks noChangeArrowheads="1"/>
          </p:cNvSpPr>
          <p:nvPr/>
        </p:nvSpPr>
        <p:spPr bwMode="auto">
          <a:xfrm>
            <a:off x="479612" y="1383506"/>
            <a:ext cx="8382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indent="-457200" eaLnBrk="0" fontAlgn="base" hangingPunct="0">
              <a:spcBef>
                <a:spcPct val="0"/>
              </a:spcBef>
              <a:spcAft>
                <a:spcPct val="0"/>
              </a:spcAft>
              <a:buFont typeface="Arial" pitchFamily="34" charset="0"/>
              <a:buChar char="•"/>
            </a:pPr>
            <a:r>
              <a:rPr kumimoji="0" lang="en-GB" sz="2800" b="1" i="0" u="none" strike="noStrike" cap="none" normalizeH="0" dirty="0">
                <a:ln>
                  <a:noFill/>
                </a:ln>
                <a:solidFill>
                  <a:schemeClr val="tx1"/>
                </a:solidFill>
                <a:effectLst/>
                <a:ea typeface="Times New Roman" pitchFamily="18" charset="0"/>
                <a:cs typeface="Arial" pitchFamily="34" charset="0"/>
              </a:rPr>
              <a:t>Memorandum of Association </a:t>
            </a:r>
            <a:r>
              <a:rPr kumimoji="0" lang="en-GB" sz="2800" i="0" u="none" strike="noStrike" cap="none" normalizeH="0" dirty="0">
                <a:ln>
                  <a:noFill/>
                </a:ln>
                <a:solidFill>
                  <a:schemeClr val="tx1"/>
                </a:solidFill>
                <a:effectLst/>
                <a:ea typeface="Times New Roman" pitchFamily="18" charset="0"/>
                <a:cs typeface="Arial" pitchFamily="34" charset="0"/>
              </a:rPr>
              <a:t>&amp; Registered office of th</a:t>
            </a:r>
            <a:r>
              <a:rPr lang="en-GB" sz="2800" dirty="0">
                <a:ea typeface="Times New Roman" pitchFamily="18" charset="0"/>
                <a:cs typeface="Arial" pitchFamily="34" charset="0"/>
              </a:rPr>
              <a:t>e company</a:t>
            </a:r>
            <a:endParaRPr lang="en-US" sz="2400" dirty="0"/>
          </a:p>
          <a:p>
            <a:pPr marL="914400" lvl="1" indent="-457200">
              <a:buFont typeface="Arial" pitchFamily="34" charset="0"/>
              <a:buChar char="•"/>
            </a:pPr>
            <a:r>
              <a:rPr lang="en-US" sz="2400" dirty="0"/>
              <a:t>Contents of the Memorandum</a:t>
            </a:r>
          </a:p>
          <a:p>
            <a:pPr marL="914400" lvl="1" indent="-457200">
              <a:buFont typeface="Arial" pitchFamily="34" charset="0"/>
              <a:buChar char="•"/>
            </a:pPr>
            <a:endParaRPr lang="en-GB" sz="2800" dirty="0">
              <a:ea typeface="Times New Roman" pitchFamily="18" charset="0"/>
              <a:cs typeface="Arial" pitchFamily="34" charset="0"/>
            </a:endParaRPr>
          </a:p>
          <a:p>
            <a:pPr marL="457200" indent="-457200" eaLnBrk="0" fontAlgn="base" hangingPunct="0">
              <a:spcBef>
                <a:spcPct val="0"/>
              </a:spcBef>
              <a:spcAft>
                <a:spcPct val="0"/>
              </a:spcAft>
              <a:buFont typeface="Arial" pitchFamily="34" charset="0"/>
              <a:buChar char="•"/>
            </a:pPr>
            <a:r>
              <a:rPr kumimoji="0" lang="en-GB" sz="2800" b="1" i="0" u="none" strike="noStrike" cap="none" normalizeH="0" dirty="0">
                <a:ln>
                  <a:noFill/>
                </a:ln>
                <a:solidFill>
                  <a:schemeClr val="tx1"/>
                </a:solidFill>
                <a:effectLst/>
                <a:ea typeface="Times New Roman" pitchFamily="18" charset="0"/>
                <a:cs typeface="Arial" pitchFamily="34" charset="0"/>
              </a:rPr>
              <a:t>Articles of Associatio</a:t>
            </a:r>
            <a:r>
              <a:rPr kumimoji="0" lang="en-GB" sz="2800" i="0" u="none" strike="noStrike" cap="none" normalizeH="0" dirty="0">
                <a:ln>
                  <a:noFill/>
                </a:ln>
                <a:solidFill>
                  <a:schemeClr val="tx1"/>
                </a:solidFill>
                <a:effectLst/>
                <a:ea typeface="Times New Roman" pitchFamily="18" charset="0"/>
                <a:cs typeface="Arial" pitchFamily="34" charset="0"/>
              </a:rPr>
              <a:t>n</a:t>
            </a:r>
          </a:p>
          <a:p>
            <a:pPr marL="914400" lvl="1" indent="-457200">
              <a:buFont typeface="Arial" pitchFamily="34" charset="0"/>
              <a:buChar char="•"/>
            </a:pPr>
            <a:r>
              <a:rPr lang="en-US" sz="2400" dirty="0"/>
              <a:t>AOA Definition</a:t>
            </a:r>
          </a:p>
          <a:p>
            <a:pPr marL="914400" lvl="1" indent="-457200">
              <a:buFont typeface="Arial" pitchFamily="34" charset="0"/>
              <a:buChar char="•"/>
            </a:pPr>
            <a:r>
              <a:rPr lang="en-US" sz="2400" dirty="0"/>
              <a:t>General Contents of AOA</a:t>
            </a:r>
          </a:p>
          <a:p>
            <a:pPr marL="914400" lvl="1" indent="-457200">
              <a:buFont typeface="Arial" pitchFamily="34" charset="0"/>
              <a:buChar char="•"/>
            </a:pPr>
            <a:r>
              <a:rPr lang="en-US" sz="2400" dirty="0"/>
              <a:t>General Provisions regarding the Articles</a:t>
            </a:r>
          </a:p>
          <a:p>
            <a:pPr marL="914400" lvl="1" indent="-457200">
              <a:buFont typeface="Arial" pitchFamily="34" charset="0"/>
              <a:buChar char="•"/>
            </a:pPr>
            <a:r>
              <a:rPr lang="en-US" sz="2400" dirty="0"/>
              <a:t>Purpose of Alteration of Articles</a:t>
            </a:r>
            <a:endParaRPr lang="en-GB" sz="2400" dirty="0"/>
          </a:p>
          <a:p>
            <a:pPr marL="457200" indent="-457200" eaLnBrk="0" fontAlgn="base" hangingPunct="0">
              <a:spcBef>
                <a:spcPct val="0"/>
              </a:spcBef>
              <a:spcAft>
                <a:spcPct val="0"/>
              </a:spcAft>
              <a:buFont typeface="Arial" pitchFamily="34" charset="0"/>
              <a:buChar char="•"/>
            </a:pPr>
            <a:r>
              <a:rPr lang="en-GB" sz="2800" b="1" dirty="0">
                <a:ea typeface="Times New Roman" pitchFamily="18" charset="0"/>
                <a:cs typeface="Arial" pitchFamily="34" charset="0"/>
              </a:rPr>
              <a:t>The name </a:t>
            </a:r>
            <a:r>
              <a:rPr lang="en-GB" sz="2800" dirty="0">
                <a:ea typeface="Times New Roman" pitchFamily="18" charset="0"/>
                <a:cs typeface="Arial" pitchFamily="34" charset="0"/>
              </a:rPr>
              <a:t>and Publication of Name by a Limited Company</a:t>
            </a:r>
          </a:p>
        </p:txBody>
      </p:sp>
    </p:spTree>
    <p:extLst>
      <p:ext uri="{BB962C8B-B14F-4D97-AF65-F5344CB8AC3E}">
        <p14:creationId xmlns:p14="http://schemas.microsoft.com/office/powerpoint/2010/main" val="18234434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1131</TotalTime>
  <Words>1075</Words>
  <Application>Microsoft Office PowerPoint</Application>
  <PresentationFormat>On-screen Show (4:3)</PresentationFormat>
  <Paragraphs>146</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Google Sans</vt:lpstr>
      <vt:lpstr>Wingdings</vt:lpstr>
      <vt:lpstr>Office Theme</vt:lpstr>
      <vt:lpstr>Corporate Law</vt:lpstr>
      <vt:lpstr>PowerPoint Presentation</vt:lpstr>
      <vt:lpstr>Today the corporate sector of Pakistan is governed by Companies Ordinance of 1984. The history of corporate law in this region is much older than the history of Pakistan. Great Britain passed Companies Act in 1908 which introduced several important provisions relating to company administrations. In 1913 after five years, Companies Act of 1913 was passed in British India. </vt:lpstr>
      <vt:lpstr>Pakistan came into being on 14 August 1947 and adopted the companies Act of 1913. In 1959 a company Law Commission was set up to make laws in accordance with modern times. Report of Company Law Commission of Pakistan was published in 1960. Finally the Companies Act of 1913 was replaced by the Companies Ordinance 1984.</vt:lpstr>
      <vt:lpstr>The purpose of the module is to give the participants an insight into the various facets of Companies Ordinance 1984  outlined in the syllabus.  This course deals with the practical and theoretical approach to The Companies Ordinance 1984 and Securities And Exchange Commission Of Pakistan. A deep insight of modaraba companies and modaraba (floatation and control) Ordinance 1980, Modaraba companies and Modaraba rules 1981.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Winding up of the company</vt:lpstr>
      <vt:lpstr>Winding of company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law Assignment</dc:title>
  <dc:creator>jawad</dc:creator>
  <cp:lastModifiedBy>Basit Ali</cp:lastModifiedBy>
  <cp:revision>126</cp:revision>
  <dcterms:created xsi:type="dcterms:W3CDTF">2014-05-18T13:20:52Z</dcterms:created>
  <dcterms:modified xsi:type="dcterms:W3CDTF">2020-10-15T20:33:33Z</dcterms:modified>
</cp:coreProperties>
</file>