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7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1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4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5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5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1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2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41C54-E3BC-42D6-97E1-63031F2EFC2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7C22-5E0A-4391-8624-BD3896B5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2459" y="4174616"/>
            <a:ext cx="9144000" cy="1170565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COGNITION</a:t>
            </a:r>
            <a:endParaRPr lang="en-US" sz="7200" b="1" u="sng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5954" y="5612815"/>
            <a:ext cx="2864426" cy="1001135"/>
          </a:xfrm>
        </p:spPr>
        <p:txBody>
          <a:bodyPr/>
          <a:lstStyle/>
          <a:p>
            <a:endParaRPr lang="en-US" dirty="0" smtClean="0"/>
          </a:p>
          <a:p>
            <a:pPr algn="r"/>
            <a:r>
              <a:rPr lang="en-US" b="1" dirty="0" smtClean="0"/>
              <a:t>By: Shahzad Anwar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4410" cy="3906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733" y="0"/>
            <a:ext cx="4118266" cy="3876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000" t="3170" r="9696" b="3145"/>
          <a:stretch/>
        </p:blipFill>
        <p:spPr>
          <a:xfrm>
            <a:off x="4104411" y="0"/>
            <a:ext cx="3969322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577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Decision Making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240" y="1628930"/>
            <a:ext cx="8229600" cy="5029200"/>
          </a:xfrm>
        </p:spPr>
        <p:txBody>
          <a:bodyPr>
            <a:noAutofit/>
          </a:bodyPr>
          <a:lstStyle/>
          <a:p>
            <a:pPr marL="344488" indent="-344488" algn="just">
              <a:lnSpc>
                <a:spcPts val="39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Decision </a:t>
            </a:r>
            <a:r>
              <a:rPr lang="en-US" b="1" dirty="0">
                <a:solidFill>
                  <a:srgbClr val="FF0000"/>
                </a:solidFill>
              </a:rPr>
              <a:t>Making Strategies </a:t>
            </a:r>
            <a:endParaRPr lang="en-US" dirty="0" smtClean="0">
              <a:solidFill>
                <a:srgbClr val="FF0000"/>
              </a:solidFill>
            </a:endParaRPr>
          </a:p>
          <a:p>
            <a:pPr marL="937260" lvl="1" indent="-571500" algn="just">
              <a:lnSpc>
                <a:spcPts val="3900"/>
              </a:lnSpc>
              <a:buFont typeface="+mj-lt"/>
              <a:buAutoNum type="romanLcPeriod"/>
            </a:pPr>
            <a:r>
              <a:rPr lang="en-US" sz="2600" smtClean="0"/>
              <a:t>Need </a:t>
            </a:r>
            <a:r>
              <a:rPr lang="en-US" sz="2600" dirty="0"/>
              <a:t>identification</a:t>
            </a:r>
          </a:p>
          <a:p>
            <a:pPr marL="937260" lvl="1" indent="-571500" algn="just">
              <a:lnSpc>
                <a:spcPts val="3900"/>
              </a:lnSpc>
              <a:buFont typeface="+mj-lt"/>
              <a:buAutoNum type="romanLcPeriod"/>
            </a:pPr>
            <a:r>
              <a:rPr lang="en-US" sz="2600" dirty="0"/>
              <a:t>Decision alternatives</a:t>
            </a:r>
          </a:p>
          <a:p>
            <a:pPr marL="937260" lvl="1" indent="-571500" algn="just">
              <a:lnSpc>
                <a:spcPts val="3900"/>
              </a:lnSpc>
              <a:buFont typeface="+mj-lt"/>
              <a:buAutoNum type="romanLcPeriod"/>
            </a:pPr>
            <a:r>
              <a:rPr lang="en-US" sz="2600" dirty="0"/>
              <a:t>Imagination &amp; visualization used to foresee possible future consequences</a:t>
            </a:r>
          </a:p>
          <a:p>
            <a:pPr marL="937260" lvl="1" indent="-571500" algn="just">
              <a:lnSpc>
                <a:spcPts val="3900"/>
              </a:lnSpc>
              <a:buFont typeface="+mj-lt"/>
              <a:buAutoNum type="romanLcPeriod"/>
            </a:pPr>
            <a:r>
              <a:rPr lang="en-US" sz="2600" dirty="0"/>
              <a:t>Information, data gathering, evaluation of solution.</a:t>
            </a:r>
          </a:p>
          <a:p>
            <a:pPr marL="937260" lvl="1" indent="-571500" algn="just">
              <a:lnSpc>
                <a:spcPts val="3900"/>
              </a:lnSpc>
              <a:buFont typeface="+mj-lt"/>
              <a:buAutoNum type="romanL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7236887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577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Decision Making Strategies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8229600" cy="4572000"/>
          </a:xfrm>
        </p:spPr>
        <p:txBody>
          <a:bodyPr>
            <a:noAutofit/>
          </a:bodyPr>
          <a:lstStyle/>
          <a:p>
            <a:pPr marL="937260" lvl="1" indent="-571500" algn="just">
              <a:lnSpc>
                <a:spcPts val="3900"/>
              </a:lnSpc>
              <a:buAutoNum type="romanLcPeriod" startAt="5"/>
            </a:pPr>
            <a:r>
              <a:rPr lang="en-US" sz="2600" dirty="0"/>
              <a:t>Assessment of risk &amp; uncertainty &amp; outcome.</a:t>
            </a:r>
          </a:p>
          <a:p>
            <a:pPr marL="937260" lvl="1" indent="-571500" algn="just">
              <a:lnSpc>
                <a:spcPts val="3900"/>
              </a:lnSpc>
              <a:buAutoNum type="romanLcPeriod" startAt="5"/>
            </a:pPr>
            <a:r>
              <a:rPr lang="en-US" sz="2600" dirty="0"/>
              <a:t>Collaboration, communication, cooperation, negotiation &amp; active listening are needed for effective group decision making.</a:t>
            </a:r>
          </a:p>
          <a:p>
            <a:pPr marL="937260" lvl="1" indent="-571500" algn="just">
              <a:lnSpc>
                <a:spcPts val="3900"/>
              </a:lnSpc>
              <a:buAutoNum type="romanLcPeriod" startAt="5"/>
            </a:pPr>
            <a:r>
              <a:rPr lang="en-US" sz="2600" dirty="0"/>
              <a:t>Time &amp; task management needed for successful decision implementation.  </a:t>
            </a:r>
          </a:p>
          <a:p>
            <a:pPr marL="571500" indent="-571500" algn="just">
              <a:lnSpc>
                <a:spcPts val="3900"/>
              </a:lnSpc>
              <a:buFont typeface="+mj-lt"/>
              <a:buAutoNum type="romanL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771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45873" y="2524991"/>
            <a:ext cx="5725391" cy="15378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78813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38991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 Cognition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676400"/>
            <a:ext cx="8610600" cy="4495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en-US" dirty="0" smtClean="0"/>
              <a:t>The word cognition comes from the Latin verb </a:t>
            </a:r>
            <a:r>
              <a:rPr lang="en-US" b="1" dirty="0" err="1" smtClean="0">
                <a:solidFill>
                  <a:srgbClr val="FF0000"/>
                </a:solidFill>
              </a:rPr>
              <a:t>cognōscō</a:t>
            </a:r>
            <a:r>
              <a:rPr lang="en-US" dirty="0" smtClean="0"/>
              <a:t> which means ‘to know', 'to conceptualize' or 'to recognize'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mental action or process of acquiring knowledge and understanding through </a:t>
            </a:r>
            <a:r>
              <a:rPr lang="en-US" dirty="0" smtClean="0"/>
              <a:t>thought, </a:t>
            </a:r>
            <a:r>
              <a:rPr lang="en-US" dirty="0"/>
              <a:t>experience, and the </a:t>
            </a:r>
            <a:r>
              <a:rPr lang="en-US" dirty="0" smtClean="0"/>
              <a:t>senses.</a:t>
            </a:r>
          </a:p>
        </p:txBody>
      </p:sp>
    </p:spTree>
    <p:extLst>
      <p:ext uri="{BB962C8B-B14F-4D97-AF65-F5344CB8AC3E}">
        <p14:creationId xmlns:p14="http://schemas.microsoft.com/office/powerpoint/2010/main" val="341965847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8610600" cy="3200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dirty="0" smtClean="0"/>
              <a:t>In science, </a:t>
            </a:r>
            <a:r>
              <a:rPr lang="en-US" b="1" dirty="0" smtClean="0">
                <a:solidFill>
                  <a:srgbClr val="FF0000"/>
                </a:solidFill>
              </a:rPr>
              <a:t>cognition</a:t>
            </a:r>
            <a:r>
              <a:rPr lang="en-US" dirty="0" smtClean="0"/>
              <a:t> is a group of mental processes that includes attention, thinking, memory, producing and comprehending language, learning, reasoning, problem solving, and 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98217136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466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mind is a complex machine – an information processing machine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6578" y="1847088"/>
            <a:ext cx="8571422" cy="492252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dirty="0" smtClean="0"/>
              <a:t>It uses Hardware (the brain)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 smtClean="0"/>
              <a:t>Software – (mental images or representations)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 smtClean="0"/>
              <a:t>Information (input) comes to the mind through </a:t>
            </a:r>
            <a:r>
              <a:rPr lang="en-US" b="1" dirty="0" smtClean="0">
                <a:solidFill>
                  <a:srgbClr val="FF0000"/>
                </a:solidFill>
              </a:rPr>
              <a:t>bottom-up </a:t>
            </a:r>
            <a:r>
              <a:rPr lang="en-US" dirty="0" smtClean="0"/>
              <a:t>processing (from the sensory system)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 smtClean="0"/>
              <a:t>Information is processed in the mind by </a:t>
            </a:r>
            <a:r>
              <a:rPr lang="en-US" b="1" dirty="0" smtClean="0">
                <a:solidFill>
                  <a:srgbClr val="FF0000"/>
                </a:solidFill>
              </a:rPr>
              <a:t>top-down </a:t>
            </a:r>
            <a:r>
              <a:rPr lang="en-US" dirty="0" smtClean="0"/>
              <a:t>processing through pre-stored information in the memory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 smtClean="0"/>
              <a:t>Output is in the form of behavior</a:t>
            </a:r>
          </a:p>
        </p:txBody>
      </p:sp>
    </p:spTree>
    <p:extLst>
      <p:ext uri="{BB962C8B-B14F-4D97-AF65-F5344CB8AC3E}">
        <p14:creationId xmlns:p14="http://schemas.microsoft.com/office/powerpoint/2010/main" val="32655070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Levels of Cognition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8686800" cy="518160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9600" b="1" dirty="0">
                <a:solidFill>
                  <a:srgbClr val="FF0000"/>
                </a:solidFill>
              </a:rPr>
              <a:t>Bloom's Taxonomy of Cognitive Domain:</a:t>
            </a:r>
          </a:p>
          <a:p>
            <a:pPr marL="0" indent="0" algn="just">
              <a:lnSpc>
                <a:spcPts val="3900"/>
              </a:lnSpc>
              <a:buNone/>
              <a:defRPr/>
            </a:pPr>
            <a:r>
              <a:rPr lang="en-US" sz="8000" dirty="0" smtClean="0"/>
              <a:t>Benjamin Bloom (1956) </a:t>
            </a:r>
            <a:r>
              <a:rPr lang="en-US" sz="8000" dirty="0"/>
              <a:t>identified six levels within the cognitive </a:t>
            </a:r>
          </a:p>
          <a:p>
            <a:pPr marL="0" indent="0" algn="just">
              <a:lnSpc>
                <a:spcPts val="3900"/>
              </a:lnSpc>
              <a:buNone/>
              <a:defRPr/>
            </a:pPr>
            <a:r>
              <a:rPr lang="en-US" sz="8000" dirty="0" smtClean="0"/>
              <a:t>domains, </a:t>
            </a:r>
            <a:r>
              <a:rPr lang="en-US" sz="8000" dirty="0"/>
              <a:t>from the simple “recall or</a:t>
            </a:r>
          </a:p>
          <a:p>
            <a:pPr marL="0" indent="0" algn="just">
              <a:lnSpc>
                <a:spcPts val="3900"/>
              </a:lnSpc>
              <a:buNone/>
              <a:defRPr/>
            </a:pPr>
            <a:r>
              <a:rPr lang="en-US" sz="8000" dirty="0"/>
              <a:t>remember” of facts, as the lowest</a:t>
            </a:r>
          </a:p>
          <a:p>
            <a:pPr marL="0" indent="0" algn="just">
              <a:lnSpc>
                <a:spcPts val="3900"/>
              </a:lnSpc>
              <a:buNone/>
              <a:defRPr/>
            </a:pPr>
            <a:r>
              <a:rPr lang="en-US" sz="8000" dirty="0"/>
              <a:t>level, through increasingly more</a:t>
            </a:r>
          </a:p>
          <a:p>
            <a:pPr marL="0" indent="0" algn="just">
              <a:lnSpc>
                <a:spcPts val="3900"/>
              </a:lnSpc>
              <a:buNone/>
              <a:defRPr/>
            </a:pPr>
            <a:r>
              <a:rPr lang="en-US" sz="8000" dirty="0"/>
              <a:t>complex and abstract mental</a:t>
            </a:r>
          </a:p>
          <a:p>
            <a:pPr marL="0" indent="0" algn="just">
              <a:lnSpc>
                <a:spcPts val="3900"/>
              </a:lnSpc>
              <a:buNone/>
              <a:defRPr/>
            </a:pPr>
            <a:r>
              <a:rPr lang="en-US" sz="8000" dirty="0"/>
              <a:t>levels, to the highest order which</a:t>
            </a:r>
          </a:p>
          <a:p>
            <a:pPr marL="0" indent="0" algn="just">
              <a:lnSpc>
                <a:spcPts val="3900"/>
              </a:lnSpc>
              <a:buNone/>
              <a:defRPr/>
            </a:pPr>
            <a:r>
              <a:rPr lang="en-US" sz="8000" dirty="0"/>
              <a:t>is classified as to “create”.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t="10360" r="13727" b="7726"/>
          <a:stretch/>
        </p:blipFill>
        <p:spPr>
          <a:xfrm>
            <a:off x="6858001" y="2753591"/>
            <a:ext cx="378822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049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305800" cy="5105400"/>
          </a:xfrm>
        </p:spPr>
        <p:txBody>
          <a:bodyPr>
            <a:noAutofit/>
          </a:bodyPr>
          <a:lstStyle/>
          <a:p>
            <a:pPr marL="0" indent="0" algn="just">
              <a:lnSpc>
                <a:spcPts val="37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Remembering</a:t>
            </a:r>
            <a:r>
              <a:rPr lang="en-US" dirty="0" smtClean="0"/>
              <a:t> is defined as </a:t>
            </a:r>
            <a:r>
              <a:rPr lang="en-US" dirty="0"/>
              <a:t>recognizing or </a:t>
            </a:r>
            <a:r>
              <a:rPr lang="en-US" dirty="0" smtClean="0"/>
              <a:t>recalling </a:t>
            </a:r>
            <a:r>
              <a:rPr lang="en-US" dirty="0"/>
              <a:t>facts, terms, basic concepts, or answers without necessarily understanding what they mean</a:t>
            </a:r>
            <a:r>
              <a:rPr lang="en-US" dirty="0" smtClean="0"/>
              <a:t>.</a:t>
            </a:r>
          </a:p>
          <a:p>
            <a:pPr algn="just">
              <a:lnSpc>
                <a:spcPts val="3700"/>
              </a:lnSpc>
              <a:spcBef>
                <a:spcPts val="1200"/>
              </a:spcBef>
            </a:pPr>
            <a:r>
              <a:rPr lang="en-US" dirty="0" smtClean="0"/>
              <a:t>E.g. name two common varieties of apple (golden/red)</a:t>
            </a:r>
          </a:p>
          <a:p>
            <a:pPr marL="0" indent="0" algn="just">
              <a:lnSpc>
                <a:spcPts val="37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Understanding/Comprehension</a:t>
            </a:r>
            <a:r>
              <a:rPr lang="en-US" dirty="0" smtClean="0"/>
              <a:t> is defined as the ability to grasp the meaning of material or understanding </a:t>
            </a:r>
            <a:r>
              <a:rPr lang="en-US" dirty="0"/>
              <a:t>of facts and ideas by organizing, comparing, translating</a:t>
            </a:r>
            <a:r>
              <a:rPr lang="en-US" dirty="0" smtClean="0"/>
              <a:t>, and  interpreting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main ideas</a:t>
            </a:r>
            <a:r>
              <a:rPr lang="en-US" dirty="0" smtClean="0"/>
              <a:t>.</a:t>
            </a:r>
          </a:p>
          <a:p>
            <a:pPr algn="just">
              <a:lnSpc>
                <a:spcPts val="3700"/>
              </a:lnSpc>
              <a:spcBef>
                <a:spcPts val="1200"/>
              </a:spcBef>
            </a:pPr>
            <a:r>
              <a:rPr lang="en-US" dirty="0" smtClean="0"/>
              <a:t>E.g. Compare the characteristics of Golden apple and Red apple</a:t>
            </a:r>
          </a:p>
        </p:txBody>
      </p:sp>
    </p:spTree>
    <p:extLst>
      <p:ext uri="{BB962C8B-B14F-4D97-AF65-F5344CB8AC3E}">
        <p14:creationId xmlns:p14="http://schemas.microsoft.com/office/powerpoint/2010/main" val="42697792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305800" cy="4770620"/>
          </a:xfrm>
        </p:spPr>
        <p:txBody>
          <a:bodyPr>
            <a:noAutofit/>
          </a:bodyPr>
          <a:lstStyle/>
          <a:p>
            <a:pPr marL="0" indent="0" algn="just">
              <a:lnSpc>
                <a:spcPts val="36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 Application</a:t>
            </a:r>
            <a:r>
              <a:rPr lang="en-US" dirty="0" smtClean="0"/>
              <a:t> refers to the ability to use learned material in problem solving and in new situations</a:t>
            </a:r>
          </a:p>
          <a:p>
            <a:pPr algn="just"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E.g. would apple help in the reduction of vitamin C deficiency?</a:t>
            </a:r>
          </a:p>
          <a:p>
            <a:pPr marL="0" indent="0" algn="just">
              <a:lnSpc>
                <a:spcPts val="36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 Analysis</a:t>
            </a:r>
            <a:r>
              <a:rPr lang="en-US" b="1" dirty="0" smtClean="0"/>
              <a:t> </a:t>
            </a:r>
            <a:r>
              <a:rPr lang="en-US" dirty="0" smtClean="0"/>
              <a:t>refers to the ability to break down material or information into its component parts so that its organizational structure may be understood</a:t>
            </a:r>
          </a:p>
          <a:p>
            <a:pPr algn="just">
              <a:lnSpc>
                <a:spcPts val="3600"/>
              </a:lnSpc>
              <a:spcBef>
                <a:spcPts val="1200"/>
              </a:spcBef>
            </a:pPr>
            <a:r>
              <a:rPr lang="en-US" dirty="0" smtClean="0"/>
              <a:t>E.g. List different ways of serving foods made with apple and which one has the highest health benefits</a:t>
            </a:r>
          </a:p>
        </p:txBody>
      </p:sp>
    </p:spTree>
    <p:extLst>
      <p:ext uri="{BB962C8B-B14F-4D97-AF65-F5344CB8AC3E}">
        <p14:creationId xmlns:p14="http://schemas.microsoft.com/office/powerpoint/2010/main" val="8292571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8305800" cy="5334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Evaluation</a:t>
            </a:r>
            <a:r>
              <a:rPr lang="en-US" dirty="0"/>
              <a:t> is concerned with the ability to judge the value of material by presenting and defending opinions.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E.g. which kind of apple is best for making jam, and why? Reasons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6. Create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refers to the ability to put parts together to form a new whole.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E.g. preparing apple jam</a:t>
            </a:r>
          </a:p>
        </p:txBody>
      </p:sp>
    </p:spTree>
    <p:extLst>
      <p:ext uri="{BB962C8B-B14F-4D97-AF65-F5344CB8AC3E}">
        <p14:creationId xmlns:p14="http://schemas.microsoft.com/office/powerpoint/2010/main" val="45997725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577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Decision Making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240" y="1628930"/>
            <a:ext cx="8229600" cy="3095470"/>
          </a:xfrm>
        </p:spPr>
        <p:txBody>
          <a:bodyPr>
            <a:noAutofit/>
          </a:bodyPr>
          <a:lstStyle/>
          <a:p>
            <a:pPr marL="344488" indent="-344488" algn="just">
              <a:lnSpc>
                <a:spcPts val="3900"/>
              </a:lnSpc>
            </a:pPr>
            <a:endParaRPr lang="en-US" b="1" dirty="0" smtClean="0">
              <a:solidFill>
                <a:srgbClr val="FF0000"/>
              </a:solidFill>
            </a:endParaRPr>
          </a:p>
          <a:p>
            <a:pPr marL="344488" indent="-344488" algn="just">
              <a:lnSpc>
                <a:spcPts val="39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Definition</a:t>
            </a:r>
            <a:r>
              <a:rPr lang="en-US" dirty="0" smtClean="0"/>
              <a:t>: The thought process of selecting a logical choice from the available options</a:t>
            </a:r>
          </a:p>
        </p:txBody>
      </p:sp>
    </p:spTree>
    <p:extLst>
      <p:ext uri="{BB962C8B-B14F-4D97-AF65-F5344CB8AC3E}">
        <p14:creationId xmlns:p14="http://schemas.microsoft.com/office/powerpoint/2010/main" val="274956582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225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COGNITION</vt:lpstr>
      <vt:lpstr>  Cognition</vt:lpstr>
      <vt:lpstr>PowerPoint Presentation</vt:lpstr>
      <vt:lpstr>The mind is a complex machine – an information processing machine</vt:lpstr>
      <vt:lpstr>Levels of Cognition</vt:lpstr>
      <vt:lpstr>PowerPoint Presentation</vt:lpstr>
      <vt:lpstr>PowerPoint Presentation</vt:lpstr>
      <vt:lpstr>PowerPoint Presentation</vt:lpstr>
      <vt:lpstr>Decision Making </vt:lpstr>
      <vt:lpstr>Decision Making Strategies</vt:lpstr>
      <vt:lpstr>Decision Making Strategies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INTERVIEWING</dc:title>
  <dc:creator>Shahzad Anwar</dc:creator>
  <cp:lastModifiedBy>Administrator</cp:lastModifiedBy>
  <cp:revision>40</cp:revision>
  <dcterms:created xsi:type="dcterms:W3CDTF">2018-06-05T19:40:34Z</dcterms:created>
  <dcterms:modified xsi:type="dcterms:W3CDTF">2020-10-20T05:56:52Z</dcterms:modified>
</cp:coreProperties>
</file>