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92" r:id="rId3"/>
    <p:sldId id="257" r:id="rId4"/>
    <p:sldId id="258" r:id="rId5"/>
    <p:sldId id="303" r:id="rId6"/>
    <p:sldId id="259" r:id="rId7"/>
    <p:sldId id="288" r:id="rId8"/>
    <p:sldId id="289" r:id="rId9"/>
    <p:sldId id="291" r:id="rId10"/>
    <p:sldId id="260" r:id="rId11"/>
    <p:sldId id="261" r:id="rId12"/>
    <p:sldId id="262" r:id="rId13"/>
    <p:sldId id="304" r:id="rId14"/>
    <p:sldId id="305" r:id="rId15"/>
    <p:sldId id="306" r:id="rId16"/>
    <p:sldId id="263" r:id="rId17"/>
    <p:sldId id="265" r:id="rId18"/>
    <p:sldId id="307" r:id="rId19"/>
    <p:sldId id="267" r:id="rId20"/>
    <p:sldId id="268" r:id="rId21"/>
    <p:sldId id="269" r:id="rId22"/>
    <p:sldId id="270" r:id="rId23"/>
    <p:sldId id="272" r:id="rId24"/>
    <p:sldId id="273" r:id="rId25"/>
    <p:sldId id="274" r:id="rId26"/>
    <p:sldId id="311" r:id="rId27"/>
    <p:sldId id="308" r:id="rId28"/>
    <p:sldId id="309" r:id="rId29"/>
    <p:sldId id="310" r:id="rId30"/>
    <p:sldId id="277" r:id="rId31"/>
    <p:sldId id="279" r:id="rId32"/>
    <p:sldId id="280" r:id="rId33"/>
    <p:sldId id="281" r:id="rId34"/>
    <p:sldId id="282" r:id="rId35"/>
    <p:sldId id="293" r:id="rId36"/>
    <p:sldId id="294" r:id="rId37"/>
    <p:sldId id="295" r:id="rId38"/>
    <p:sldId id="297" r:id="rId39"/>
    <p:sldId id="298" r:id="rId40"/>
    <p:sldId id="299" r:id="rId41"/>
    <p:sldId id="300" r:id="rId42"/>
    <p:sldId id="301" r:id="rId43"/>
    <p:sldId id="28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56302-9FC4-4BC7-A69C-BCF0AB5C865B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3437F-8F0B-4823-9813-8AB477DF8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ihub.tw/https:/bmchealthservres.biomedcentral.com/articles/10.1186/1472-6963-5-18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https://sci-hub.tw/https://qualitysafety.bmj.com/content/12/1/18.short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437F-8F0B-4823-9813-8AB477DF8B8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pilot</a:t>
            </a:r>
            <a:r>
              <a:rPr lang="en-US" dirty="0"/>
              <a:t> or preliminary </a:t>
            </a:r>
            <a:r>
              <a:rPr lang="en-US" b="1" dirty="0"/>
              <a:t>study</a:t>
            </a:r>
            <a:r>
              <a:rPr lang="en-US" dirty="0"/>
              <a:t> is referred to a small-scale of a complete survey or a pretest for a particular </a:t>
            </a:r>
            <a:r>
              <a:rPr lang="en-US" b="1" dirty="0"/>
              <a:t>research</a:t>
            </a:r>
            <a:r>
              <a:rPr lang="en-US" dirty="0"/>
              <a:t> instrument such as a questionnaire or interview guide (1). </a:t>
            </a:r>
            <a:r>
              <a:rPr lang="en-US" b="1" dirty="0"/>
              <a:t>Pilot studies</a:t>
            </a:r>
            <a:r>
              <a:rPr lang="en-US" dirty="0"/>
              <a:t> could be conducted in </a:t>
            </a:r>
            <a:r>
              <a:rPr lang="en-US" b="1" dirty="0"/>
              <a:t>qualitative</a:t>
            </a:r>
            <a:r>
              <a:rPr lang="en-US" dirty="0"/>
              <a:t>, quantitative, and even mixed methods </a:t>
            </a:r>
            <a:r>
              <a:rPr lang="en-US" b="1" dirty="0"/>
              <a:t>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437F-8F0B-4823-9813-8AB477DF8B8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  <a:hlinkClick r:id="rId3"/>
              </a:rPr>
              <a:t>https://scihub.tw/https://bmchealthservres.biomedcentral.com/articles/10.1186/1472-6963-5-18</a:t>
            </a:r>
            <a:r>
              <a:rPr lang="en-US" sz="1200" dirty="0">
                <a:solidFill>
                  <a:schemeClr val="tx1"/>
                </a:solidFill>
              </a:rPr>
              <a:t>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437F-8F0B-4823-9813-8AB477DF8B8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Sudlow</a:t>
            </a:r>
            <a:r>
              <a:rPr lang="en-US" dirty="0"/>
              <a:t> M, Thomson R. Clinical guidelines: quantity without quality. Quality in Health Care. 1997 Jun;6(2):60.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437F-8F0B-4823-9813-8AB477DF8B8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https://www.ncbi.nlm.nih.gov/pubmed/20462571</a:t>
            </a:r>
          </a:p>
          <a:p>
            <a:r>
              <a:rPr lang="en-US"/>
              <a:t>For example : https://www.ncbi.nlm.nih.gov/pubmed/15199450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437F-8F0B-4823-9813-8AB477DF8B8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https://www.ncbi.nlm.nih.gov/pubmed/9409579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437F-8F0B-4823-9813-8AB477DF8B8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1524000" y="6481763"/>
            <a:ext cx="5867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Times New Roman" pitchFamily="18" charset="0"/>
              </a:rPr>
              <a:t>Prof .Dr. Rashid Mahmood 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1524000" y="6477000"/>
            <a:ext cx="586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Times New Roman" pitchFamily="18" charset="0"/>
              </a:rPr>
              <a:t>Prof .Dr. Rashid Mahmood 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1524000" y="6472238"/>
            <a:ext cx="5867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Times New Roman" pitchFamily="18" charset="0"/>
              </a:rPr>
              <a:t>Prof .Dr. Rashid Mahmood 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1524000" y="6473825"/>
            <a:ext cx="586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Times New Roman" pitchFamily="18" charset="0"/>
              </a:rPr>
              <a:t>Prof .Dr. Rashid Mahmood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  <p:bldP spid="124935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49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49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49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49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49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49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49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49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49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49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greetrust.org/wp-content/uploads/2017/12/AGREE-II-Users-Manual-and-23-item-Instrument-2009-Update-2017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+mn-lt"/>
              </a:rPr>
              <a:t>Clinical Practice Guidelines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24384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WHERE CAN I FIND CLINICAL GUIDELINES?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Only a minority of clinical guidelines are published in journals, so the major databases such as MEDLINE, EMBASE and CINAHL provide a poor way of locating practice guidelines.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The most complete database of evidence-based practice guidelines relevant to physiotherapy is PEDro.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Evidence-based practice guidelines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The  clinical practice guideline must contain systematically developed statements 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that include recommendations, strategies, or information 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that assists physiotherapists or patients to make decisions about appropriate health care for specific clinical circumstances.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Some countries have national clinical guideline programmes, which produce multiprofessional clinical guidelines. </a:t>
            </a:r>
          </a:p>
          <a:p>
            <a:r>
              <a:rPr lang="en-GB" sz="2800" dirty="0">
                <a:solidFill>
                  <a:schemeClr val="tx1"/>
                </a:solidFill>
              </a:rPr>
              <a:t>Sites of national clinical guideline programmes and information include: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(in Scotland) www.show.scot.nhs.uk/sign/ 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(in England) www.nice.org.uk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(in Australia) www.nhmrc.gov.au/publications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(in New Zealand) www.nzgg.org.nz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(in the USA) www.guideline.gov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Steps for developing clinical practice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Defining the question</a:t>
            </a:r>
          </a:p>
          <a:p>
            <a:r>
              <a:rPr lang="en-US" dirty="0">
                <a:solidFill>
                  <a:schemeClr val="tx1"/>
                </a:solidFill>
              </a:rPr>
              <a:t>Collecting the evidence</a:t>
            </a:r>
          </a:p>
          <a:p>
            <a:r>
              <a:rPr lang="en-US" dirty="0">
                <a:solidFill>
                  <a:schemeClr val="tx1"/>
                </a:solidFill>
              </a:rPr>
              <a:t>Synthesizing the results</a:t>
            </a:r>
          </a:p>
          <a:p>
            <a:r>
              <a:rPr lang="en-US" dirty="0">
                <a:solidFill>
                  <a:schemeClr val="tx1"/>
                </a:solidFill>
              </a:rPr>
              <a:t>Making a recommendation based on results</a:t>
            </a:r>
          </a:p>
          <a:p>
            <a:r>
              <a:rPr lang="en-US" dirty="0">
                <a:solidFill>
                  <a:schemeClr val="tx1"/>
                </a:solidFill>
              </a:rPr>
              <a:t>Grading the strength of recommendation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Multidisciplinary EBCPGs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Guidelines of the Quebec task force on spinal disorders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American healthcare and policy research guidelines for acute low back pain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British medical journal clinical evidence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Lucida Sans Unicode" charset="0"/>
              </a:rPr>
              <a:t>Ankle X-ray series is required only if there is pain in the malleolar Zone and any one of the following:</a:t>
            </a:r>
          </a:p>
          <a:p>
            <a:pPr marL="1333500" lvl="2" indent="-533400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Lucida Sans Unicode" charset="0"/>
              </a:rPr>
              <a:t>Bone tenderness along the distal 6cm of the posterior edge of the fibula or tip of the lateral malleolus.</a:t>
            </a:r>
          </a:p>
          <a:p>
            <a:pPr marL="1333500" lvl="2" indent="-533400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Lucida Sans Unicode" charset="0"/>
              </a:rPr>
              <a:t>Bone tenderness along the distal 6cm of the posterior edge of the tibia or tip of the medial malleolus.</a:t>
            </a:r>
          </a:p>
          <a:p>
            <a:pPr marL="1333500" lvl="2" indent="-533400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Lucida Sans Unicode" charset="0"/>
              </a:rPr>
              <a:t>Inability to bear weight for four steps, both immediately and in the emergency department.</a:t>
            </a:r>
          </a:p>
          <a:p>
            <a:pPr marL="533400" indent="-53340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  <a:latin typeface="Lucida Sans Unicode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CPG for Radiography of the Ankle and Foot. (Ottawa Ankle Rule 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458200" cy="1143000"/>
          </a:xfrm>
        </p:spPr>
        <p:txBody>
          <a:bodyPr>
            <a:noAutofit/>
          </a:bodyPr>
          <a:lstStyle/>
          <a:p>
            <a:r>
              <a:rPr lang="en-GB" sz="3200" b="1" dirty="0"/>
              <a:t>HOW DO I KNOW IF I CAN TRUST THE RECOMMENDATIONS IN A CLINICAL GUIDELINE?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7244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Two studies (</a:t>
            </a:r>
            <a:r>
              <a:rPr lang="en-GB" sz="2800" dirty="0" err="1">
                <a:solidFill>
                  <a:schemeClr val="tx1"/>
                </a:solidFill>
              </a:rPr>
              <a:t>Shaneyfelt</a:t>
            </a:r>
            <a:r>
              <a:rPr lang="en-GB" sz="2800" dirty="0">
                <a:solidFill>
                  <a:schemeClr val="tx1"/>
                </a:solidFill>
              </a:rPr>
              <a:t> et al 1999, </a:t>
            </a:r>
            <a:r>
              <a:rPr lang="en-GB" sz="2800" dirty="0" err="1">
                <a:solidFill>
                  <a:schemeClr val="tx1"/>
                </a:solidFill>
              </a:rPr>
              <a:t>Grilli</a:t>
            </a:r>
            <a:r>
              <a:rPr lang="en-GB" sz="2800" dirty="0">
                <a:solidFill>
                  <a:schemeClr val="tx1"/>
                </a:solidFill>
              </a:rPr>
              <a:t> et al 2000) examined published medical guidelines to determine their quality. Both concluded there were widespread quality problems.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err="1">
                <a:solidFill>
                  <a:schemeClr val="tx1"/>
                </a:solidFill>
              </a:rPr>
              <a:t>Grilli’s</a:t>
            </a:r>
            <a:r>
              <a:rPr lang="en-GB" sz="2800" dirty="0">
                <a:solidFill>
                  <a:schemeClr val="tx1"/>
                </a:solidFill>
              </a:rPr>
              <a:t> study looked specifically at clinical guidelines published by specialist societies, while </a:t>
            </a:r>
            <a:r>
              <a:rPr lang="en-GB" sz="2800" dirty="0" err="1">
                <a:solidFill>
                  <a:schemeClr val="tx1"/>
                </a:solidFill>
              </a:rPr>
              <a:t>Shaneyfelt</a:t>
            </a:r>
            <a:r>
              <a:rPr lang="en-GB" sz="2800" dirty="0">
                <a:solidFill>
                  <a:schemeClr val="tx1"/>
                </a:solidFill>
              </a:rPr>
              <a:t> looked at guidelines published by specialist societies and by other organizations.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Appraisal of Guidelines, </a:t>
            </a:r>
            <a:r>
              <a:rPr lang="en-GB" b="1" dirty="0" err="1"/>
              <a:t>REsearch</a:t>
            </a:r>
            <a:r>
              <a:rPr lang="en-GB" b="1" dirty="0"/>
              <a:t> and Evaluation (AGREE)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Scope and purpose</a:t>
            </a:r>
          </a:p>
          <a:p>
            <a:r>
              <a:rPr lang="en-GB" sz="2800" dirty="0">
                <a:solidFill>
                  <a:schemeClr val="tx1"/>
                </a:solidFill>
              </a:rPr>
              <a:t>Stakeholder involvement</a:t>
            </a:r>
          </a:p>
          <a:p>
            <a:r>
              <a:rPr lang="en-GB" sz="2800" dirty="0">
                <a:solidFill>
                  <a:schemeClr val="tx1"/>
                </a:solidFill>
              </a:rPr>
              <a:t>Rigour of development</a:t>
            </a:r>
          </a:p>
          <a:p>
            <a:r>
              <a:rPr lang="en-GB" sz="2800" dirty="0">
                <a:solidFill>
                  <a:schemeClr val="tx1"/>
                </a:solidFill>
              </a:rPr>
              <a:t>Clarity and presentation</a:t>
            </a:r>
          </a:p>
          <a:p>
            <a:r>
              <a:rPr lang="en-GB" sz="2800" dirty="0">
                <a:solidFill>
                  <a:schemeClr val="tx1"/>
                </a:solidFill>
              </a:rPr>
              <a:t>Applicability</a:t>
            </a:r>
          </a:p>
          <a:p>
            <a:r>
              <a:rPr lang="en-GB" sz="2800" dirty="0">
                <a:solidFill>
                  <a:schemeClr val="tx1"/>
                </a:solidFill>
              </a:rPr>
              <a:t>Editorial independence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2800" dirty="0">
                <a:solidFill>
                  <a:schemeClr val="tx1"/>
                </a:solidFill>
              </a:rPr>
              <a:t>https://www.agreetrust.org/agree-ii/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Updated version of AGREE II December 2017</a:t>
            </a:r>
          </a:p>
          <a:p>
            <a:pPr lvl="1"/>
            <a:r>
              <a:rPr lang="en-US" dirty="0">
                <a:solidFill>
                  <a:schemeClr val="tx1"/>
                </a:solidFill>
                <a:hlinkClick r:id="rId2"/>
              </a:rPr>
              <a:t>https://www.agreetrust.org/wp-content/uploads/2017/12/AGREE-II-Users-Manual-and-23-item-Instrument-2009-Update-2017.pdf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Scope and purpose</a:t>
            </a:r>
            <a:br>
              <a:rPr lang="en-GB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The overall objectives of the guideline are specifically described</a:t>
            </a:r>
          </a:p>
          <a:p>
            <a:r>
              <a:rPr lang="en-GB" dirty="0">
                <a:solidFill>
                  <a:schemeClr val="tx1"/>
                </a:solidFill>
              </a:rPr>
              <a:t>Clinical questions covered by the guideline are specifically described</a:t>
            </a:r>
          </a:p>
          <a:p>
            <a:r>
              <a:rPr lang="en-GB" dirty="0">
                <a:solidFill>
                  <a:schemeClr val="tx1"/>
                </a:solidFill>
              </a:rPr>
              <a:t>The patients to whom the guideline is meant to apply are specifically described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ARE CLINICAL GUIDELINES?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“Systematically developed statements to assist </a:t>
            </a:r>
            <a:r>
              <a:rPr lang="en-US" sz="2800" dirty="0">
                <a:solidFill>
                  <a:srgbClr val="FF0000"/>
                </a:solidFill>
              </a:rPr>
              <a:t>practitioners and patient </a:t>
            </a:r>
            <a:r>
              <a:rPr lang="en-US" sz="2800" dirty="0">
                <a:solidFill>
                  <a:schemeClr val="tx1"/>
                </a:solidFill>
              </a:rPr>
              <a:t>decisions about appropriate health care for specific circumstances“</a:t>
            </a:r>
          </a:p>
          <a:p>
            <a:pPr>
              <a:buNone/>
            </a:pPr>
            <a:endParaRPr lang="en-US" sz="2800" baseline="300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Guidelines are designed to </a:t>
            </a:r>
            <a:r>
              <a:rPr lang="en-US" sz="2800" dirty="0">
                <a:solidFill>
                  <a:srgbClr val="FF0000"/>
                </a:solidFill>
              </a:rPr>
              <a:t>support the decision-making processes </a:t>
            </a:r>
            <a:r>
              <a:rPr lang="en-US" sz="2800" dirty="0">
                <a:solidFill>
                  <a:schemeClr val="tx1"/>
                </a:solidFill>
              </a:rPr>
              <a:t>in patient care.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The content of a guideline is </a:t>
            </a:r>
            <a:r>
              <a:rPr lang="en-US" sz="2800" dirty="0">
                <a:solidFill>
                  <a:srgbClr val="FF0000"/>
                </a:solidFill>
              </a:rPr>
              <a:t>based on a systematic review of clinical evidence </a:t>
            </a:r>
            <a:r>
              <a:rPr lang="en-US" sz="2800" dirty="0">
                <a:solidFill>
                  <a:schemeClr val="tx1"/>
                </a:solidFill>
              </a:rPr>
              <a:t>- the main source for evidence-based care.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Stakeholder involvement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The guideline development group includes individuals from all relevant professional groups (</a:t>
            </a:r>
            <a:r>
              <a:rPr lang="en-GB" i="1" dirty="0">
                <a:solidFill>
                  <a:schemeClr val="tx1"/>
                </a:solidFill>
              </a:rPr>
              <a:t>Clinical experts: </a:t>
            </a:r>
            <a:r>
              <a:rPr lang="en-GB" dirty="0">
                <a:solidFill>
                  <a:schemeClr val="tx1"/>
                </a:solidFill>
              </a:rPr>
              <a:t>Patients, Researchers + </a:t>
            </a:r>
            <a:r>
              <a:rPr lang="en-GB" i="1" dirty="0">
                <a:solidFill>
                  <a:schemeClr val="tx1"/>
                </a:solidFill>
              </a:rPr>
              <a:t>Technical experts: </a:t>
            </a:r>
            <a:r>
              <a:rPr lang="en-GB" dirty="0">
                <a:solidFill>
                  <a:schemeClr val="tx1"/>
                </a:solidFill>
              </a:rPr>
              <a:t>Information scientists, Systematic reviewers, Project managers, Group leaders)</a:t>
            </a:r>
          </a:p>
          <a:p>
            <a:r>
              <a:rPr lang="en-GB" dirty="0">
                <a:solidFill>
                  <a:schemeClr val="tx1"/>
                </a:solidFill>
              </a:rPr>
              <a:t>Patients’ views and preferences have been sought</a:t>
            </a:r>
          </a:p>
          <a:p>
            <a:r>
              <a:rPr lang="en-GB" dirty="0">
                <a:solidFill>
                  <a:schemeClr val="tx1"/>
                </a:solidFill>
              </a:rPr>
              <a:t>Target users of the guideline are clearly defined</a:t>
            </a:r>
          </a:p>
          <a:p>
            <a:r>
              <a:rPr lang="en-GB" dirty="0">
                <a:solidFill>
                  <a:schemeClr val="tx1"/>
                </a:solidFill>
              </a:rPr>
              <a:t>The guideline has been piloted among target users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Rigour of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Systematic methods were used to search for and select the evidence, and these are clearly described</a:t>
            </a:r>
          </a:p>
          <a:p>
            <a:r>
              <a:rPr lang="en-GB" dirty="0">
                <a:solidFill>
                  <a:schemeClr val="tx1"/>
                </a:solidFill>
              </a:rPr>
              <a:t>The methods used for formulating the recommendations are clearly described</a:t>
            </a:r>
          </a:p>
          <a:p>
            <a:r>
              <a:rPr lang="en-GB" dirty="0">
                <a:solidFill>
                  <a:schemeClr val="tx1"/>
                </a:solidFill>
              </a:rPr>
              <a:t> Grade guidelines (The balance between benefits and harms, the quality of evidence, translation of the evidence into practice in a specific setting, uncertainty about baseline risk for the population)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Health benefits, side effects and risks have been considered in formulating the recommendations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There is an explicit link between the recommendations and the supporting evidence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 guideline has been externally reviewed by experts prior to its publication</a:t>
            </a:r>
          </a:p>
          <a:p>
            <a:r>
              <a:rPr lang="en-GB" sz="2800" dirty="0">
                <a:solidFill>
                  <a:schemeClr val="tx1"/>
                </a:solidFill>
              </a:rPr>
              <a:t>A procedure for updating the guideline is provided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Clarity and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The recommendations are specific and unambiguous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 different options for management of the condition are clearly presented</a:t>
            </a:r>
          </a:p>
          <a:p>
            <a:r>
              <a:rPr lang="en-GB" sz="2800" dirty="0">
                <a:solidFill>
                  <a:schemeClr val="tx1"/>
                </a:solidFill>
              </a:rPr>
              <a:t>Key recommendations are easily identifiable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 guideline is supported with tools for application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Applicability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The potential organizational barriers in applying the recommendations have been discussed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The potential cost implications of applying the recommendations have been considered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The guideline presents key review criteria for monitoring and/or audit purposes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Editorial independence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The guideline is editorially independent from the funding body</a:t>
            </a:r>
          </a:p>
          <a:p>
            <a:r>
              <a:rPr lang="en-GB" sz="2800" dirty="0">
                <a:solidFill>
                  <a:schemeClr val="tx1"/>
                </a:solidFill>
              </a:rPr>
              <a:t>Conflicts of interest of guideline development group members have been recorded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Reliability and validity of the AGREE instrument used by physical therapists in assessment of  clinical practice guidelines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6876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 total of 69 physical therapists participated and were classified as generalists, specialist or researchers. Pairs of appraisers within each category evaluated independently, a set of 6 CPG selected at random from a pool of 55 CPGs.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They concluded that the AGREE instrument is reliable and valid when used by physiotherapists to assess the quality of CPG pertaining to physical therapy health services.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ADAPTE Collaboration 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https://www.g-i-n.net/document-store/working-groups-documents/adaptation/adapte-resource-toolkit-guideline-adaptation-2-0.pdf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03822" cy="153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Handbook for Guideline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458200" cy="715963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http://apps.who.int/iris/bitstream/handle/10665/75146/9789241548441_eng.pdf;jsessionid=9BA51977FA0E21793A050A025634298D?sequence=1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76400"/>
            <a:ext cx="40386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9358"/>
            <a:ext cx="4182576" cy="674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 ....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Information</a:t>
            </a:r>
            <a:r>
              <a:rPr lang="en-GB" sz="2800" dirty="0">
                <a:solidFill>
                  <a:schemeClr val="tx1"/>
                </a:solidFill>
              </a:rPr>
              <a:t> about diagnosis, prognosis, effects of therapy.</a:t>
            </a:r>
          </a:p>
          <a:p>
            <a:r>
              <a:rPr lang="en-GB" sz="2800" dirty="0">
                <a:solidFill>
                  <a:schemeClr val="tx1"/>
                </a:solidFill>
              </a:rPr>
              <a:t>Clinical guidelines provide an efficient </a:t>
            </a:r>
            <a:r>
              <a:rPr lang="en-GB" sz="2800" dirty="0">
                <a:solidFill>
                  <a:srgbClr val="FF0000"/>
                </a:solidFill>
              </a:rPr>
              <a:t>alternative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r>
              <a:rPr lang="en-GB" sz="2800" dirty="0">
                <a:solidFill>
                  <a:schemeClr val="tx1"/>
                </a:solidFill>
              </a:rPr>
              <a:t>They provide a </a:t>
            </a:r>
            <a:r>
              <a:rPr lang="en-GB" sz="2800" dirty="0">
                <a:solidFill>
                  <a:srgbClr val="FF0000"/>
                </a:solidFill>
              </a:rPr>
              <a:t>single source </a:t>
            </a:r>
            <a:r>
              <a:rPr lang="en-GB" sz="2800" dirty="0">
                <a:solidFill>
                  <a:schemeClr val="tx1"/>
                </a:solidFill>
              </a:rPr>
              <a:t>of information about the management of clinical conditions.</a:t>
            </a:r>
          </a:p>
          <a:p>
            <a:r>
              <a:rPr lang="en-GB" sz="2800" dirty="0">
                <a:solidFill>
                  <a:schemeClr val="tx1"/>
                </a:solidFill>
              </a:rPr>
              <a:t>Evidence-based clinical guidelines </a:t>
            </a:r>
            <a:r>
              <a:rPr lang="en-GB" sz="2800" dirty="0">
                <a:solidFill>
                  <a:srgbClr val="FF0000"/>
                </a:solidFill>
              </a:rPr>
              <a:t>integrate</a:t>
            </a:r>
            <a:r>
              <a:rPr lang="en-GB" sz="2800" dirty="0">
                <a:solidFill>
                  <a:schemeClr val="tx1"/>
                </a:solidFill>
              </a:rPr>
              <a:t> high quality clinical research with contributions from </a:t>
            </a:r>
            <a:r>
              <a:rPr lang="en-GB" sz="2800" dirty="0">
                <a:solidFill>
                  <a:srgbClr val="FF0000"/>
                </a:solidFill>
              </a:rPr>
              <a:t>clinical experts and patients</a:t>
            </a:r>
            <a:r>
              <a:rPr lang="en-GB" sz="2800" dirty="0">
                <a:solidFill>
                  <a:schemeClr val="tx1"/>
                </a:solidFill>
              </a:rPr>
              <a:t>, in order to formulate reliable </a:t>
            </a:r>
            <a:r>
              <a:rPr lang="en-GB" sz="2800" dirty="0">
                <a:solidFill>
                  <a:srgbClr val="FF0000"/>
                </a:solidFill>
              </a:rPr>
              <a:t>recommendations</a:t>
            </a:r>
            <a:r>
              <a:rPr lang="en-GB" sz="2800" dirty="0">
                <a:solidFill>
                  <a:schemeClr val="tx1"/>
                </a:solidFill>
              </a:rPr>
              <a:t> for practice.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DOCUMENTING THE USE OF A CLINICAL GUIDELINE IN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82000" cy="41148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If a clinical guideline is available, but the recommendations are not followed, an explanation of the rationale for the variance should be documented.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WHO SHOULD DEVELOP CLINICAL GUIDELINES?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 A greater co-ordination nationally is necessary on guideline development, 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To avoid duplication, 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To reduce the costs of local guideline development.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A group of researchers concluded that expertise was needed for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Conducting systematic reviews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Synthesizing the evidence 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Developing valid guidelines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Sudlow</a:t>
            </a:r>
            <a:r>
              <a:rPr lang="en-GB" dirty="0">
                <a:solidFill>
                  <a:schemeClr val="tx1"/>
                </a:solidFill>
              </a:rPr>
              <a:t> &amp; Thomson (1997) reached similar conclusions, stressing that the development of guidelines requires considerable skills and resources not likely to be available at a local level.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At a local level, the expertise required was in </a:t>
            </a:r>
            <a:r>
              <a:rPr lang="en-GB" dirty="0">
                <a:solidFill>
                  <a:srgbClr val="FF0000"/>
                </a:solidFill>
              </a:rPr>
              <a:t>appraising and adapting </a:t>
            </a:r>
            <a:r>
              <a:rPr lang="en-GB" dirty="0">
                <a:solidFill>
                  <a:schemeClr val="tx1"/>
                </a:solidFill>
              </a:rPr>
              <a:t>national guidelines and </a:t>
            </a:r>
            <a:r>
              <a:rPr lang="en-GB" dirty="0">
                <a:solidFill>
                  <a:srgbClr val="FF0000"/>
                </a:solidFill>
              </a:rPr>
              <a:t>identifying local resource </a:t>
            </a:r>
            <a:r>
              <a:rPr lang="en-GB" dirty="0">
                <a:solidFill>
                  <a:schemeClr val="tx1"/>
                </a:solidFill>
              </a:rPr>
              <a:t>constraints and barriers to implementation.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COLLABORATION IN GUIDELINE</a:t>
            </a:r>
            <a:br>
              <a:rPr lang="en-GB" b="1" dirty="0"/>
            </a:br>
            <a:r>
              <a:rPr lang="en-GB" b="1" dirty="0"/>
              <a:t>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Between guideline developers and systematic reviewers</a:t>
            </a:r>
          </a:p>
          <a:p>
            <a:r>
              <a:rPr lang="en-GB" dirty="0">
                <a:solidFill>
                  <a:schemeClr val="tx1"/>
                </a:solidFill>
              </a:rPr>
              <a:t>International collaboration</a:t>
            </a:r>
          </a:p>
          <a:p>
            <a:r>
              <a:rPr lang="en-GB" dirty="0">
                <a:solidFill>
                  <a:schemeClr val="tx1"/>
                </a:solidFill>
              </a:rPr>
              <a:t>Between guideline developers and researchers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/>
              <a:t>UNIPROFESSIONAL OR MULTIPROFESSIONAL GUIDELINE DEVELOPMENT?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lnSpcReduction="10000"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Most published physical therapy guidelines are developed by physical therapists for physical therapists.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Yet it may be preferable for a multiprofessional group, including patients or their representatives, to develop clinical guidelines.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This would enhance the credibility of the guidelines and ensure that a variety of views have been considered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 Care Pathway is a multi-disciplinary plan of care that blends patient needs, quality outcomes, and controlled costs, with predetermined standards of care using a replicable process.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Clinical Pathways are structured, multi-disciplinary plans of care designed to support the </a:t>
            </a:r>
            <a:r>
              <a:rPr lang="en-US" sz="2800" b="1" dirty="0">
                <a:solidFill>
                  <a:srgbClr val="FF0000"/>
                </a:solidFill>
              </a:rPr>
              <a:t>implementation of clinical guidelines </a:t>
            </a:r>
            <a:r>
              <a:rPr lang="en-US" sz="2800" dirty="0">
                <a:solidFill>
                  <a:schemeClr val="tx1"/>
                </a:solidFill>
              </a:rPr>
              <a:t>and protocols.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Many synonyms exist for the term Clinical Pathways including: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Integrated Care Pathways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Multidisciplinary pathways of care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Pathways of Care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Care Maps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Collaborative Care Pathways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History &amp;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/>
                </a:solidFill>
              </a:rPr>
              <a:t>Clinical Pathways were introduced in the early 1990s in the UK and the USA, and are being increasingly used throughout the developed world.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/>
                </a:solidFill>
              </a:rPr>
              <a:t>They are designed to support clinical management, clinical and non-clinical resource management, clinical audit and also financial management. 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/>
                </a:solidFill>
              </a:rPr>
              <a:t>Clinical Pathways aim to improve, in particular, the continuity and co-ordination of care across different disciplines and sectors. 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Clinical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Clinical Pathways have four main components (Hill, 1994, Hill 1998): </a:t>
            </a:r>
          </a:p>
          <a:p>
            <a:pPr marL="742956" lvl="1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/>
                </a:solidFill>
              </a:rPr>
              <a:t>A timeline.</a:t>
            </a:r>
          </a:p>
          <a:p>
            <a:pPr marL="742956" lvl="1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742956" lvl="1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/>
                </a:solidFill>
              </a:rPr>
              <a:t>The categories of care or activities and their interventions.</a:t>
            </a:r>
          </a:p>
          <a:p>
            <a:pPr marL="742956" lvl="1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742956" lvl="1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/>
                </a:solidFill>
              </a:rPr>
              <a:t>Intermediate and long term outcome criteria.</a:t>
            </a:r>
          </a:p>
          <a:p>
            <a:pPr marL="742956" lvl="1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742956" lvl="1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/>
                </a:solidFill>
              </a:rPr>
              <a:t>The variance record (to allow deviations to be documented and analyzed).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Pathways have several benefits to an organization: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</a:rPr>
              <a:t>Improve Clinical and Financial Outcomes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</a:rPr>
              <a:t>Improve Quality and Coordination of Care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</a:rPr>
              <a:t>Support the introduction of evidence-based practice and use of clinical guidelines 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</a:rPr>
              <a:t>Improve multidisciplinary communication, teamwork and care planning 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</a:rPr>
              <a:t>Help reduce variations in patient care (by promoting standardization).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</a:rPr>
              <a:t>Reduce Practice Variation, Increase Usage of Best Practices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</a:rPr>
              <a:t>Can support continuity and co-ordination of care across different clinical disciplines and sectors.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 of CPGs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tx1"/>
                </a:solidFill>
              </a:rPr>
              <a:t>The purpose of a clinical guideline is to provide a </a:t>
            </a:r>
            <a:r>
              <a:rPr lang="en-GB" dirty="0">
                <a:solidFill>
                  <a:srgbClr val="FF0000"/>
                </a:solidFill>
              </a:rPr>
              <a:t>ready-made resource of high quality information </a:t>
            </a:r>
            <a:r>
              <a:rPr lang="en-GB" dirty="0">
                <a:solidFill>
                  <a:schemeClr val="tx1"/>
                </a:solidFill>
              </a:rPr>
              <a:t>for both practitioner and patient, so they can discuss together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the different </a:t>
            </a:r>
            <a:r>
              <a:rPr lang="en-GB" dirty="0">
                <a:solidFill>
                  <a:srgbClr val="FF0000"/>
                </a:solidFill>
              </a:rPr>
              <a:t>options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for treatment </a:t>
            </a:r>
            <a:r>
              <a:rPr lang="en-GB" dirty="0">
                <a:solidFill>
                  <a:schemeClr val="tx1"/>
                </a:solidFill>
              </a:rPr>
              <a:t>and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the different degrees of </a:t>
            </a:r>
            <a:r>
              <a:rPr lang="en-GB" dirty="0">
                <a:solidFill>
                  <a:srgbClr val="FF0000"/>
                </a:solidFill>
              </a:rPr>
              <a:t>benefit or risk </a:t>
            </a:r>
            <a:r>
              <a:rPr lang="en-GB" dirty="0">
                <a:solidFill>
                  <a:schemeClr val="tx1"/>
                </a:solidFill>
              </a:rPr>
              <a:t>that interventions may have for that patient.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 shared and informed decision can then be made about how to proceed with treatment.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Algorithms are “Written guidelines to stepwise evaluation and management strategies that require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observations to be made,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decisions to be considered, and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actions to be taken”. (Hadorn,McCormick,&amp;Diokno,1992)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Algorithms are simply CPGs arranged in a decision-tree format.</a:t>
            </a:r>
          </a:p>
          <a:p>
            <a:r>
              <a:rPr lang="en-US" sz="2800" dirty="0">
                <a:solidFill>
                  <a:schemeClr val="tx1"/>
                </a:solidFill>
              </a:rPr>
              <a:t>A list of well-defined instructions for completing a task.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724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This is an algorithm that tries to figure out why the lamp doesn't turn on and tries to fix it using the steps.</a:t>
            </a:r>
          </a:p>
          <a:p>
            <a:endParaRPr lang="en-US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Flowcharts are often used to represent algorithms graphically.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7507" y="1524000"/>
            <a:ext cx="340599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li Zaidi\Desktop\F2.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318" y="-1"/>
            <a:ext cx="9016682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frostytidbits.com/wp/wp-content/uploads/2014/02/than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265" y="990600"/>
            <a:ext cx="9083104" cy="5536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 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>
                <a:solidFill>
                  <a:schemeClr val="tx1"/>
                </a:solidFill>
              </a:rPr>
              <a:t>To describe appropriate care based on the best available scientific evidence and broad consensus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To reduce inappropriate variation in practice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To provide a more rational basis for referral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To provide a focus for continuing education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To promote efficient use of resources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To act as focus for quality control, including audit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To highlight shortcomings of existing literature and suggest appropriate future research. 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Darain\Desktop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6"/>
            <a:ext cx="9144000" cy="685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benefits of clinical practice guidelines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Improve clinical outcomes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Reduce variability in clinical practice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Increase use of known effective interventions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Provide greater cost effectiveness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Increase transparency of evidence to justify interventions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Legitimize profession in eyes of external stakeholders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Clinical Guidelines are important to physiotherapists because they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Provide quick access to synthesis of evidence</a:t>
            </a:r>
          </a:p>
          <a:p>
            <a:r>
              <a:rPr lang="en-US" sz="2800" dirty="0">
                <a:solidFill>
                  <a:schemeClr val="tx1"/>
                </a:solidFill>
              </a:rPr>
              <a:t>Give the clinician direct access to the knowledge-base of the experts</a:t>
            </a:r>
          </a:p>
          <a:p>
            <a:r>
              <a:rPr lang="en-US" sz="2800" dirty="0">
                <a:solidFill>
                  <a:schemeClr val="tx1"/>
                </a:solidFill>
              </a:rPr>
              <a:t>Allow one to self-assess their current practice</a:t>
            </a:r>
          </a:p>
          <a:p>
            <a:r>
              <a:rPr lang="en-US" sz="2800" dirty="0">
                <a:solidFill>
                  <a:schemeClr val="tx1"/>
                </a:solidFill>
              </a:rPr>
              <a:t>Assist with developing direction of future clinical research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do we need clinical guidelines?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With the increasing volume of high quality clinical research available to physical therapists,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it can be a </a:t>
            </a:r>
            <a:r>
              <a:rPr lang="en-US" sz="2400" b="1" dirty="0">
                <a:solidFill>
                  <a:srgbClr val="FF0000"/>
                </a:solidFill>
              </a:rPr>
              <a:t>challenge</a:t>
            </a:r>
            <a:r>
              <a:rPr lang="en-US" sz="2400" dirty="0">
                <a:solidFill>
                  <a:schemeClr val="tx1"/>
                </a:solidFill>
              </a:rPr>
              <a:t> to determine which study outcomes are sufficiently reliable to be applied in practice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but high quality </a:t>
            </a:r>
            <a:r>
              <a:rPr lang="en-US" sz="2400" b="1" dirty="0">
                <a:solidFill>
                  <a:srgbClr val="FF0000"/>
                </a:solidFill>
              </a:rPr>
              <a:t>clinical guidelines </a:t>
            </a:r>
            <a:r>
              <a:rPr lang="en-US" sz="2400" dirty="0">
                <a:solidFill>
                  <a:schemeClr val="tx1"/>
                </a:solidFill>
              </a:rPr>
              <a:t>do the work 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implementation of clinical guidelines should provide </a:t>
            </a:r>
            <a:r>
              <a:rPr lang="en-US" sz="2800" b="1" dirty="0">
                <a:solidFill>
                  <a:srgbClr val="FF0000"/>
                </a:solidFill>
              </a:rPr>
              <a:t>more consistent</a:t>
            </a:r>
            <a:r>
              <a:rPr lang="en-US" sz="2800" dirty="0">
                <a:solidFill>
                  <a:schemeClr val="tx1"/>
                </a:solidFill>
              </a:rPr>
              <a:t>, as well as </a:t>
            </a:r>
            <a:r>
              <a:rPr lang="en-US" sz="2800" b="1" dirty="0">
                <a:solidFill>
                  <a:srgbClr val="FF0000"/>
                </a:solidFill>
              </a:rPr>
              <a:t>more effective care </a:t>
            </a:r>
            <a:r>
              <a:rPr lang="en-US" sz="2800" dirty="0">
                <a:solidFill>
                  <a:schemeClr val="tx1"/>
                </a:solidFill>
              </a:rPr>
              <a:t>for patients.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They also provide an </a:t>
            </a:r>
            <a:r>
              <a:rPr lang="en-US" sz="2800" b="1" dirty="0">
                <a:solidFill>
                  <a:srgbClr val="FF0000"/>
                </a:solidFill>
              </a:rPr>
              <a:t>important resource </a:t>
            </a:r>
            <a:r>
              <a:rPr lang="en-US" sz="2800" dirty="0">
                <a:solidFill>
                  <a:schemeClr val="tx1"/>
                </a:solidFill>
              </a:rPr>
              <a:t>for patients, helping them understand their condition and treatment options.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Presentation Proferma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 Proferma2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Proferma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Proferma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Proferma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Proferma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Proferma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Proferma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Proferma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6044</TotalTime>
  <Words>2042</Words>
  <Application>Microsoft Office PowerPoint</Application>
  <PresentationFormat>On-screen Show (4:3)</PresentationFormat>
  <Paragraphs>215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Comic Sans MS</vt:lpstr>
      <vt:lpstr>Lucida Sans Unicode</vt:lpstr>
      <vt:lpstr>Times New Roman</vt:lpstr>
      <vt:lpstr>Wingdings</vt:lpstr>
      <vt:lpstr>Wingdings 3</vt:lpstr>
      <vt:lpstr>Theme1</vt:lpstr>
      <vt:lpstr>Clinical Practice Guidelines</vt:lpstr>
      <vt:lpstr>WHAT ARE CLINICAL GUIDELINES?</vt:lpstr>
      <vt:lpstr>Cont ....</vt:lpstr>
      <vt:lpstr>Purpose of CPGs</vt:lpstr>
      <vt:lpstr>Cont ….</vt:lpstr>
      <vt:lpstr>PowerPoint Presentation</vt:lpstr>
      <vt:lpstr>The benefits of clinical practice guidelines include</vt:lpstr>
      <vt:lpstr>Clinical Guidelines are important to physiotherapists because they</vt:lpstr>
      <vt:lpstr>Why do we need clinical guidelines? </vt:lpstr>
      <vt:lpstr>WHERE CAN I FIND CLINICAL GUIDELINES?</vt:lpstr>
      <vt:lpstr>Evidence-based practice guidelines</vt:lpstr>
      <vt:lpstr>PowerPoint Presentation</vt:lpstr>
      <vt:lpstr>Steps for developing clinical practice guidelines</vt:lpstr>
      <vt:lpstr>Multidisciplinary EBCPGs</vt:lpstr>
      <vt:lpstr>CPG for Radiography of the Ankle and Foot. (Ottawa Ankle Rule )</vt:lpstr>
      <vt:lpstr>HOW DO I KNOW IF I CAN TRUST THE RECOMMENDATIONS IN A CLINICAL GUIDELINE?</vt:lpstr>
      <vt:lpstr>Appraisal of Guidelines, REsearch and Evaluation (AGREE)</vt:lpstr>
      <vt:lpstr>PowerPoint Presentation</vt:lpstr>
      <vt:lpstr>Scope and purpose </vt:lpstr>
      <vt:lpstr>Stakeholder involvement</vt:lpstr>
      <vt:lpstr>Rigour of development</vt:lpstr>
      <vt:lpstr>PowerPoint Presentation</vt:lpstr>
      <vt:lpstr>Clarity and presentation</vt:lpstr>
      <vt:lpstr>Applicability</vt:lpstr>
      <vt:lpstr>Editorial independence</vt:lpstr>
      <vt:lpstr>Reliability and validity of the AGREE instrument used by physical therapists in assessment of  clinical practice guidelines</vt:lpstr>
      <vt:lpstr>ADAPTE Collaboration 2009</vt:lpstr>
      <vt:lpstr>WHO Handbook for Guideline Development</vt:lpstr>
      <vt:lpstr>PowerPoint Presentation</vt:lpstr>
      <vt:lpstr>DOCUMENTING THE USE OF A CLINICAL GUIDELINE IN PRACTICE</vt:lpstr>
      <vt:lpstr>WHO SHOULD DEVELOP CLINICAL GUIDELINES?</vt:lpstr>
      <vt:lpstr>PowerPoint Presentation</vt:lpstr>
      <vt:lpstr>COLLABORATION IN GUIDELINE DEVELOPMENT</vt:lpstr>
      <vt:lpstr>UNIPROFESSIONAL OR MULTIPROFESSIONAL GUIDELINE DEVELOPMENT?</vt:lpstr>
      <vt:lpstr>Clinical Pathways</vt:lpstr>
      <vt:lpstr>PowerPoint Presentation</vt:lpstr>
      <vt:lpstr>History &amp; Aims</vt:lpstr>
      <vt:lpstr>Framework for Clinical Pathways</vt:lpstr>
      <vt:lpstr>Benefits</vt:lpstr>
      <vt:lpstr>Algorithms</vt:lpstr>
      <vt:lpstr>Example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guidelines as a resource for evidence-based physiotherapy</dc:title>
  <dc:creator>Billu (H.B)</dc:creator>
  <cp:lastModifiedBy>attaullahphysio@gmail.com</cp:lastModifiedBy>
  <cp:revision>51</cp:revision>
  <dcterms:created xsi:type="dcterms:W3CDTF">2006-08-16T00:00:00Z</dcterms:created>
  <dcterms:modified xsi:type="dcterms:W3CDTF">2020-05-05T16:25:54Z</dcterms:modified>
</cp:coreProperties>
</file>