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443" r:id="rId3"/>
    <p:sldId id="444" r:id="rId4"/>
    <p:sldId id="430" r:id="rId5"/>
    <p:sldId id="432" r:id="rId6"/>
    <p:sldId id="416" r:id="rId7"/>
    <p:sldId id="434" r:id="rId8"/>
    <p:sldId id="433" r:id="rId9"/>
    <p:sldId id="414" r:id="rId10"/>
    <p:sldId id="418" r:id="rId11"/>
    <p:sldId id="435" r:id="rId12"/>
    <p:sldId id="419" r:id="rId13"/>
    <p:sldId id="420" r:id="rId14"/>
    <p:sldId id="421" r:id="rId15"/>
    <p:sldId id="436" r:id="rId16"/>
    <p:sldId id="437" r:id="rId17"/>
    <p:sldId id="438" r:id="rId18"/>
    <p:sldId id="423" r:id="rId19"/>
    <p:sldId id="439" r:id="rId20"/>
    <p:sldId id="425" r:id="rId21"/>
    <p:sldId id="426" r:id="rId22"/>
    <p:sldId id="427" r:id="rId23"/>
    <p:sldId id="440" r:id="rId24"/>
    <p:sldId id="441" r:id="rId25"/>
    <p:sldId id="442" r:id="rId26"/>
    <p:sldId id="42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 autoAdjust="0"/>
    <p:restoredTop sz="9465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B6618D0-4CE6-486C-A8D0-EACDAEA97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00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E3EA926-1C2C-4DDF-A750-AFCC8ED98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68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4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68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1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98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3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71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3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9D51F-C43A-49BA-899B-FAF499CC3C07}" type="slidenum">
              <a:rPr lang="en-US"/>
              <a:pPr/>
              <a:t>20</a:t>
            </a:fld>
            <a:endParaRPr lang="en-US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17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4896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A2056-6F4D-43DE-A2F9-6AADDA8BCF82}" type="slidenum">
              <a:rPr lang="en-US"/>
              <a:pPr/>
              <a:t>21</a:t>
            </a:fld>
            <a:endParaRPr 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5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07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67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184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527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2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4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44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0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7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6FDD5-5685-45FE-B26F-02B8F9167F83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5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1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77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3EA926-1C2C-4DDF-A750-AFCC8ED98D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5375" y="4868863"/>
            <a:ext cx="4876800" cy="319087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3959225" y="4941888"/>
            <a:ext cx="40687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15900" y="6273800"/>
            <a:ext cx="360363" cy="584200"/>
          </a:xfrm>
        </p:spPr>
        <p:txBody>
          <a:bodyPr anchorCtr="0"/>
          <a:lstStyle>
            <a:lvl1pPr>
              <a:defRPr sz="1200" smtClean="0"/>
            </a:lvl1pPr>
          </a:lstStyle>
          <a:p>
            <a:pPr>
              <a:defRPr/>
            </a:pPr>
            <a:fld id="{EFC83C7D-BDD6-4352-8FEF-D285DF92C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AA35E-5794-49BF-9783-9A63DD68F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5194C-9BDC-41CA-9B3B-717379A3B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C860-464A-4566-B096-7A46D61B3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CC2D-89D6-4088-B9D7-309293E31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81E3-DF27-4CFE-A6CE-34C2AE051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2FCE-C7F8-4AF8-9CE0-A2B2033F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C109-B19D-4868-8E03-95958266B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D06DB-AACA-46E3-A7E3-2EC37B442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1AEEA-8C12-415D-AD05-D1CA1BF2E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D2A27-322F-4BA2-A504-CD849E469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355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35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35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69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900" b="1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AE2881D-C77A-47E1-870A-D7DC2D308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008063" y="6632575"/>
            <a:ext cx="813593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rgbClr val="FFFFFF"/>
                </a:solidFill>
                <a:latin typeface="Times New Roman" pitchFamily="18" charset="0"/>
              </a:rPr>
              <a:t>Copyright © 2005 by South-Western, a division of Thomson Learning. All  rights reserved.</a:t>
            </a:r>
          </a:p>
          <a:p>
            <a:pPr>
              <a:spcBef>
                <a:spcPct val="50000"/>
              </a:spcBef>
              <a:defRPr/>
            </a:pPr>
            <a:endParaRPr lang="en-US" sz="1000">
              <a:latin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"/>
          <p:cNvSpPr>
            <a:spLocks noGrp="1" noChangeArrowheads="1"/>
          </p:cNvSpPr>
          <p:nvPr>
            <p:ph type="ctrTitle"/>
          </p:nvPr>
        </p:nvSpPr>
        <p:spPr>
          <a:xfrm>
            <a:off x="576263" y="990600"/>
            <a:ext cx="8567737" cy="1905000"/>
          </a:xfrm>
        </p:spPr>
        <p:txBody>
          <a:bodyPr/>
          <a:lstStyle/>
          <a:p>
            <a:pPr eaLnBrk="1" hangingPunct="1"/>
            <a:r>
              <a:rPr lang="en-US" smtClean="0"/>
              <a:t>Managerial Planning and </a:t>
            </a:r>
            <a:br>
              <a:rPr lang="en-US" smtClean="0"/>
            </a:br>
            <a:r>
              <a:rPr lang="en-US" smtClean="0"/>
              <a:t>Goal Setting</a:t>
            </a:r>
          </a:p>
        </p:txBody>
      </p:sp>
      <p:pic>
        <p:nvPicPr>
          <p:cNvPr id="3075" name="Picture 10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852738"/>
            <a:ext cx="2555875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1027"/>
          <p:cNvSpPr txBox="1">
            <a:spLocks noChangeArrowheads="1"/>
          </p:cNvSpPr>
          <p:nvPr/>
        </p:nvSpPr>
        <p:spPr bwMode="auto">
          <a:xfrm rot="-5400000">
            <a:off x="4279900" y="3613151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Chapter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5944B9-ECE0-406A-89A4-71FB80EE7750}" type="slidenum">
              <a:rPr lang="en-US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Organizational Mission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6336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Mission</a:t>
            </a:r>
            <a:r>
              <a:rPr lang="en-US" smtClean="0"/>
              <a:t> = organization’s reason for existing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Mission Statement</a:t>
            </a:r>
            <a:endParaRPr lang="en-US" smtClean="0"/>
          </a:p>
          <a:p>
            <a:pPr lvl="1" eaLnBrk="1" hangingPunct="1"/>
            <a:r>
              <a:rPr lang="en-US" smtClean="0"/>
              <a:t>Broadly states the basic business scope and operations that distinguishes it from similar types of organizations</a:t>
            </a:r>
          </a:p>
          <a:p>
            <a:pPr lvl="1" eaLnBrk="1" hangingPunct="1"/>
            <a:r>
              <a:rPr lang="en-US" smtClean="0"/>
              <a:t>May include the market and customers</a:t>
            </a:r>
          </a:p>
          <a:p>
            <a:pPr lvl="1" eaLnBrk="1" hangingPunct="1"/>
            <a:r>
              <a:rPr lang="en-US" smtClean="0"/>
              <a:t>Some may describe company values, product quality, attitudes toward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/>
      <p:bldP spid="2068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750A37-A4EA-4A1B-A6CD-3B3CE2A4E99A}" type="slidenum">
              <a:rPr lang="en-US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5286375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Bristol-Myers Squibb </a:t>
            </a:r>
            <a:br>
              <a:rPr lang="en-US" sz="3200" smtClean="0"/>
            </a:br>
            <a:r>
              <a:rPr lang="en-US" sz="3200" smtClean="0"/>
              <a:t>Mission Statement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3463" y="2816225"/>
            <a:ext cx="43561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303463" y="3465513"/>
            <a:ext cx="457358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Our company’s mission is to extend and enhance human life by providing the highest-quality pharmaceutical and related health care products.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74131B-989B-41BA-B0E9-06F994D5293D}" type="slidenum">
              <a:rPr lang="en-US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13315" name="AutoShape 2"/>
          <p:cNvSpPr>
            <a:spLocks noGrp="1" noChangeArrowheads="1"/>
          </p:cNvSpPr>
          <p:nvPr>
            <p:ph type="title"/>
          </p:nvPr>
        </p:nvSpPr>
        <p:spPr>
          <a:xfrm>
            <a:off x="982663" y="762000"/>
            <a:ext cx="7483475" cy="1143000"/>
          </a:xfrm>
        </p:spPr>
        <p:txBody>
          <a:bodyPr/>
          <a:lstStyle/>
          <a:p>
            <a:pPr eaLnBrk="1" hangingPunct="1"/>
            <a:r>
              <a:rPr lang="en-US" smtClean="0"/>
              <a:t>Strategic Goals and Plans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393950"/>
            <a:ext cx="7129462" cy="3879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hlink"/>
                </a:solidFill>
              </a:rPr>
              <a:t>Strategic Goals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/>
            <a:r>
              <a:rPr lang="en-US" sz="2400" smtClean="0"/>
              <a:t>Where the organization wants to be in the future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smtClean="0"/>
              <a:t>Pertain to the organization as a whole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b="1" smtClean="0">
                <a:solidFill>
                  <a:schemeClr val="hlink"/>
                </a:solidFill>
              </a:rPr>
              <a:t>Strategic Plans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400" smtClean="0"/>
              <a:t> Action Steps used to attain strategic goals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smtClean="0">
                <a:sym typeface="Wingdings" pitchFamily="2" charset="2"/>
              </a:rPr>
              <a:t>Blueprint that defines the organizational activities and resource allocations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smtClean="0">
                <a:sym typeface="Wingdings" pitchFamily="2" charset="2"/>
              </a:rPr>
              <a:t>Tends to be long term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6846F87-4751-4D10-885A-4DBB98ED1848}" type="slidenum">
              <a:rPr lang="en-US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>
          <a:xfrm>
            <a:off x="982663" y="762000"/>
            <a:ext cx="7483475" cy="1143000"/>
          </a:xfrm>
        </p:spPr>
        <p:txBody>
          <a:bodyPr/>
          <a:lstStyle/>
          <a:p>
            <a:pPr eaLnBrk="1" hangingPunct="1"/>
            <a:r>
              <a:rPr lang="en-US" smtClean="0"/>
              <a:t>Tactical Goals and Plans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935038" y="2384425"/>
            <a:ext cx="7778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●"/>
            </a:pPr>
            <a:r>
              <a:rPr lang="en-US" sz="2800"/>
              <a:t>Tactical Goals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1187450" y="2889250"/>
            <a:ext cx="66960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25000"/>
              </a:spcBef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Apply to middle management</a:t>
            </a:r>
          </a:p>
          <a:p>
            <a:pPr marL="228600" indent="-228600">
              <a:spcBef>
                <a:spcPct val="25000"/>
              </a:spcBef>
              <a:buFont typeface="Arial" charset="0"/>
              <a:buChar char="-"/>
            </a:pPr>
            <a:r>
              <a:rPr lang="en-US" sz="2400"/>
              <a:t>Goals that define the outcomes that major divisions and departments must achieve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971550" y="4473575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●"/>
            </a:pPr>
            <a:r>
              <a:rPr lang="en-US" sz="2800"/>
              <a:t>Tactical Plans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1331913" y="5049838"/>
            <a:ext cx="7600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Plans designed to help execute major strategic plans</a:t>
            </a:r>
          </a:p>
          <a:p>
            <a:pPr>
              <a:spcBef>
                <a:spcPct val="25000"/>
              </a:spcBef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Shorter than time frame than strategic plans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 build="p" autoUpdateAnimBg="0"/>
      <p:bldP spid="20890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FE3E87C-D608-4C4B-9F79-F7642883959F}" type="slidenum">
              <a:rPr lang="en-US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15363" name="AutoShape 2"/>
          <p:cNvSpPr>
            <a:spLocks noGrp="1" noChangeArrowheads="1"/>
          </p:cNvSpPr>
          <p:nvPr>
            <p:ph type="title"/>
          </p:nvPr>
        </p:nvSpPr>
        <p:spPr>
          <a:xfrm>
            <a:off x="982663" y="762000"/>
            <a:ext cx="7483475" cy="1143000"/>
          </a:xfrm>
        </p:spPr>
        <p:txBody>
          <a:bodyPr/>
          <a:lstStyle/>
          <a:p>
            <a:pPr eaLnBrk="1" hangingPunct="1"/>
            <a:r>
              <a:rPr lang="en-US" smtClean="0"/>
              <a:t>Operational Goals and Plans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008063" y="2349500"/>
            <a:ext cx="3644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 </a:t>
            </a:r>
            <a:r>
              <a:rPr lang="en-US" sz="2800">
                <a:solidFill>
                  <a:schemeClr val="hlink"/>
                </a:solidFill>
              </a:rPr>
              <a:t>Operational Goals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403350" y="2781300"/>
            <a:ext cx="68961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Specific, measurable results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Expected from departments, work groups, and individuals </a:t>
            </a:r>
            <a:endParaRPr lang="en-US" sz="240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1116013" y="4005263"/>
            <a:ext cx="3722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Operational Plans</a:t>
            </a: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1295400" y="4473575"/>
            <a:ext cx="714375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8650" indent="-400050">
              <a:spcBef>
                <a:spcPct val="15000"/>
              </a:spcBef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Organization’s lower levels that specify action steps toward achieving operational goals</a:t>
            </a:r>
          </a:p>
          <a:p>
            <a:pPr marL="628650" indent="-400050">
              <a:spcBef>
                <a:spcPct val="15000"/>
              </a:spcBef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Tool for daily and weekly operations</a:t>
            </a:r>
          </a:p>
          <a:p>
            <a:pPr marL="628650" indent="-400050">
              <a:spcBef>
                <a:spcPct val="15000"/>
              </a:spcBef>
              <a:buFont typeface="Arial" charset="0"/>
              <a:buChar char="-"/>
            </a:pPr>
            <a:r>
              <a:rPr lang="en-US" sz="2400">
                <a:sym typeface="Wingdings" pitchFamily="2" charset="2"/>
              </a:rPr>
              <a:t>Schedules are an important component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4" grpId="0" autoUpdateAnimBg="0"/>
      <p:bldP spid="20992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9B1F7F-0364-4615-851D-44FF038399FE}" type="slidenum">
              <a:rPr lang="en-US">
                <a:latin typeface="Arial" charset="0"/>
              </a:rPr>
              <a:pPr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638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Attainment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Means-end Chain</a:t>
            </a:r>
            <a:r>
              <a:rPr lang="en-US" smtClean="0"/>
              <a:t> </a:t>
            </a:r>
          </a:p>
          <a:p>
            <a:pPr eaLnBrk="1" hangingPunct="1">
              <a:spcAft>
                <a:spcPct val="40000"/>
              </a:spcAft>
            </a:pPr>
            <a:r>
              <a:rPr lang="en-US" smtClean="0"/>
              <a:t>Attainment of goals at lower levels permits the attainment of high-level goals</a:t>
            </a:r>
          </a:p>
          <a:p>
            <a:pPr eaLnBrk="1" hangingPunct="1">
              <a:spcAft>
                <a:spcPct val="40000"/>
              </a:spcAft>
            </a:pPr>
            <a:r>
              <a:rPr lang="en-US" smtClean="0"/>
              <a:t>Traditional organizational responsibility</a:t>
            </a:r>
          </a:p>
          <a:p>
            <a:pPr lvl="1" eaLnBrk="1" hangingPunct="1"/>
            <a:r>
              <a:rPr lang="en-US" smtClean="0"/>
              <a:t>Strategic = top management</a:t>
            </a:r>
          </a:p>
          <a:p>
            <a:pPr lvl="1" eaLnBrk="1" hangingPunct="1"/>
            <a:r>
              <a:rPr lang="en-US" smtClean="0"/>
              <a:t>Tactical – middle management</a:t>
            </a:r>
          </a:p>
          <a:p>
            <a:pPr lvl="1" eaLnBrk="1" hangingPunct="1"/>
            <a:r>
              <a:rPr lang="en-US" smtClean="0"/>
              <a:t>Operational = 1</a:t>
            </a:r>
            <a:r>
              <a:rPr lang="en-US" baseline="30000" smtClean="0"/>
              <a:t>st</a:t>
            </a:r>
            <a:r>
              <a:rPr lang="en-US" smtClean="0"/>
              <a:t> line management &amp; workers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CD5830-6AC5-448F-BD38-F104A70D041E}" type="slidenum">
              <a:rPr lang="en-US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1741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Hierarchy of Goals 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3095625" y="3068638"/>
            <a:ext cx="1908175" cy="684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3095625" y="4113213"/>
            <a:ext cx="1908175" cy="684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132138" y="5157788"/>
            <a:ext cx="1908175" cy="684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663825" y="2384425"/>
            <a:ext cx="295275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348038" y="5157788"/>
            <a:ext cx="1511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Operational Goals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311525" y="4113213"/>
            <a:ext cx="158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Tactical Goals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311525" y="306863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Strategic Goals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240088" y="2349500"/>
            <a:ext cx="158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Mission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4067175" y="4833938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V="1">
            <a:off x="4032250" y="270827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4032250" y="3716338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611188" y="1952625"/>
            <a:ext cx="3132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Traditional Responsibility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187450" y="3068638"/>
            <a:ext cx="1873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Top Management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187450" y="4113213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Middle Management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187450" y="4868863"/>
            <a:ext cx="172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1st-line Management &amp; Workers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6551613" y="3465513"/>
            <a:ext cx="22685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Shrinking middle management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Employee empowerment 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6084888" y="3213100"/>
            <a:ext cx="0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364163" y="537368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Employees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084888" y="1952625"/>
            <a:ext cx="1474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Today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0E0FF6-9AFE-465D-A230-5A983E24AB72}" type="slidenum">
              <a:rPr lang="en-US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2293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86713" cy="1143000"/>
          </a:xfrm>
        </p:spPr>
        <p:txBody>
          <a:bodyPr/>
          <a:lstStyle/>
          <a:p>
            <a:pPr eaLnBrk="1" hangingPunct="1"/>
            <a:r>
              <a:rPr lang="en-US" smtClean="0"/>
              <a:t>Characteristics of Effective</a:t>
            </a:r>
            <a:br>
              <a:rPr lang="en-US" smtClean="0"/>
            </a:br>
            <a:r>
              <a:rPr lang="en-US" smtClean="0"/>
              <a:t>Goal Setting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636838"/>
            <a:ext cx="6156325" cy="30607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mtClean="0">
                <a:sym typeface="Wingdings" pitchFamily="2" charset="2"/>
              </a:rPr>
              <a:t>Specific and measurable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>
                <a:sym typeface="Wingdings" pitchFamily="2" charset="2"/>
              </a:rPr>
              <a:t>Specific and measurable</a:t>
            </a:r>
          </a:p>
          <a:p>
            <a:pPr eaLnBrk="1" hangingPunct="1">
              <a:spcBef>
                <a:spcPct val="30000"/>
              </a:spcBef>
            </a:pPr>
            <a:r>
              <a:rPr lang="en-US" smtClean="0">
                <a:sym typeface="Wingdings" pitchFamily="2" charset="2"/>
              </a:rPr>
              <a:t>Challenging but realistic</a:t>
            </a:r>
          </a:p>
          <a:p>
            <a:pPr>
              <a:spcBef>
                <a:spcPct val="30000"/>
              </a:spcBef>
              <a:buClrTx/>
              <a:buSzTx/>
              <a:buFont typeface="Arial" charset="0"/>
              <a:buChar char="●"/>
            </a:pPr>
            <a:r>
              <a:rPr lang="en-US" smtClean="0">
                <a:sym typeface="Wingdings" pitchFamily="2" charset="2"/>
              </a:rPr>
              <a:t>Defined time period</a:t>
            </a:r>
          </a:p>
          <a:p>
            <a:pPr>
              <a:spcBef>
                <a:spcPct val="30000"/>
              </a:spcBef>
              <a:buClrTx/>
              <a:buSzTx/>
              <a:buFont typeface="Arial" charset="0"/>
              <a:buChar char="●"/>
            </a:pPr>
            <a:r>
              <a:rPr lang="en-US" smtClean="0">
                <a:sym typeface="Wingdings" pitchFamily="2" charset="2"/>
              </a:rPr>
              <a:t>Linked to rewards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2E3B88B-33CC-4E8F-A58A-CD8E6DF914A3}" type="slidenum">
              <a:rPr lang="en-US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9388" y="1665288"/>
            <a:ext cx="8723312" cy="464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3"/>
          <p:cNvSpPr>
            <a:spLocks noGrp="1" noChangeArrowheads="1"/>
          </p:cNvSpPr>
          <p:nvPr>
            <p:ph type="title"/>
          </p:nvPr>
        </p:nvSpPr>
        <p:spPr>
          <a:xfrm>
            <a:off x="863600" y="728663"/>
            <a:ext cx="7327900" cy="819150"/>
          </a:xfrm>
        </p:spPr>
        <p:txBody>
          <a:bodyPr/>
          <a:lstStyle/>
          <a:p>
            <a:pPr eaLnBrk="1" hangingPunct="1"/>
            <a:r>
              <a:rPr lang="en-US" smtClean="0"/>
              <a:t>Model of the MBO Process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92100" y="16652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Step 1: Set Goals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797300" y="16652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Step 2: Develop Action Plans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6845300" y="4235450"/>
            <a:ext cx="2133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Step 3: </a:t>
            </a:r>
          </a:p>
          <a:p>
            <a:pPr algn="ctr">
              <a:lnSpc>
                <a:spcPct val="95000"/>
              </a:lnSpc>
            </a:pPr>
            <a:r>
              <a:rPr lang="en-US" sz="1800" b="1">
                <a:latin typeface="Times New Roman" pitchFamily="18" charset="0"/>
              </a:rPr>
              <a:t>Review Progress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92100" y="2044700"/>
            <a:ext cx="3048000" cy="1066800"/>
            <a:chOff x="576" y="1056"/>
            <a:chExt cx="2304" cy="672"/>
          </a:xfrm>
        </p:grpSpPr>
        <p:sp>
          <p:nvSpPr>
            <p:cNvPr id="19489" name="Rectangle 8"/>
            <p:cNvSpPr>
              <a:spLocks noChangeArrowheads="1"/>
            </p:cNvSpPr>
            <p:nvPr/>
          </p:nvSpPr>
          <p:spPr bwMode="auto">
            <a:xfrm>
              <a:off x="624" y="1056"/>
              <a:ext cx="2064" cy="672"/>
            </a:xfrm>
            <a:prstGeom prst="rect">
              <a:avLst/>
            </a:prstGeom>
            <a:solidFill>
              <a:srgbClr val="CC0099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90" name="Text Box 9"/>
            <p:cNvSpPr txBox="1">
              <a:spLocks noChangeArrowheads="1"/>
            </p:cNvSpPr>
            <p:nvPr/>
          </p:nvSpPr>
          <p:spPr bwMode="auto">
            <a:xfrm>
              <a:off x="576" y="1056"/>
              <a:ext cx="230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  <a:latin typeface="Times New Roman" pitchFamily="18" charset="0"/>
                  <a:sym typeface="Wingdings" pitchFamily="2" charset="2"/>
                </a:rPr>
                <a:t></a:t>
              </a:r>
              <a:r>
                <a:rPr lang="en-US" sz="1600" b="1">
                  <a:solidFill>
                    <a:schemeClr val="bg1"/>
                  </a:solidFill>
                  <a:latin typeface="Times New Roman" pitchFamily="18" charset="0"/>
                </a:rPr>
                <a:t>Corporate Strategic Goals               </a:t>
              </a:r>
              <a:r>
                <a:rPr lang="en-US" sz="1600" b="1">
                  <a:solidFill>
                    <a:schemeClr val="bg1"/>
                  </a:solidFill>
                  <a:latin typeface="Times New Roman" pitchFamily="18" charset="0"/>
                  <a:sym typeface="Wingdings" pitchFamily="2" charset="2"/>
                </a:rPr>
                <a:t>Departmental goals                     Individual goals</a:t>
              </a: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5288" y="5265738"/>
            <a:ext cx="2844800" cy="1047750"/>
            <a:chOff x="204" y="3156"/>
            <a:chExt cx="2484" cy="646"/>
          </a:xfrm>
        </p:grpSpPr>
        <p:sp>
          <p:nvSpPr>
            <p:cNvPr id="19486" name="Text Box 11"/>
            <p:cNvSpPr txBox="1">
              <a:spLocks noChangeArrowheads="1"/>
            </p:cNvSpPr>
            <p:nvPr/>
          </p:nvSpPr>
          <p:spPr bwMode="auto">
            <a:xfrm>
              <a:off x="204" y="3407"/>
              <a:ext cx="2450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Times New Roman" pitchFamily="18" charset="0"/>
                </a:rPr>
                <a:t>Step 4: Appraise Overall Performance</a:t>
              </a:r>
              <a:endParaRPr lang="en-US" sz="2400" b="1">
                <a:latin typeface="Times New Roman" pitchFamily="18" charset="0"/>
              </a:endParaRPr>
            </a:p>
          </p:txBody>
        </p:sp>
        <p:sp>
          <p:nvSpPr>
            <p:cNvPr id="19487" name="Rectangle 12"/>
            <p:cNvSpPr>
              <a:spLocks noChangeArrowheads="1"/>
            </p:cNvSpPr>
            <p:nvPr/>
          </p:nvSpPr>
          <p:spPr bwMode="auto">
            <a:xfrm>
              <a:off x="204" y="3156"/>
              <a:ext cx="2449" cy="291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88" name="Text Box 13"/>
            <p:cNvSpPr txBox="1">
              <a:spLocks noChangeArrowheads="1"/>
            </p:cNvSpPr>
            <p:nvPr/>
          </p:nvSpPr>
          <p:spPr bwMode="auto">
            <a:xfrm>
              <a:off x="238" y="3156"/>
              <a:ext cx="2450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1"/>
                  </a:solidFill>
                  <a:latin typeface="Times New Roman" pitchFamily="18" charset="0"/>
                </a:rPr>
                <a:t>Appraise Performance</a:t>
              </a:r>
              <a:endParaRPr lang="en-US" sz="2000" b="1">
                <a:latin typeface="Times New Roman" pitchFamily="18" charset="0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59338" y="5013325"/>
            <a:ext cx="2520950" cy="377825"/>
            <a:chOff x="2928" y="2736"/>
            <a:chExt cx="1392" cy="238"/>
          </a:xfrm>
        </p:grpSpPr>
        <p:sp>
          <p:nvSpPr>
            <p:cNvPr id="19484" name="Rectangle 15"/>
            <p:cNvSpPr>
              <a:spLocks noChangeArrowheads="1"/>
            </p:cNvSpPr>
            <p:nvPr/>
          </p:nvSpPr>
          <p:spPr bwMode="auto">
            <a:xfrm>
              <a:off x="2988" y="2736"/>
              <a:ext cx="1284" cy="23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85" name="Text Box 16"/>
            <p:cNvSpPr txBox="1">
              <a:spLocks noChangeArrowheads="1"/>
            </p:cNvSpPr>
            <p:nvPr/>
          </p:nvSpPr>
          <p:spPr bwMode="auto">
            <a:xfrm>
              <a:off x="2928" y="2736"/>
              <a:ext cx="1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bg1"/>
                  </a:solidFill>
                  <a:latin typeface="Times New Roman" pitchFamily="18" charset="0"/>
                </a:rPr>
                <a:t>Take Corrective Action</a:t>
              </a:r>
              <a:endParaRPr lang="en-US" sz="2000" b="1">
                <a:latin typeface="Times New Roman" pitchFamily="18" charset="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940300" y="3644900"/>
            <a:ext cx="2400300" cy="381000"/>
            <a:chOff x="3000" y="2160"/>
            <a:chExt cx="1512" cy="240"/>
          </a:xfrm>
        </p:grpSpPr>
        <p:sp>
          <p:nvSpPr>
            <p:cNvPr id="19482" name="Rectangle 18"/>
            <p:cNvSpPr>
              <a:spLocks noChangeArrowheads="1"/>
            </p:cNvSpPr>
            <p:nvPr/>
          </p:nvSpPr>
          <p:spPr bwMode="auto">
            <a:xfrm>
              <a:off x="3000" y="2160"/>
              <a:ext cx="1272" cy="240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83" name="Text Box 19"/>
            <p:cNvSpPr txBox="1">
              <a:spLocks noChangeArrowheads="1"/>
            </p:cNvSpPr>
            <p:nvPr/>
          </p:nvSpPr>
          <p:spPr bwMode="auto">
            <a:xfrm>
              <a:off x="3110" y="2160"/>
              <a:ext cx="1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bg1"/>
                  </a:solidFill>
                  <a:latin typeface="Times New Roman" pitchFamily="18" charset="0"/>
                </a:rPr>
                <a:t>Review Progress</a:t>
              </a:r>
              <a:endParaRPr lang="en-US" sz="2000" b="1">
                <a:latin typeface="Times New Roman" pitchFamily="18" charset="0"/>
              </a:endParaRPr>
            </a:p>
          </p:txBody>
        </p:sp>
      </p:grpSp>
      <p:sp>
        <p:nvSpPr>
          <p:cNvPr id="19468" name="Line 20"/>
          <p:cNvSpPr>
            <a:spLocks noChangeShapeType="1"/>
          </p:cNvSpPr>
          <p:nvPr/>
        </p:nvSpPr>
        <p:spPr bwMode="auto">
          <a:xfrm flipV="1">
            <a:off x="1511300" y="3111500"/>
            <a:ext cx="0" cy="2189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9" name="Line 21"/>
          <p:cNvSpPr>
            <a:spLocks noChangeShapeType="1"/>
          </p:cNvSpPr>
          <p:nvPr/>
        </p:nvSpPr>
        <p:spPr bwMode="auto">
          <a:xfrm>
            <a:off x="3111500" y="25781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0" name="Line 22"/>
          <p:cNvSpPr>
            <a:spLocks noChangeShapeType="1"/>
          </p:cNvSpPr>
          <p:nvPr/>
        </p:nvSpPr>
        <p:spPr bwMode="auto">
          <a:xfrm>
            <a:off x="5930900" y="25019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1" name="Line 23"/>
          <p:cNvSpPr>
            <a:spLocks noChangeShapeType="1"/>
          </p:cNvSpPr>
          <p:nvPr/>
        </p:nvSpPr>
        <p:spPr bwMode="auto">
          <a:xfrm>
            <a:off x="6464300" y="250190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2" name="Line 24"/>
          <p:cNvSpPr>
            <a:spLocks noChangeShapeType="1"/>
          </p:cNvSpPr>
          <p:nvPr/>
        </p:nvSpPr>
        <p:spPr bwMode="auto">
          <a:xfrm>
            <a:off x="6311900" y="40640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3" name="Line 25"/>
          <p:cNvSpPr>
            <a:spLocks noChangeShapeType="1"/>
          </p:cNvSpPr>
          <p:nvPr/>
        </p:nvSpPr>
        <p:spPr bwMode="auto">
          <a:xfrm>
            <a:off x="6083300" y="53975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 flipH="1">
            <a:off x="4330700" y="56261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5" name="Line 27"/>
          <p:cNvSpPr>
            <a:spLocks noChangeShapeType="1"/>
          </p:cNvSpPr>
          <p:nvPr/>
        </p:nvSpPr>
        <p:spPr bwMode="auto">
          <a:xfrm flipH="1">
            <a:off x="4559300" y="5092700"/>
            <a:ext cx="3810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6" name="Line 28"/>
          <p:cNvSpPr>
            <a:spLocks noChangeShapeType="1"/>
          </p:cNvSpPr>
          <p:nvPr/>
        </p:nvSpPr>
        <p:spPr bwMode="auto">
          <a:xfrm flipV="1">
            <a:off x="4559300" y="3187700"/>
            <a:ext cx="0" cy="1905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 rot="-186739" flipH="1" flipV="1">
            <a:off x="7272338" y="3897313"/>
            <a:ext cx="685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8" name="Line 30"/>
          <p:cNvSpPr>
            <a:spLocks noChangeShapeType="1"/>
          </p:cNvSpPr>
          <p:nvPr/>
        </p:nvSpPr>
        <p:spPr bwMode="auto">
          <a:xfrm flipH="1">
            <a:off x="7380288" y="4905375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873500" y="2025650"/>
            <a:ext cx="2209800" cy="1143000"/>
            <a:chOff x="2352" y="1824"/>
            <a:chExt cx="1776" cy="768"/>
          </a:xfrm>
        </p:grpSpPr>
        <p:sp>
          <p:nvSpPr>
            <p:cNvPr id="19480" name="Rectangle 32"/>
            <p:cNvSpPr>
              <a:spLocks noChangeArrowheads="1"/>
            </p:cNvSpPr>
            <p:nvPr/>
          </p:nvSpPr>
          <p:spPr bwMode="auto">
            <a:xfrm>
              <a:off x="2352" y="1824"/>
              <a:ext cx="1680" cy="768"/>
            </a:xfrm>
            <a:prstGeom prst="rect">
              <a:avLst/>
            </a:prstGeom>
            <a:solidFill>
              <a:srgbClr val="666699"/>
            </a:solidFill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481" name="Text Box 33"/>
            <p:cNvSpPr txBox="1">
              <a:spLocks noChangeArrowheads="1"/>
            </p:cNvSpPr>
            <p:nvPr/>
          </p:nvSpPr>
          <p:spPr bwMode="auto">
            <a:xfrm>
              <a:off x="2400" y="2064"/>
              <a:ext cx="1728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bg1"/>
                  </a:solidFill>
                  <a:latin typeface="Times New Roman" pitchFamily="18" charset="0"/>
                </a:rPr>
                <a:t>Action Plans</a:t>
              </a:r>
              <a:endParaRPr lang="en-US" sz="18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0294DB-DD1D-417C-AF7C-6E5E204200C2}" type="slidenum">
              <a:rPr lang="en-US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MBO Benefits and Problems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1150938" y="191611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Benefits of MBO</a:t>
            </a:r>
          </a:p>
        </p:txBody>
      </p:sp>
      <p:sp>
        <p:nvSpPr>
          <p:cNvPr id="23040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420938"/>
            <a:ext cx="3517900" cy="3665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Manager and employee efforts are focused on activities that will lead to goal attainment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Performance can be improved at all company levels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Employees are motivated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Departmental and individual goals are aligned with company goals</a:t>
            </a:r>
          </a:p>
        </p:txBody>
      </p:sp>
      <p:sp>
        <p:nvSpPr>
          <p:cNvPr id="23041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420938"/>
            <a:ext cx="3987800" cy="3983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Constant change prevents MBO from taking hold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An environment of poor employer-employee relations reduces MBO effectiveness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Strategic goals may be displaced by operational goals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Mechanistic organizations and values that discourage participation can harm the MBO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Too much paperwork saps MBO energy</a:t>
            </a:r>
          </a:p>
        </p:txBody>
      </p:sp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4859338" y="1916113"/>
            <a:ext cx="2700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Problems with MBO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8" grpId="0" build="p"/>
      <p:bldP spid="2304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165" y="476672"/>
            <a:ext cx="7924800" cy="1143000"/>
          </a:xfrm>
        </p:spPr>
        <p:txBody>
          <a:bodyPr/>
          <a:lstStyle/>
          <a:p>
            <a:r>
              <a:rPr lang="en-GB" dirty="0" smtClean="0"/>
              <a:t>Learning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70" y="2240868"/>
            <a:ext cx="8670218" cy="432048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sz="2000" dirty="0" smtClean="0"/>
              <a:t>Define </a:t>
            </a:r>
            <a:r>
              <a:rPr lang="en-GB" sz="2000" dirty="0"/>
              <a:t>goals and plans and explain the relationship between them. </a:t>
            </a: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Explain </a:t>
            </a:r>
            <a:r>
              <a:rPr lang="en-GB" sz="2000" dirty="0"/>
              <a:t>the concept of organizational mission and how it </a:t>
            </a:r>
            <a:r>
              <a:rPr lang="en-GB" sz="2000" dirty="0" smtClean="0"/>
              <a:t>influences </a:t>
            </a:r>
            <a:r>
              <a:rPr lang="en-GB" sz="2000" dirty="0"/>
              <a:t>goal setting and planning. </a:t>
            </a: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Describe </a:t>
            </a:r>
            <a:r>
              <a:rPr lang="en-GB" sz="2000" dirty="0"/>
              <a:t>the types of goals an organization should have and how managers use strategy maps to align goals. 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Define </a:t>
            </a:r>
            <a:r>
              <a:rPr lang="en-GB" sz="2000" dirty="0"/>
              <a:t>the characteristics of effective goals. </a:t>
            </a: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Describe </a:t>
            </a:r>
            <a:r>
              <a:rPr lang="en-GB" sz="2000" dirty="0"/>
              <a:t>the four essential steps in the management by objectives (MBO) process. </a:t>
            </a: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Explain </a:t>
            </a:r>
            <a:r>
              <a:rPr lang="en-GB" sz="2000" dirty="0"/>
              <a:t>the difference between single-use plans and standing plans</a:t>
            </a:r>
            <a:r>
              <a:rPr lang="en-GB" sz="2000" dirty="0" smtClean="0"/>
              <a:t>.</a:t>
            </a:r>
          </a:p>
          <a:p>
            <a:pPr marL="457200" indent="-457200">
              <a:buAutoNum type="arabicPeriod"/>
            </a:pPr>
            <a:r>
              <a:rPr lang="en-GB" sz="2000" dirty="0" smtClean="0"/>
              <a:t>Describe </a:t>
            </a:r>
            <a:r>
              <a:rPr lang="en-GB" sz="2000" dirty="0"/>
              <a:t>and explain the importance of contingency planning, scenario building, and crisis planning in today’s environment. </a:t>
            </a: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Summarize </a:t>
            </a:r>
            <a:r>
              <a:rPr lang="en-GB" sz="2000" dirty="0"/>
              <a:t>the guidelines for high-performance planning in a </a:t>
            </a:r>
            <a:r>
              <a:rPr lang="en-GB" sz="2000" dirty="0" smtClean="0"/>
              <a:t>fast changing </a:t>
            </a:r>
            <a:r>
              <a:rPr lang="en-GB" sz="2000" dirty="0"/>
              <a:t>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FFC860-464A-4566-B096-7A46D61B34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6930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12D9C6-2018-49AD-B7BE-2E3063A3B91D}" type="slidenum">
              <a:rPr lang="en-US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4"/>
          <p:cNvSpPr>
            <a:spLocks noGrp="1" noChangeArrowheads="1"/>
          </p:cNvSpPr>
          <p:nvPr>
            <p:ph type="title"/>
          </p:nvPr>
        </p:nvSpPr>
        <p:spPr>
          <a:xfrm>
            <a:off x="792163" y="728663"/>
            <a:ext cx="6985000" cy="1295400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Single-Use Plans</a:t>
            </a:r>
            <a:br>
              <a:rPr lang="en-US" smtClean="0"/>
            </a:br>
            <a:r>
              <a:rPr lang="en-US" sz="2800" smtClean="0"/>
              <a:t>For Goals Not Likely To Be Repeated</a:t>
            </a: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613025"/>
            <a:ext cx="7693025" cy="1755775"/>
          </a:xfrm>
          <a:noFill/>
        </p:spPr>
        <p:txBody>
          <a:bodyPr lIns="90488" tIns="44450" rIns="90488" bIns="44450"/>
          <a:lstStyle/>
          <a:p>
            <a:pPr marL="400050" indent="-400050" eaLnBrk="1" hangingPunct="1">
              <a:spcBef>
                <a:spcPct val="45000"/>
              </a:spcBef>
              <a:buFont typeface="Arial" charset="0"/>
              <a:buChar char="●"/>
            </a:pPr>
            <a:r>
              <a:rPr lang="en-US" smtClean="0"/>
              <a:t>A </a:t>
            </a:r>
            <a:r>
              <a:rPr lang="en-US" i="1" smtClean="0"/>
              <a:t>program</a:t>
            </a:r>
            <a:r>
              <a:rPr lang="en-US" smtClean="0"/>
              <a:t> is a complex set of objectives and plans to achieve an important, one-time organizational goal</a:t>
            </a:r>
          </a:p>
          <a:p>
            <a:pPr marL="400050" indent="-400050" eaLnBrk="1" hangingPunct="1">
              <a:spcBef>
                <a:spcPct val="45000"/>
              </a:spcBef>
              <a:buFont typeface="Arial" charset="0"/>
              <a:buChar char="●"/>
            </a:pPr>
            <a:r>
              <a:rPr lang="en-US" smtClean="0"/>
              <a:t>A </a:t>
            </a:r>
            <a:r>
              <a:rPr lang="en-US" i="1" smtClean="0"/>
              <a:t>project</a:t>
            </a:r>
            <a:r>
              <a:rPr lang="en-US" smtClean="0"/>
              <a:t> is similar to a program, but generally smaller in scope and complexity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4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 build="p" bldLvl="5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3A38146-A0C5-4107-8027-F6115C325CE5}" type="slidenum">
              <a:rPr lang="en-US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068" name="AutoShape 4"/>
          <p:cNvSpPr>
            <a:spLocks noGrp="1" noChangeArrowheads="1"/>
          </p:cNvSpPr>
          <p:nvPr>
            <p:ph type="title"/>
          </p:nvPr>
        </p:nvSpPr>
        <p:spPr>
          <a:xfrm>
            <a:off x="982663" y="762000"/>
            <a:ext cx="7483475" cy="1143000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Standing Plans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 For Tasks Performed Repeatedly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0113" y="2565400"/>
            <a:ext cx="7550150" cy="2195513"/>
          </a:xfrm>
          <a:solidFill>
            <a:schemeClr val="bg1"/>
          </a:solidFill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Arial" charset="0"/>
              <a:buChar char="●"/>
            </a:pPr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policy</a:t>
            </a:r>
            <a:r>
              <a:rPr lang="en-US" smtClean="0"/>
              <a:t> is a general guide to action and provides direction for people within the organization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Arial" charset="0"/>
              <a:buChar char="●"/>
            </a:pPr>
            <a:r>
              <a:rPr lang="en-US" smtClean="0">
                <a:solidFill>
                  <a:schemeClr val="hlink"/>
                </a:solidFill>
              </a:rPr>
              <a:t>Rules</a:t>
            </a:r>
            <a:r>
              <a:rPr lang="en-US" smtClean="0"/>
              <a:t> describe how a specific action is to be performed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Arial" charset="0"/>
              <a:buChar char="●"/>
            </a:pPr>
            <a:r>
              <a:rPr lang="en-US" smtClean="0">
                <a:solidFill>
                  <a:schemeClr val="hlink"/>
                </a:solidFill>
              </a:rPr>
              <a:t>Procedures</a:t>
            </a:r>
            <a:r>
              <a:rPr lang="en-US" smtClean="0"/>
              <a:t> define a precise series of steps to be used in achieving a specific job</a:t>
            </a:r>
          </a:p>
        </p:txBody>
      </p:sp>
      <p:pic>
        <p:nvPicPr>
          <p:cNvPr id="22535" name="Picture 6" descr="MPj01491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697538"/>
            <a:ext cx="1030288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895850" y="6021388"/>
            <a:ext cx="2628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900"/>
              <a:t>Experiential Expercise:  Company Crise Wave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6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6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6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/>
      <p:bldP spid="216069" grpId="0" build="p" bldLvl="5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2855A9-E3DD-4A0E-8B65-7EF490894EB1}" type="slidenum">
              <a:rPr lang="en-US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218114" name="AutoShape 2"/>
          <p:cNvSpPr>
            <a:spLocks noGrp="1" noChangeArrowheads="1"/>
          </p:cNvSpPr>
          <p:nvPr>
            <p:ph type="title"/>
          </p:nvPr>
        </p:nvSpPr>
        <p:spPr>
          <a:xfrm>
            <a:off x="792163" y="873125"/>
            <a:ext cx="8172450" cy="1143000"/>
          </a:xfrm>
        </p:spPr>
        <p:txBody>
          <a:bodyPr/>
          <a:lstStyle/>
          <a:p>
            <a:pPr eaLnBrk="1" hangingPunct="1"/>
            <a:r>
              <a:rPr lang="en-US" smtClean="0"/>
              <a:t>Contingency Plans</a:t>
            </a:r>
            <a:br>
              <a:rPr lang="en-US" smtClean="0"/>
            </a:br>
            <a:r>
              <a:rPr lang="en-US" sz="2800" smtClean="0"/>
              <a:t>Specific Situations - unexpected conditions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26336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Identify Uncontrollable Factors</a:t>
            </a:r>
            <a:endParaRPr lang="en-US" smtClean="0"/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Economic turndowns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Declining markets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Increases in costs of supplies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Technological developments</a:t>
            </a:r>
          </a:p>
          <a:p>
            <a:pPr lvl="1" eaLnBrk="1" hangingPunct="1">
              <a:spcBef>
                <a:spcPct val="0"/>
              </a:spcBef>
              <a:spcAft>
                <a:spcPct val="10000"/>
              </a:spcAft>
            </a:pPr>
            <a:r>
              <a:rPr lang="en-US" smtClean="0"/>
              <a:t>Safety accidents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>
                <a:solidFill>
                  <a:schemeClr val="hlink"/>
                </a:solidFill>
              </a:rPr>
              <a:t>Minimize Impact of Uncontrollable Factors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mtClean="0"/>
              <a:t>Forecast a range of alternative responses to most-likely high-impact contingencies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5CEF5F-A14E-4F61-A660-354E904248BD}" type="slidenum">
              <a:rPr lang="en-US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2457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Scenarios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863" y="2600325"/>
            <a:ext cx="5832475" cy="2484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mtClean="0"/>
              <a:t>Looking at trends and discontinuities and imagining possible alternative futures to build a framework within which unexpected future events can be managed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258888" y="5300663"/>
            <a:ext cx="7489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Forces managers to rehearse mentally what they would do if their best-laid plans were to collapse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A33929-B22C-4B42-BF3D-DF2F2CB76C13}" type="slidenum">
              <a:rPr lang="en-US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233474" name="AutoShape 2"/>
          <p:cNvSpPr>
            <a:spLocks noGrp="1" noChangeArrowheads="1"/>
          </p:cNvSpPr>
          <p:nvPr>
            <p:ph type="title"/>
          </p:nvPr>
        </p:nvSpPr>
        <p:spPr>
          <a:xfrm>
            <a:off x="719138" y="800100"/>
            <a:ext cx="8424862" cy="1154113"/>
          </a:xfrm>
        </p:spPr>
        <p:txBody>
          <a:bodyPr/>
          <a:lstStyle/>
          <a:p>
            <a:pPr eaLnBrk="1" hangingPunct="1"/>
            <a:r>
              <a:rPr lang="en-US" smtClean="0"/>
              <a:t>Crisis Management Planning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400" smtClean="0"/>
              <a:t>Sudden - Devastating –Require Immediate Response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Prevention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Build trusting relationship with key stakeholders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Open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Preparation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Crisis Management Team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Crisis Management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Establish an Effective Communications system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Containment</a:t>
            </a:r>
          </a:p>
        </p:txBody>
      </p:sp>
      <p:pic>
        <p:nvPicPr>
          <p:cNvPr id="25605" name="Picture 4" descr="MPj01491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5553075"/>
            <a:ext cx="10302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4608513" y="5949950"/>
            <a:ext cx="287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900"/>
              <a:t>Ethical Dilemma:  Completing Project WebFirst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F2EBD4-782D-42D3-88E4-104BF8B8D885}" type="slidenum">
              <a:rPr lang="en-US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234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for High Performance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Central Planning</a:t>
            </a:r>
            <a:r>
              <a:rPr lang="en-US" smtClean="0"/>
              <a:t> = Traditional </a:t>
            </a:r>
            <a:r>
              <a:rPr lang="en-US" smtClean="0">
                <a:solidFill>
                  <a:schemeClr val="bg1"/>
                </a:solidFill>
              </a:rPr>
              <a:t>Department </a:t>
            </a:r>
            <a:r>
              <a:rPr lang="en-US" smtClean="0"/>
              <a:t> </a:t>
            </a:r>
            <a:r>
              <a:rPr lang="en-US" sz="2400" smtClean="0"/>
              <a:t>Group of planning specialists who develop plans for the organization as a whole and its major divisions and departments and typically report directly to the president or CEO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Decentralized Planning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mtClean="0"/>
              <a:t>=</a:t>
            </a:r>
            <a:r>
              <a:rPr lang="en-US" sz="2400" smtClean="0">
                <a:solidFill>
                  <a:schemeClr val="hlink"/>
                </a:solidFill>
              </a:rPr>
              <a:t> </a:t>
            </a:r>
            <a:r>
              <a:rPr lang="en-US" smtClean="0"/>
              <a:t>High-Performance </a:t>
            </a:r>
            <a:r>
              <a:rPr lang="en-US" sz="2400" smtClean="0"/>
              <a:t>Managers work with planning experts to develop their own goals and plans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49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B42CB01-226C-4247-8C1D-57AD02009F73}" type="slidenum">
              <a:rPr lang="en-US">
                <a:latin typeface="Arial" charset="0"/>
              </a:rPr>
              <a:pPr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220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In The New Workplace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76475"/>
            <a:ext cx="7693025" cy="2257425"/>
          </a:xfrm>
        </p:spPr>
        <p:txBody>
          <a:bodyPr/>
          <a:lstStyle/>
          <a:p>
            <a:pPr eaLnBrk="1" hangingPunct="1"/>
            <a:r>
              <a:rPr lang="en-US" smtClean="0"/>
              <a:t>Have a strong mission statement and vision</a:t>
            </a:r>
          </a:p>
          <a:p>
            <a:pPr eaLnBrk="1" hangingPunct="1"/>
            <a:r>
              <a:rPr lang="en-US" smtClean="0"/>
              <a:t>Set stretch goals for excellence</a:t>
            </a:r>
          </a:p>
          <a:p>
            <a:pPr eaLnBrk="1" hangingPunct="1"/>
            <a:r>
              <a:rPr lang="en-US" smtClean="0"/>
              <a:t>Establish a culture that encourages learning</a:t>
            </a:r>
          </a:p>
          <a:p>
            <a:pPr eaLnBrk="1" hangingPunct="1"/>
            <a:r>
              <a:rPr lang="en-US" smtClean="0"/>
              <a:t>Embrace event-driven planning</a:t>
            </a:r>
          </a:p>
          <a:p>
            <a:pPr eaLnBrk="1" hangingPunct="1"/>
            <a:r>
              <a:rPr lang="en-US" smtClean="0"/>
              <a:t>Utilize temporary task forces</a:t>
            </a:r>
          </a:p>
          <a:p>
            <a:pPr eaLnBrk="1" hangingPunct="1"/>
            <a:r>
              <a:rPr lang="en-US" smtClean="0"/>
              <a:t>Planning still starts and stops at the top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900113" y="5481638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</a:rPr>
              <a:t>Planning comes alive when employees are involved in</a:t>
            </a:r>
            <a:r>
              <a:rPr lang="en-US" sz="2400"/>
              <a:t> </a:t>
            </a:r>
            <a:r>
              <a:rPr lang="en-US" sz="2400">
                <a:solidFill>
                  <a:schemeClr val="hlink"/>
                </a:solidFill>
              </a:rPr>
              <a:t>setting goals and determining the means to reach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/>
      <p:bldP spid="2201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878" y="265422"/>
            <a:ext cx="7924800" cy="254732"/>
          </a:xfrm>
        </p:spPr>
        <p:txBody>
          <a:bodyPr/>
          <a:lstStyle/>
          <a:p>
            <a:r>
              <a:rPr lang="en-GB" dirty="0" smtClean="0"/>
              <a:t>Chapter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840" y="328376"/>
            <a:ext cx="9165840" cy="63769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Overview of Goals and Plans </a:t>
            </a:r>
            <a:endParaRPr lang="en-GB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Levels </a:t>
            </a:r>
            <a:r>
              <a:rPr lang="en-GB" dirty="0"/>
              <a:t>of Goals and </a:t>
            </a:r>
            <a:r>
              <a:rPr lang="en-GB" dirty="0" smtClean="0"/>
              <a:t>Plans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/>
              <a:t>Purposes </a:t>
            </a:r>
            <a:r>
              <a:rPr lang="en-GB" sz="2400" dirty="0"/>
              <a:t>of Goals and Plans </a:t>
            </a:r>
            <a:endParaRPr lang="en-GB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/>
              <a:t>The </a:t>
            </a:r>
            <a:r>
              <a:rPr lang="en-GB" sz="2400" dirty="0"/>
              <a:t>Organizational Planning </a:t>
            </a:r>
            <a:r>
              <a:rPr lang="en-GB" sz="2400" dirty="0" smtClean="0"/>
              <a:t>Process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Goals </a:t>
            </a:r>
            <a:r>
              <a:rPr lang="en-GB" sz="2400" dirty="0"/>
              <a:t>in Organizations </a:t>
            </a:r>
            <a:endParaRPr lang="en-GB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Organizational </a:t>
            </a:r>
            <a:r>
              <a:rPr lang="en-GB" dirty="0"/>
              <a:t>Mission </a:t>
            </a:r>
            <a:r>
              <a:rPr lang="en-GB" dirty="0" smtClean="0"/>
              <a:t>-Goals </a:t>
            </a:r>
            <a:r>
              <a:rPr lang="en-GB" dirty="0"/>
              <a:t>and Plans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Aligning </a:t>
            </a:r>
            <a:r>
              <a:rPr lang="en-GB" dirty="0"/>
              <a:t>Goals with Strategy </a:t>
            </a:r>
            <a:r>
              <a:rPr lang="en-GB" dirty="0" smtClean="0"/>
              <a:t>Maps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Operational </a:t>
            </a:r>
            <a:r>
              <a:rPr lang="en-GB" dirty="0"/>
              <a:t>Planning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Criteria </a:t>
            </a:r>
            <a:r>
              <a:rPr lang="en-GB" dirty="0"/>
              <a:t>for Effective Goals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Management </a:t>
            </a:r>
            <a:r>
              <a:rPr lang="en-GB" dirty="0"/>
              <a:t>by Objectives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Single-Use </a:t>
            </a:r>
            <a:r>
              <a:rPr lang="en-GB" dirty="0"/>
              <a:t>and Standing Plans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Planning </a:t>
            </a:r>
            <a:r>
              <a:rPr lang="en-GB" dirty="0"/>
              <a:t>for a Turbulent </a:t>
            </a:r>
            <a:r>
              <a:rPr lang="en-GB" dirty="0" smtClean="0"/>
              <a:t>Environment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</a:t>
            </a:r>
            <a:r>
              <a:rPr lang="en-GB" dirty="0"/>
              <a:t>Contingency Planning Building Scenarios Crisis </a:t>
            </a:r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FFC860-464A-4566-B096-7A46D61B34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679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644164-9C4A-4C46-8340-88B03D58EB1E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221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for the Future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00325"/>
            <a:ext cx="7189788" cy="3486150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en-US" smtClean="0"/>
              <a:t>Most organizations are facing turbulence and growing uncertainty</a:t>
            </a:r>
          </a:p>
          <a:p>
            <a:pPr lvl="1" eaLnBrk="1" hangingPunct="1">
              <a:spcBef>
                <a:spcPct val="55000"/>
              </a:spcBef>
              <a:buFont typeface="Arial" charset="0"/>
              <a:buChar char="●"/>
            </a:pPr>
            <a:r>
              <a:rPr lang="en-US" smtClean="0"/>
              <a:t>Economic, political, &amp; social turmoil = managers wonder how to cope</a:t>
            </a:r>
          </a:p>
          <a:p>
            <a:pPr lvl="1" eaLnBrk="1" hangingPunct="1">
              <a:spcBef>
                <a:spcPct val="55000"/>
              </a:spcBef>
              <a:buFont typeface="Arial" charset="0"/>
              <a:buChar char="●"/>
            </a:pPr>
            <a:r>
              <a:rPr lang="en-US" smtClean="0"/>
              <a:t>Renewed interest in organizational planning</a:t>
            </a:r>
          </a:p>
        </p:txBody>
      </p:sp>
      <p:pic>
        <p:nvPicPr>
          <p:cNvPr id="4101" name="Picture 4" descr="MPj014912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5553075"/>
            <a:ext cx="1030287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256213" y="5913438"/>
            <a:ext cx="2124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900"/>
              <a:t>Manager’s Challenge:  Europa hotel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8AC1FC-80DC-492A-8096-1D0CDA916638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Goals and Plans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hlink"/>
                </a:solidFill>
              </a:rPr>
              <a:t>Goal</a:t>
            </a:r>
            <a:r>
              <a:rPr lang="en-US" sz="2400" dirty="0" smtClean="0"/>
              <a:t> - A desired future state that the organization attempts to realize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hlink"/>
                </a:solidFill>
              </a:rPr>
              <a:t>Plan</a:t>
            </a:r>
            <a:r>
              <a:rPr lang="en-US" sz="2400" dirty="0" smtClean="0"/>
              <a:t> -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A </a:t>
            </a:r>
            <a:r>
              <a:rPr lang="en-US" sz="2400" dirty="0" smtClean="0"/>
              <a:t>map</a:t>
            </a:r>
            <a:r>
              <a:rPr lang="en-US" sz="2400" dirty="0" smtClean="0"/>
              <a:t> </a:t>
            </a:r>
            <a:r>
              <a:rPr lang="en-US" sz="2400" dirty="0" smtClean="0"/>
              <a:t>specifying the resource allocations, schedules, and other actions necessary for attaining goals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hlink"/>
                </a:solidFill>
              </a:rPr>
              <a:t>Planning</a:t>
            </a:r>
            <a:r>
              <a:rPr lang="en-US" sz="2400" dirty="0" smtClean="0"/>
              <a:t> – determining the organization’s goals and the means for achieving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most fundamental management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 most controversial management function.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u="sng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BA3C3F-5044-438C-A693-BF2C9BD49AD1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215900" y="1052513"/>
            <a:ext cx="7237413" cy="5310187"/>
          </a:xfrm>
          <a:prstGeom prst="flowChartExtra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0" y="4395788"/>
            <a:ext cx="9029700" cy="701675"/>
          </a:xfrm>
          <a:prstGeom prst="flowChartExtra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1331913" y="1052513"/>
            <a:ext cx="4914900" cy="3708400"/>
          </a:xfrm>
          <a:prstGeom prst="flowChartExtra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8" name="AutoShape 5"/>
          <p:cNvSpPr>
            <a:spLocks noChangeArrowheads="1"/>
          </p:cNvSpPr>
          <p:nvPr/>
        </p:nvSpPr>
        <p:spPr bwMode="auto">
          <a:xfrm>
            <a:off x="1925638" y="914400"/>
            <a:ext cx="3724275" cy="2949575"/>
          </a:xfrm>
          <a:prstGeom prst="flowChartExtra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99" name="AutoShape 6"/>
          <p:cNvSpPr>
            <a:spLocks noChangeArrowheads="1"/>
          </p:cNvSpPr>
          <p:nvPr/>
        </p:nvSpPr>
        <p:spPr bwMode="auto">
          <a:xfrm>
            <a:off x="2124075" y="1016000"/>
            <a:ext cx="3311525" cy="2592388"/>
          </a:xfrm>
          <a:prstGeom prst="flowChartExtra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2581275" y="914400"/>
            <a:ext cx="2379663" cy="1854200"/>
          </a:xfrm>
          <a:prstGeom prst="flowChartExtra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1" name="AutoShape 8"/>
          <p:cNvSpPr>
            <a:spLocks noChangeArrowheads="1"/>
          </p:cNvSpPr>
          <p:nvPr/>
        </p:nvSpPr>
        <p:spPr bwMode="auto">
          <a:xfrm>
            <a:off x="2808288" y="873125"/>
            <a:ext cx="1955800" cy="1600200"/>
          </a:xfrm>
          <a:prstGeom prst="flowChartExtra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2874963" y="1600200"/>
            <a:ext cx="1792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Mission   </a:t>
            </a:r>
            <a:r>
              <a:rPr lang="en-US" sz="1800">
                <a:solidFill>
                  <a:schemeClr val="bg1"/>
                </a:solidFill>
              </a:rPr>
              <a:t>       </a:t>
            </a:r>
            <a:r>
              <a:rPr lang="en-US" sz="1800" b="1">
                <a:solidFill>
                  <a:schemeClr val="bg1"/>
                </a:solidFill>
              </a:rPr>
              <a:t>Statement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2051050" y="2708275"/>
            <a:ext cx="3511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Strategic Goals/Plans                 Senior Management     (Organization as a whole)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1979613" y="3824288"/>
            <a:ext cx="35829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Tactical Goals/Plans                  Middle Management                 (Major divisions, functions)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1116013" y="5157788"/>
            <a:ext cx="51593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Operational Goals/Plans                                          Lower Management                                    (Departments, individuals)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8206" name="Oval 13"/>
          <p:cNvSpPr>
            <a:spLocks noChangeArrowheads="1"/>
          </p:cNvSpPr>
          <p:nvPr/>
        </p:nvSpPr>
        <p:spPr bwMode="auto">
          <a:xfrm>
            <a:off x="6480175" y="3176588"/>
            <a:ext cx="2124075" cy="1981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5919788" y="3429000"/>
            <a:ext cx="322421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Internal Message          </a:t>
            </a:r>
            <a:r>
              <a:rPr lang="en-US" sz="1600"/>
              <a:t>        Legitimacy,                             motivation,                                     guides,                                      rationale,                                   standards</a:t>
            </a:r>
            <a:endParaRPr lang="en-US" sz="1600" b="1"/>
          </a:p>
        </p:txBody>
      </p:sp>
      <p:sp>
        <p:nvSpPr>
          <p:cNvPr id="8208" name="Oval 15"/>
          <p:cNvSpPr>
            <a:spLocks noChangeArrowheads="1"/>
          </p:cNvSpPr>
          <p:nvPr/>
        </p:nvSpPr>
        <p:spPr bwMode="auto">
          <a:xfrm>
            <a:off x="4824413" y="990600"/>
            <a:ext cx="2232025" cy="1828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4876800" y="1274763"/>
            <a:ext cx="21510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External Message</a:t>
            </a:r>
            <a:r>
              <a:rPr lang="en-US" sz="1600"/>
              <a:t>   Legitimacy for investors, customers, suppliers, community</a:t>
            </a:r>
            <a:endParaRPr lang="en-US" sz="1600" b="1"/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228600" y="24765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Levels of Goals/Plans &amp; Their Importance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327053-B313-47C3-AEB1-77B2AA59A204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25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for the Organization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349500"/>
            <a:ext cx="7740650" cy="3924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400" smtClean="0">
                <a:solidFill>
                  <a:schemeClr val="hlink"/>
                </a:solidFill>
              </a:rPr>
              <a:t>Legitimacy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000" smtClean="0"/>
              <a:t>What the organization stands for - reason for being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000" smtClean="0"/>
              <a:t>Symbolizes legitimacy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000" smtClean="0"/>
              <a:t>Employees identify with overall purpose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400" smtClean="0">
                <a:solidFill>
                  <a:schemeClr val="hlink"/>
                </a:solidFill>
              </a:rPr>
              <a:t>Source of Motivation and Commitment</a:t>
            </a:r>
            <a:r>
              <a:rPr lang="en-US" sz="2000" smtClean="0"/>
              <a:t>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000" smtClean="0"/>
              <a:t>Employees’ identification with the organization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000" smtClean="0"/>
              <a:t>Motivate by reducing uncertainty</a:t>
            </a:r>
          </a:p>
          <a:p>
            <a:pPr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400" smtClean="0">
                <a:solidFill>
                  <a:schemeClr val="hlink"/>
                </a:solidFill>
              </a:rPr>
              <a:t>Guides to Action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000" smtClean="0"/>
              <a:t>Provide a sense of direction; focus attention on specific targets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r>
              <a:rPr lang="en-US" sz="2000" smtClean="0"/>
              <a:t>Direct efforts toward important outcomes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endParaRPr lang="en-US" sz="2000" smtClean="0"/>
          </a:p>
          <a:p>
            <a:pPr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endParaRPr lang="en-US" sz="2000" smtClean="0"/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endParaRPr lang="en-US" sz="1800" smtClean="0"/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sz="1800" smtClean="0"/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endParaRPr lang="en-US" sz="1800" smtClean="0"/>
          </a:p>
          <a:p>
            <a:pPr lvl="1">
              <a:lnSpc>
                <a:spcPct val="80000"/>
              </a:lnSpc>
              <a:spcBef>
                <a:spcPct val="25000"/>
              </a:spcBef>
              <a:buClrTx/>
              <a:buSzTx/>
              <a:buFontTx/>
              <a:buChar char="•"/>
            </a:pPr>
            <a:endParaRPr lang="en-US" sz="200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863600" y="1952625"/>
            <a:ext cx="648017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Provided from Internal and External Messages Goals and Plans Send</a:t>
            </a:r>
          </a:p>
          <a:p>
            <a:pPr>
              <a:spcBef>
                <a:spcPct val="50000"/>
              </a:spcBef>
            </a:pPr>
            <a:endParaRPr 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45761B6-ADF5-4376-86B4-3EEC83AFB4D2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for the Organization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smtClean="0">
                <a:solidFill>
                  <a:schemeClr val="hlink"/>
                </a:solidFill>
              </a:rPr>
              <a:t>Rationale for Decisions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smtClean="0"/>
              <a:t>Learn what organization is trying to accomplish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smtClean="0"/>
              <a:t>Make decisions to ensure that internal policies, roles, performance, structure, products, and expenditures will be made in accordance with desired outcomes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400" smtClean="0">
                <a:solidFill>
                  <a:schemeClr val="hlink"/>
                </a:solidFill>
              </a:rPr>
              <a:t>Standard of Performance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smtClean="0">
                <a:sym typeface="Wingdings" pitchFamily="2" charset="2"/>
              </a:rPr>
              <a:t>Serve as performance criteria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sz="2000" smtClean="0">
                <a:sym typeface="Wingdings" pitchFamily="2" charset="2"/>
              </a:rPr>
              <a:t>Provide a standard of assessment</a:t>
            </a:r>
            <a:endParaRPr lang="en-US" sz="2000" b="1" smtClean="0"/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b="1" smtClean="0"/>
              <a:t>	</a:t>
            </a:r>
            <a:endParaRPr lang="en-US" sz="2400" smtClean="0">
              <a:sym typeface="Wingdings" pitchFamily="2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971550" y="1989138"/>
            <a:ext cx="6588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</a:rPr>
              <a:t>Provided from Internal and External Messages Goals and Plans Send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15AE5A-8948-46EE-B586-BF3A76FE5E3E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4"/>
          <p:cNvSpPr>
            <a:spLocks noGrp="1" noChangeArrowheads="1"/>
          </p:cNvSpPr>
          <p:nvPr>
            <p:ph type="title"/>
          </p:nvPr>
        </p:nvSpPr>
        <p:spPr>
          <a:xfrm>
            <a:off x="788988" y="873125"/>
            <a:ext cx="8355012" cy="1298575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The Importance of Goals and Plans</a:t>
            </a:r>
          </a:p>
        </p:txBody>
      </p:sp>
      <p:sp>
        <p:nvSpPr>
          <p:cNvPr id="201733" name="AutoShape 5"/>
          <p:cNvSpPr>
            <a:spLocks noChangeArrowheads="1"/>
          </p:cNvSpPr>
          <p:nvPr/>
        </p:nvSpPr>
        <p:spPr bwMode="auto">
          <a:xfrm>
            <a:off x="3001963" y="3657600"/>
            <a:ext cx="2667000" cy="1447800"/>
          </a:xfrm>
          <a:prstGeom prst="upArrowCallout">
            <a:avLst>
              <a:gd name="adj1" fmla="val 46053"/>
              <a:gd name="adj2" fmla="val 46053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Char char="Ü"/>
              <a:defRPr/>
            </a:pPr>
            <a:r>
              <a:rPr lang="en-US" sz="2400" b="1">
                <a:latin typeface="Times New Roman" pitchFamily="18" charset="0"/>
              </a:rPr>
              <a:t>Guides to action</a:t>
            </a:r>
          </a:p>
        </p:txBody>
      </p:sp>
      <p:sp>
        <p:nvSpPr>
          <p:cNvPr id="201734" name="AutoShape 6"/>
          <p:cNvSpPr>
            <a:spLocks noChangeArrowheads="1"/>
          </p:cNvSpPr>
          <p:nvPr/>
        </p:nvSpPr>
        <p:spPr bwMode="auto">
          <a:xfrm>
            <a:off x="234950" y="2930525"/>
            <a:ext cx="3810000" cy="1219200"/>
          </a:xfrm>
          <a:prstGeom prst="rightArrowCallout">
            <a:avLst>
              <a:gd name="adj1" fmla="val 25000"/>
              <a:gd name="adj2" fmla="val 25000"/>
              <a:gd name="adj3" fmla="val 52083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buFont typeface="Wingdings" pitchFamily="2" charset="2"/>
              <a:buChar char="Ü"/>
              <a:defRPr/>
            </a:pPr>
            <a:r>
              <a:rPr lang="en-US" sz="2400" b="1">
                <a:latin typeface="Times New Roman" pitchFamily="18" charset="0"/>
              </a:rPr>
              <a:t>Rationale for decisions</a:t>
            </a:r>
          </a:p>
        </p:txBody>
      </p:sp>
      <p:sp>
        <p:nvSpPr>
          <p:cNvPr id="201735" name="AutoShape 7"/>
          <p:cNvSpPr>
            <a:spLocks noChangeArrowheads="1"/>
          </p:cNvSpPr>
          <p:nvPr/>
        </p:nvSpPr>
        <p:spPr bwMode="auto">
          <a:xfrm>
            <a:off x="4730750" y="3006725"/>
            <a:ext cx="4114800" cy="1143000"/>
          </a:xfrm>
          <a:prstGeom prst="leftArrowCallout">
            <a:avLst>
              <a:gd name="adj1" fmla="val 25000"/>
              <a:gd name="adj2" fmla="val 25000"/>
              <a:gd name="adj3" fmla="val 60000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 algn="r">
              <a:buFont typeface="Wingdings" pitchFamily="2" charset="2"/>
              <a:buChar char="Ü"/>
              <a:defRPr/>
            </a:pPr>
            <a:r>
              <a:rPr lang="en-US" sz="2400" b="1">
                <a:latin typeface="Times New Roman" pitchFamily="18" charset="0"/>
              </a:rPr>
              <a:t>Standard of performance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3306763" y="25336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Goals and Plans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3" grpId="0" animBg="1" autoUpdateAnimBg="0"/>
      <p:bldP spid="201734" grpId="0" animBg="1" autoUpdateAnimBg="0"/>
      <p:bldP spid="201735" grpId="0" animBg="1" autoUpdateAnimBg="0"/>
    </p:bldLst>
  </p:timing>
</p:sld>
</file>

<file path=ppt/theme/theme1.xml><?xml version="1.0" encoding="utf-8"?>
<a:theme xmlns:a="http://schemas.openxmlformats.org/drawingml/2006/main" name="Capsules">
  <a:themeElements>
    <a:clrScheme name="Capsules 7">
      <a:dk1>
        <a:srgbClr val="FFFFCC"/>
      </a:dk1>
      <a:lt1>
        <a:srgbClr val="FFFFFF"/>
      </a:lt1>
      <a:dk2>
        <a:srgbClr val="660033"/>
      </a:dk2>
      <a:lt2>
        <a:srgbClr val="FFFFFF"/>
      </a:lt2>
      <a:accent1>
        <a:srgbClr val="FF9900"/>
      </a:accent1>
      <a:accent2>
        <a:srgbClr val="CC3300"/>
      </a:accent2>
      <a:accent3>
        <a:srgbClr val="B8AAAD"/>
      </a:accent3>
      <a:accent4>
        <a:srgbClr val="DADADA"/>
      </a:accent4>
      <a:accent5>
        <a:srgbClr val="FFCAAA"/>
      </a:accent5>
      <a:accent6>
        <a:srgbClr val="B92D00"/>
      </a:accent6>
      <a:hlink>
        <a:srgbClr val="FFCC00"/>
      </a:hlink>
      <a:folHlink>
        <a:srgbClr val="FFCC99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FF99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4583</TotalTime>
  <Words>1228</Words>
  <Application>Microsoft Office PowerPoint</Application>
  <PresentationFormat>On-screen Show (4:3)</PresentationFormat>
  <Paragraphs>251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Capsules</vt:lpstr>
      <vt:lpstr>Managerial Planning and  Goal Setting</vt:lpstr>
      <vt:lpstr>Learning Outcomes </vt:lpstr>
      <vt:lpstr>Chapter Outline</vt:lpstr>
      <vt:lpstr>Planning for the Future</vt:lpstr>
      <vt:lpstr>Overview Goals and Plans</vt:lpstr>
      <vt:lpstr>PowerPoint Presentation</vt:lpstr>
      <vt:lpstr>Benefits for the Organization</vt:lpstr>
      <vt:lpstr>Benefits for the Organization</vt:lpstr>
      <vt:lpstr>The Importance of Goals and Plans</vt:lpstr>
      <vt:lpstr>Organizational Mission</vt:lpstr>
      <vt:lpstr>Bristol-Myers Squibb  Mission Statement</vt:lpstr>
      <vt:lpstr>Strategic Goals and Plans</vt:lpstr>
      <vt:lpstr>Tactical Goals and Plans</vt:lpstr>
      <vt:lpstr>Operational Goals and Plans</vt:lpstr>
      <vt:lpstr>Goal Attainment</vt:lpstr>
      <vt:lpstr>Hierarchy of Goals </vt:lpstr>
      <vt:lpstr>Characteristics of Effective Goal Setting</vt:lpstr>
      <vt:lpstr>Model of the MBO Process</vt:lpstr>
      <vt:lpstr>MBO Benefits and Problems</vt:lpstr>
      <vt:lpstr>Single-Use Plans For Goals Not Likely To Be Repeated</vt:lpstr>
      <vt:lpstr>Standing Plans  For Tasks Performed Repeatedly</vt:lpstr>
      <vt:lpstr>Contingency Plans Specific Situations - unexpected conditions</vt:lpstr>
      <vt:lpstr>Building Scenarios</vt:lpstr>
      <vt:lpstr>Crisis Management Planning Sudden - Devastating –Require Immediate Response</vt:lpstr>
      <vt:lpstr>Planning for High Performance</vt:lpstr>
      <vt:lpstr>Planning In The New Workplace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Waheed-Uz-Zaman Q.</dc:creator>
  <cp:lastModifiedBy>Mehwish CS</cp:lastModifiedBy>
  <cp:revision>52</cp:revision>
  <cp:lastPrinted>1601-01-01T00:00:00Z</cp:lastPrinted>
  <dcterms:created xsi:type="dcterms:W3CDTF">1601-01-01T00:00:00Z</dcterms:created>
  <dcterms:modified xsi:type="dcterms:W3CDTF">2020-02-24T07:19:07Z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