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DC88BA-B484-46FE-AA33-BCF12769395F}" type="datetimeFigureOut">
              <a:rPr lang="en-US" smtClean="0"/>
              <a:pPr/>
              <a:t>1/10/2017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3C323A-2F4E-41FF-BD58-30E4FF02E5F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F3C323A-2F4E-41FF-BD58-30E4FF02E5F6}"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628E15-31D7-42FC-855C-50ADF658E774}" type="datetimeFigureOut">
              <a:rPr lang="en-US" smtClean="0"/>
              <a:pPr/>
              <a:t>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A9F80-7BB6-424D-B727-4FAEC8A4C33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628E15-31D7-42FC-855C-50ADF658E774}" type="datetimeFigureOut">
              <a:rPr lang="en-US" smtClean="0"/>
              <a:pPr/>
              <a:t>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A9F80-7BB6-424D-B727-4FAEC8A4C33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628E15-31D7-42FC-855C-50ADF658E774}" type="datetimeFigureOut">
              <a:rPr lang="en-US" smtClean="0"/>
              <a:pPr/>
              <a:t>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A9F80-7BB6-424D-B727-4FAEC8A4C33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628E15-31D7-42FC-855C-50ADF658E774}" type="datetimeFigureOut">
              <a:rPr lang="en-US" smtClean="0"/>
              <a:pPr/>
              <a:t>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A9F80-7BB6-424D-B727-4FAEC8A4C33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628E15-31D7-42FC-855C-50ADF658E774}" type="datetimeFigureOut">
              <a:rPr lang="en-US" smtClean="0"/>
              <a:pPr/>
              <a:t>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A9F80-7BB6-424D-B727-4FAEC8A4C33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628E15-31D7-42FC-855C-50ADF658E774}" type="datetimeFigureOut">
              <a:rPr lang="en-US" smtClean="0"/>
              <a:pPr/>
              <a:t>1/10/2017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AA9F80-7BB6-424D-B727-4FAEC8A4C33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628E15-31D7-42FC-855C-50ADF658E774}" type="datetimeFigureOut">
              <a:rPr lang="en-US" smtClean="0"/>
              <a:pPr/>
              <a:t>1/10/2017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AA9F80-7BB6-424D-B727-4FAEC8A4C33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628E15-31D7-42FC-855C-50ADF658E774}" type="datetimeFigureOut">
              <a:rPr lang="en-US" smtClean="0"/>
              <a:pPr/>
              <a:t>1/10/2017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AA9F80-7BB6-424D-B727-4FAEC8A4C33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628E15-31D7-42FC-855C-50ADF658E774}" type="datetimeFigureOut">
              <a:rPr lang="en-US" smtClean="0"/>
              <a:pPr/>
              <a:t>1/10/2017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AA9F80-7BB6-424D-B727-4FAEC8A4C33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628E15-31D7-42FC-855C-50ADF658E774}" type="datetimeFigureOut">
              <a:rPr lang="en-US" smtClean="0"/>
              <a:pPr/>
              <a:t>1/10/2017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AA9F80-7BB6-424D-B727-4FAEC8A4C33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628E15-31D7-42FC-855C-50ADF658E774}" type="datetimeFigureOut">
              <a:rPr lang="en-US" smtClean="0"/>
              <a:pPr/>
              <a:t>1/10/2017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AA9F80-7BB6-424D-B727-4FAEC8A4C33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628E15-31D7-42FC-855C-50ADF658E774}" type="datetimeFigureOut">
              <a:rPr lang="en-US" smtClean="0"/>
              <a:pPr/>
              <a:t>1/10/2017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AA9F80-7BB6-424D-B727-4FAEC8A4C33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38200"/>
            <a:ext cx="7772400" cy="1470025"/>
          </a:xfrm>
        </p:spPr>
        <p:txBody>
          <a:bodyPr/>
          <a:lstStyle/>
          <a:p>
            <a:r>
              <a:rPr lang="en-US" b="1" dirty="0" smtClean="0">
                <a:latin typeface="Times New Roman" pitchFamily="18" charset="0"/>
                <a:cs typeface="Times New Roman" pitchFamily="18" charset="0"/>
              </a:rPr>
              <a:t>Chapter 3</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a:xfrm>
            <a:off x="685800" y="2667000"/>
            <a:ext cx="8077200" cy="1371600"/>
          </a:xfrm>
        </p:spPr>
        <p:txBody>
          <a:bodyPr>
            <a:noAutofit/>
          </a:bodyPr>
          <a:lstStyle/>
          <a:p>
            <a:r>
              <a:rPr lang="en-US" sz="3600" b="1" dirty="0" smtClean="0">
                <a:solidFill>
                  <a:schemeClr val="tx1"/>
                </a:solidFill>
                <a:latin typeface="Times New Roman" pitchFamily="18" charset="0"/>
                <a:cs typeface="Times New Roman" pitchFamily="18" charset="0"/>
              </a:rPr>
              <a:t>Introduction to Affect and Cognition</a:t>
            </a:r>
            <a:endParaRPr lang="en-US" sz="36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b="1" dirty="0" smtClean="0">
                <a:latin typeface="Times New Roman" pitchFamily="18" charset="0"/>
                <a:cs typeface="Times New Roman" pitchFamily="18" charset="0"/>
              </a:rPr>
              <a:t>Cognitive interpretations of Symbolic meanings</a:t>
            </a:r>
          </a:p>
          <a:p>
            <a:pPr>
              <a:buNone/>
            </a:pPr>
            <a:r>
              <a:rPr lang="en-US" sz="2400" dirty="0" smtClean="0">
                <a:latin typeface="Times New Roman" pitchFamily="18" charset="0"/>
                <a:cs typeface="Times New Roman" pitchFamily="18" charset="0"/>
              </a:rPr>
              <a:t>    This car is very stylish</a:t>
            </a:r>
          </a:p>
          <a:p>
            <a:pPr>
              <a:buNone/>
            </a:pPr>
            <a:r>
              <a:rPr lang="en-US" sz="2400" dirty="0" smtClean="0">
                <a:latin typeface="Times New Roman" pitchFamily="18" charset="0"/>
                <a:cs typeface="Times New Roman" pitchFamily="18" charset="0"/>
              </a:rPr>
              <a:t>    Wearing a Rolex watch means you are successful person. </a:t>
            </a:r>
          </a:p>
          <a:p>
            <a:r>
              <a:rPr lang="en-US" sz="2400" b="1" dirty="0" smtClean="0">
                <a:latin typeface="Times New Roman" pitchFamily="18" charset="0"/>
                <a:cs typeface="Times New Roman" pitchFamily="18" charset="0"/>
              </a:rPr>
              <a:t>Cognitive interpretations of sensations</a:t>
            </a:r>
          </a:p>
          <a:p>
            <a:pPr>
              <a:buNone/>
            </a:pPr>
            <a:r>
              <a:rPr lang="en-US" sz="2400" dirty="0" smtClean="0">
                <a:latin typeface="Times New Roman" pitchFamily="18" charset="0"/>
                <a:cs typeface="Times New Roman" pitchFamily="18" charset="0"/>
              </a:rPr>
              <a:t>      colors on a box of shoes</a:t>
            </a:r>
          </a:p>
          <a:p>
            <a:pPr>
              <a:buNone/>
            </a:pPr>
            <a:r>
              <a:rPr lang="en-US" sz="2400" dirty="0" smtClean="0">
                <a:latin typeface="Times New Roman" pitchFamily="18" charset="0"/>
                <a:cs typeface="Times New Roman" pitchFamily="18" charset="0"/>
              </a:rPr>
              <a:t>      Smell of your favorite perfume. </a:t>
            </a:r>
          </a:p>
          <a:p>
            <a:r>
              <a:rPr lang="en-US" sz="2400" b="1" dirty="0" smtClean="0">
                <a:latin typeface="Times New Roman" pitchFamily="18" charset="0"/>
                <a:cs typeface="Times New Roman" pitchFamily="18" charset="0"/>
              </a:rPr>
              <a:t>Cognitive interpretations of behaviors</a:t>
            </a:r>
          </a:p>
          <a:p>
            <a:pPr>
              <a:buNone/>
            </a:pPr>
            <a:r>
              <a:rPr lang="en-US" sz="2400" dirty="0" smtClean="0">
                <a:latin typeface="Times New Roman" pitchFamily="18" charset="0"/>
                <a:cs typeface="Times New Roman" pitchFamily="18" charset="0"/>
              </a:rPr>
              <a:t>    I drink a lot of Diet Pepsi</a:t>
            </a:r>
          </a:p>
          <a:p>
            <a:pPr>
              <a:buNone/>
            </a:pPr>
            <a:r>
              <a:rPr lang="en-US" sz="2400" dirty="0" smtClean="0">
                <a:latin typeface="Times New Roman" pitchFamily="18" charset="0"/>
                <a:cs typeface="Times New Roman" pitchFamily="18" charset="0"/>
              </a:rPr>
              <a:t>    How to pay with a credit card</a:t>
            </a:r>
          </a:p>
          <a:p>
            <a:pPr>
              <a:buNone/>
            </a:pP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latin typeface="Times New Roman" pitchFamily="18" charset="0"/>
                <a:cs typeface="Times New Roman" pitchFamily="18" charset="0"/>
              </a:rPr>
              <a:t>Relationship between Affect and Cognition</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Times New Roman" pitchFamily="18" charset="0"/>
                <a:cs typeface="Times New Roman" pitchFamily="18" charset="0"/>
              </a:rPr>
              <a:t>The affective responses (</a:t>
            </a:r>
            <a:r>
              <a:rPr lang="en-US" b="1" dirty="0" smtClean="0">
                <a:latin typeface="Times New Roman" pitchFamily="18" charset="0"/>
                <a:cs typeface="Times New Roman" pitchFamily="18" charset="0"/>
              </a:rPr>
              <a:t>emotions, feelings or moods</a:t>
            </a:r>
            <a:r>
              <a:rPr lang="en-US" dirty="0" smtClean="0">
                <a:latin typeface="Times New Roman" pitchFamily="18" charset="0"/>
                <a:cs typeface="Times New Roman" pitchFamily="18" charset="0"/>
              </a:rPr>
              <a:t>) produced by the affective system in reaction to stimuli in the environment can be interpreted by the cognitive system (e.g. I do not like the insurance agent because she is too serious). This cognitive interpretation in turn  might be used to make decisions e.g. I will not buy insurance from her. </a:t>
            </a:r>
          </a:p>
          <a:p>
            <a:r>
              <a:rPr lang="en-US" dirty="0" smtClean="0">
                <a:latin typeface="Times New Roman" pitchFamily="18" charset="0"/>
                <a:cs typeface="Times New Roman" pitchFamily="18" charset="0"/>
              </a:rPr>
              <a:t>Consumers’ affective reactions to the environment can influence their cognition during decision making. E.g. if </a:t>
            </a:r>
            <a:r>
              <a:rPr lang="en-US" dirty="0" err="1" smtClean="0">
                <a:latin typeface="Times New Roman" pitchFamily="18" charset="0"/>
                <a:cs typeface="Times New Roman" pitchFamily="18" charset="0"/>
              </a:rPr>
              <a:t>Darwaish</a:t>
            </a:r>
            <a:r>
              <a:rPr lang="en-US" dirty="0" smtClean="0">
                <a:latin typeface="Times New Roman" pitchFamily="18" charset="0"/>
                <a:cs typeface="Times New Roman" pitchFamily="18" charset="0"/>
              </a:rPr>
              <a:t> go to grocery shop when he is in good mood, he is likely to spend more money than if he is in bad mood.</a:t>
            </a:r>
          </a:p>
          <a:p>
            <a:r>
              <a:rPr lang="en-US" dirty="0" smtClean="0">
                <a:latin typeface="Times New Roman" pitchFamily="18" charset="0"/>
                <a:cs typeface="Times New Roman" pitchFamily="18" charset="0"/>
              </a:rPr>
              <a:t>Similarly consumers’ cognitive interpretations of information in the environment can trigger affective reactions ( Oh is that new Smart TV by LG, I like it).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Marketing Implications</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r>
              <a:rPr lang="en-US" dirty="0" smtClean="0">
                <a:latin typeface="Times New Roman" pitchFamily="18" charset="0"/>
                <a:cs typeface="Times New Roman" pitchFamily="18" charset="0"/>
              </a:rPr>
              <a:t>Both Affect and Cognitive are important for understanding consumer behavior. </a:t>
            </a:r>
          </a:p>
          <a:p>
            <a:r>
              <a:rPr lang="en-US" dirty="0" smtClean="0">
                <a:latin typeface="Times New Roman" pitchFamily="18" charset="0"/>
                <a:cs typeface="Times New Roman" pitchFamily="18" charset="0"/>
              </a:rPr>
              <a:t>Marketers need to understand both affective and cognitive responses to marketing strategies such as product design, advertisement and store lay out. </a:t>
            </a:r>
          </a:p>
          <a:p>
            <a:r>
              <a:rPr lang="en-US" dirty="0" smtClean="0">
                <a:latin typeface="Times New Roman" pitchFamily="18" charset="0"/>
                <a:cs typeface="Times New Roman" pitchFamily="18" charset="0"/>
              </a:rPr>
              <a:t>Brand Image includes </a:t>
            </a:r>
            <a:r>
              <a:rPr lang="en-US" b="1" dirty="0" smtClean="0">
                <a:latin typeface="Times New Roman" pitchFamily="18" charset="0"/>
                <a:cs typeface="Times New Roman" pitchFamily="18" charset="0"/>
              </a:rPr>
              <a:t>knowledge </a:t>
            </a:r>
            <a:r>
              <a:rPr lang="en-US" dirty="0" smtClean="0">
                <a:latin typeface="Times New Roman" pitchFamily="18" charset="0"/>
                <a:cs typeface="Times New Roman" pitchFamily="18" charset="0"/>
              </a:rPr>
              <a:t>and </a:t>
            </a:r>
            <a:r>
              <a:rPr lang="en-US" b="1" dirty="0" smtClean="0">
                <a:latin typeface="Times New Roman" pitchFamily="18" charset="0"/>
                <a:cs typeface="Times New Roman" pitchFamily="18" charset="0"/>
              </a:rPr>
              <a:t>beliefs </a:t>
            </a:r>
            <a:r>
              <a:rPr lang="en-US" dirty="0" smtClean="0">
                <a:latin typeface="Times New Roman" pitchFamily="18" charset="0"/>
                <a:cs typeface="Times New Roman" pitchFamily="18" charset="0"/>
              </a:rPr>
              <a:t>(cognition) about brand attributes, the consequences of brand use, and appropriate consumption situations as well as evaluations, feelings and emotions ( affective responses) associate with the brand.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latin typeface="Times New Roman" pitchFamily="18" charset="0"/>
                <a:cs typeface="Times New Roman" pitchFamily="18" charset="0"/>
              </a:rPr>
              <a:t>Cognitive processes in Consumer Decision making</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Times New Roman" pitchFamily="18" charset="0"/>
                <a:cs typeface="Times New Roman" pitchFamily="18" charset="0"/>
              </a:rPr>
              <a:t>The most important aspect of consumer behavior for marketers to understand is how consumers make decisions. Consumers makes decision about many types of behavior. </a:t>
            </a:r>
          </a:p>
          <a:p>
            <a:r>
              <a:rPr lang="en-US" dirty="0" smtClean="0">
                <a:latin typeface="Times New Roman" pitchFamily="18" charset="0"/>
                <a:cs typeface="Times New Roman" pitchFamily="18" charset="0"/>
              </a:rPr>
              <a:t>What product or brand should I buy?</a:t>
            </a:r>
          </a:p>
          <a:p>
            <a:r>
              <a:rPr lang="en-US" dirty="0" smtClean="0">
                <a:latin typeface="Times New Roman" pitchFamily="18" charset="0"/>
                <a:cs typeface="Times New Roman" pitchFamily="18" charset="0"/>
              </a:rPr>
              <a:t>Where should I shop?</a:t>
            </a:r>
          </a:p>
          <a:p>
            <a:r>
              <a:rPr lang="en-US" dirty="0" smtClean="0">
                <a:latin typeface="Times New Roman" pitchFamily="18" charset="0"/>
                <a:cs typeface="Times New Roman" pitchFamily="18" charset="0"/>
              </a:rPr>
              <a:t>What TV show should I watch tonight?</a:t>
            </a:r>
          </a:p>
          <a:p>
            <a:r>
              <a:rPr lang="en-US" dirty="0" smtClean="0">
                <a:latin typeface="Times New Roman" pitchFamily="18" charset="0"/>
                <a:cs typeface="Times New Roman" pitchFamily="18" charset="0"/>
              </a:rPr>
              <a:t>Should I read this ad carefully?</a:t>
            </a:r>
          </a:p>
          <a:p>
            <a:r>
              <a:rPr lang="en-US" dirty="0" smtClean="0">
                <a:latin typeface="Times New Roman" pitchFamily="18" charset="0"/>
                <a:cs typeface="Times New Roman" pitchFamily="18" charset="0"/>
              </a:rPr>
              <a:t>Which sales person should I buy from?</a:t>
            </a:r>
          </a:p>
          <a:p>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477000"/>
          </a:xfrm>
        </p:spPr>
        <p:txBody>
          <a:bodyPr>
            <a:noAutofit/>
          </a:bodyPr>
          <a:lstStyle/>
          <a:p>
            <a:r>
              <a:rPr lang="en-US" sz="2400" dirty="0" smtClean="0">
                <a:latin typeface="Times New Roman" pitchFamily="18" charset="0"/>
                <a:cs typeface="Times New Roman" pitchFamily="18" charset="0"/>
              </a:rPr>
              <a:t>Consumers use information to make decision and these information are then interpreted by their cognitive systems. </a:t>
            </a:r>
          </a:p>
          <a:p>
            <a:r>
              <a:rPr lang="en-US" sz="2400" dirty="0" smtClean="0">
                <a:latin typeface="Times New Roman" pitchFamily="18" charset="0"/>
                <a:cs typeface="Times New Roman" pitchFamily="18" charset="0"/>
              </a:rPr>
              <a:t>Consumer decision making involves three important cognitive processes</a:t>
            </a:r>
          </a:p>
          <a:p>
            <a:r>
              <a:rPr lang="en-US" sz="2200" b="1" dirty="0" smtClean="0">
                <a:latin typeface="Times New Roman" pitchFamily="18" charset="0"/>
                <a:cs typeface="Times New Roman" pitchFamily="18" charset="0"/>
              </a:rPr>
              <a:t>1) Interpret 2) Integrate 3) Retrieve product/ Self Knowledge</a:t>
            </a:r>
          </a:p>
          <a:p>
            <a:pPr>
              <a:buNone/>
            </a:pPr>
            <a:endParaRPr lang="en-US" sz="2200" b="1"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1) Consumer must </a:t>
            </a:r>
            <a:r>
              <a:rPr lang="en-US" sz="2400" b="1" dirty="0" smtClean="0">
                <a:latin typeface="Times New Roman" pitchFamily="18" charset="0"/>
                <a:cs typeface="Times New Roman" pitchFamily="18" charset="0"/>
              </a:rPr>
              <a:t>interpret</a:t>
            </a:r>
            <a:r>
              <a:rPr lang="en-US" sz="2400" dirty="0" smtClean="0">
                <a:latin typeface="Times New Roman" pitchFamily="18" charset="0"/>
                <a:cs typeface="Times New Roman" pitchFamily="18" charset="0"/>
              </a:rPr>
              <a:t> relevant information in the environment to create personal knowledge or meaning</a:t>
            </a:r>
          </a:p>
          <a:p>
            <a:r>
              <a:rPr lang="en-US" sz="2400" dirty="0" smtClean="0">
                <a:latin typeface="Times New Roman" pitchFamily="18" charset="0"/>
                <a:cs typeface="Times New Roman" pitchFamily="18" charset="0"/>
              </a:rPr>
              <a:t>2) Consumers must combine or </a:t>
            </a:r>
            <a:r>
              <a:rPr lang="en-US" sz="2400" b="1" dirty="0" smtClean="0">
                <a:latin typeface="Times New Roman" pitchFamily="18" charset="0"/>
                <a:cs typeface="Times New Roman" pitchFamily="18" charset="0"/>
              </a:rPr>
              <a:t>integrate</a:t>
            </a:r>
            <a:r>
              <a:rPr lang="en-US" sz="2400" dirty="0" smtClean="0">
                <a:latin typeface="Times New Roman" pitchFamily="18" charset="0"/>
                <a:cs typeface="Times New Roman" pitchFamily="18" charset="0"/>
              </a:rPr>
              <a:t> this knowledge to evaluate products or possible actions and to choose among alternative behaviors</a:t>
            </a:r>
          </a:p>
          <a:p>
            <a:r>
              <a:rPr lang="en-US" sz="2400" dirty="0" smtClean="0">
                <a:latin typeface="Times New Roman" pitchFamily="18" charset="0"/>
                <a:cs typeface="Times New Roman" pitchFamily="18" charset="0"/>
              </a:rPr>
              <a:t>3) Consumers must </a:t>
            </a:r>
            <a:r>
              <a:rPr lang="en-US" sz="2400" b="1" dirty="0" smtClean="0">
                <a:latin typeface="Times New Roman" pitchFamily="18" charset="0"/>
                <a:cs typeface="Times New Roman" pitchFamily="18" charset="0"/>
              </a:rPr>
              <a:t>retrieve product </a:t>
            </a:r>
            <a:r>
              <a:rPr lang="en-US" sz="2400" dirty="0" smtClean="0">
                <a:latin typeface="Times New Roman" pitchFamily="18" charset="0"/>
                <a:cs typeface="Times New Roman" pitchFamily="18" charset="0"/>
              </a:rPr>
              <a:t>knowledge from memory to use in integration and interpretation processes. </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All three cognitive processes are involved in any decision making situation. </a:t>
            </a: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A model of Consumer Decision Making </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r>
              <a:rPr lang="en-US" dirty="0" smtClean="0">
                <a:latin typeface="Times New Roman" pitchFamily="18" charset="0"/>
                <a:cs typeface="Times New Roman" pitchFamily="18" charset="0"/>
              </a:rPr>
              <a:t>Consumers must interpret or make sense of information in the environment around them. </a:t>
            </a:r>
          </a:p>
          <a:p>
            <a:r>
              <a:rPr lang="en-US" dirty="0" smtClean="0">
                <a:latin typeface="Times New Roman" pitchFamily="18" charset="0"/>
                <a:cs typeface="Times New Roman" pitchFamily="18" charset="0"/>
              </a:rPr>
              <a:t>In this process, they create knowledge, meanings, and belief about the environment and their places in it. </a:t>
            </a:r>
          </a:p>
          <a:p>
            <a:r>
              <a:rPr lang="en-US" b="1" dirty="0" smtClean="0">
                <a:latin typeface="Times New Roman" pitchFamily="18" charset="0"/>
                <a:cs typeface="Times New Roman" pitchFamily="18" charset="0"/>
              </a:rPr>
              <a:t>Interpretation process  </a:t>
            </a:r>
            <a:r>
              <a:rPr lang="en-US" dirty="0" smtClean="0">
                <a:latin typeface="Times New Roman" pitchFamily="18" charset="0"/>
                <a:cs typeface="Times New Roman" pitchFamily="18" charset="0"/>
              </a:rPr>
              <a:t>require exposure to information and involve two related cognitive processes </a:t>
            </a:r>
            <a:r>
              <a:rPr lang="en-US" dirty="0" err="1" smtClean="0">
                <a:latin typeface="Times New Roman" pitchFamily="18" charset="0"/>
                <a:cs typeface="Times New Roman" pitchFamily="18" charset="0"/>
              </a:rPr>
              <a:t>i.e</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Attention </a:t>
            </a:r>
            <a:r>
              <a:rPr lang="en-US" dirty="0" smtClean="0">
                <a:latin typeface="Times New Roman" pitchFamily="18" charset="0"/>
                <a:cs typeface="Times New Roman" pitchFamily="18" charset="0"/>
              </a:rPr>
              <a:t> &amp; </a:t>
            </a:r>
            <a:r>
              <a:rPr lang="en-US" b="1" dirty="0" smtClean="0">
                <a:latin typeface="Times New Roman" pitchFamily="18" charset="0"/>
                <a:cs typeface="Times New Roman" pitchFamily="18" charset="0"/>
              </a:rPr>
              <a:t>Comprehension.</a:t>
            </a:r>
          </a:p>
          <a:p>
            <a:r>
              <a:rPr lang="en-US" b="1" dirty="0" smtClean="0">
                <a:latin typeface="Times New Roman" pitchFamily="18" charset="0"/>
                <a:cs typeface="Times New Roman" pitchFamily="18" charset="0"/>
              </a:rPr>
              <a:t>Attention </a:t>
            </a:r>
            <a:r>
              <a:rPr lang="en-US" dirty="0" smtClean="0">
                <a:latin typeface="Times New Roman" pitchFamily="18" charset="0"/>
                <a:cs typeface="Times New Roman" pitchFamily="18" charset="0"/>
              </a:rPr>
              <a:t>governs how consumers select which information to interpret and which information to ignore. </a:t>
            </a:r>
          </a:p>
          <a:p>
            <a:r>
              <a:rPr lang="en-US" b="1" dirty="0" smtClean="0">
                <a:latin typeface="Times New Roman" pitchFamily="18" charset="0"/>
                <a:cs typeface="Times New Roman" pitchFamily="18" charset="0"/>
              </a:rPr>
              <a:t>Comprehension </a:t>
            </a:r>
            <a:r>
              <a:rPr lang="en-US" dirty="0" smtClean="0">
                <a:latin typeface="Times New Roman" pitchFamily="18" charset="0"/>
                <a:cs typeface="Times New Roman" pitchFamily="18" charset="0"/>
              </a:rPr>
              <a:t>refers to how consumers determine the subjective meanings of information and thus create personal knowledge and beliefs. </a:t>
            </a:r>
          </a:p>
          <a:p>
            <a:r>
              <a:rPr lang="en-US" dirty="0" smtClean="0">
                <a:latin typeface="Times New Roman" pitchFamily="18" charset="0"/>
                <a:cs typeface="Times New Roman" pitchFamily="18" charset="0"/>
              </a:rPr>
              <a:t>(The terms knowledge, meanings and beliefs give the same meaning about interpretation of information produced by interpretation process).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Autofit/>
          </a:bodyPr>
          <a:lstStyle/>
          <a:p>
            <a:pPr>
              <a:buNone/>
            </a:pPr>
            <a:r>
              <a:rPr lang="en-US" sz="2200" b="1" dirty="0" smtClean="0">
                <a:latin typeface="Times New Roman" pitchFamily="18" charset="0"/>
                <a:cs typeface="Times New Roman" pitchFamily="18" charset="0"/>
              </a:rPr>
              <a:t>Integration process </a:t>
            </a:r>
            <a:r>
              <a:rPr lang="en-US" sz="2200" dirty="0" smtClean="0">
                <a:latin typeface="Times New Roman" pitchFamily="18" charset="0"/>
                <a:cs typeface="Times New Roman" pitchFamily="18" charset="0"/>
              </a:rPr>
              <a:t>concerns how consumers combine different types of knowledge</a:t>
            </a:r>
          </a:p>
          <a:p>
            <a:pPr marL="514350" indent="-514350">
              <a:buAutoNum type="arabicParenR"/>
            </a:pPr>
            <a:r>
              <a:rPr lang="en-US" sz="2200" dirty="0" smtClean="0">
                <a:latin typeface="Times New Roman" pitchFamily="18" charset="0"/>
                <a:cs typeface="Times New Roman" pitchFamily="18" charset="0"/>
              </a:rPr>
              <a:t>To form over all evaluations of products, other subjects and behaviors</a:t>
            </a:r>
          </a:p>
          <a:p>
            <a:pPr marL="514350" indent="-514350">
              <a:buAutoNum type="arabicParenR"/>
            </a:pPr>
            <a:r>
              <a:rPr lang="en-US" sz="2200" dirty="0" smtClean="0">
                <a:latin typeface="Times New Roman" pitchFamily="18" charset="0"/>
                <a:cs typeface="Times New Roman" pitchFamily="18" charset="0"/>
              </a:rPr>
              <a:t>To make choices among alternative behaviors, such as purchase.</a:t>
            </a:r>
          </a:p>
          <a:p>
            <a:pPr marL="514350" indent="-514350">
              <a:buNone/>
            </a:pPr>
            <a:r>
              <a:rPr lang="en-US" sz="2200" dirty="0" smtClean="0">
                <a:latin typeface="Times New Roman" pitchFamily="18" charset="0"/>
                <a:cs typeface="Times New Roman" pitchFamily="18" charset="0"/>
              </a:rPr>
              <a:t>Consumers combine knowledge and effective feelings about a product or a brand to form an over all evaluation or a brand attitude.  E.g. I do not like Mars chocolate, or Wrangler jeans are better than Levi’s.</a:t>
            </a:r>
          </a:p>
          <a:p>
            <a:pPr marL="514350" indent="-514350">
              <a:buNone/>
            </a:pPr>
            <a:r>
              <a:rPr lang="en-US" sz="2200" dirty="0" smtClean="0">
                <a:latin typeface="Times New Roman" pitchFamily="18" charset="0"/>
                <a:cs typeface="Times New Roman" pitchFamily="18" charset="0"/>
              </a:rPr>
              <a:t>When consumers choose between different purchase behaviors, they form an intention or plan to buy (I intend to buy I phone 7 this after noon). </a:t>
            </a:r>
          </a:p>
          <a:p>
            <a:pPr marL="514350" indent="-514350">
              <a:buNone/>
            </a:pPr>
            <a:r>
              <a:rPr lang="en-US" sz="2200" dirty="0" smtClean="0">
                <a:latin typeface="Times New Roman" pitchFamily="18" charset="0"/>
                <a:cs typeface="Times New Roman" pitchFamily="18" charset="0"/>
              </a:rPr>
              <a:t>Integration processes are also used to make choices among behaviors other than purchasing. For instance  a consumer might integrate knowledge in deciding when to go on a shopping trip, whether to pay with a check or credit card. </a:t>
            </a:r>
            <a:endParaRPr lang="en-US"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92500" lnSpcReduction="20000"/>
          </a:bodyPr>
          <a:lstStyle/>
          <a:p>
            <a:r>
              <a:rPr lang="en-US" sz="2800" b="1" dirty="0" smtClean="0">
                <a:latin typeface="Times New Roman" pitchFamily="18" charset="0"/>
                <a:cs typeface="Times New Roman" pitchFamily="18" charset="0"/>
              </a:rPr>
              <a:t>Product Knowledge and Involvement  </a:t>
            </a:r>
            <a:r>
              <a:rPr lang="en-US" sz="2800" dirty="0" smtClean="0">
                <a:latin typeface="Times New Roman" pitchFamily="18" charset="0"/>
                <a:cs typeface="Times New Roman" pitchFamily="18" charset="0"/>
              </a:rPr>
              <a:t>concerns the various types of knowledge, meaning and beliefs that are stored in consumers’ memories. </a:t>
            </a:r>
          </a:p>
          <a:p>
            <a:r>
              <a:rPr lang="en-US" sz="2800" dirty="0" smtClean="0">
                <a:latin typeface="Times New Roman" pitchFamily="18" charset="0"/>
                <a:cs typeface="Times New Roman" pitchFamily="18" charset="0"/>
              </a:rPr>
              <a:t>E.g. Consumers may have product knowledge about the characteristics or attributes of a brand of athletic shoe (air insert in the heel), the outcomes of using the brand (I can run faster) or the ability of the brand to satisfy important objectives (I will be fit). </a:t>
            </a:r>
          </a:p>
          <a:p>
            <a:r>
              <a:rPr lang="en-US" sz="2800" dirty="0" smtClean="0">
                <a:latin typeface="Times New Roman" pitchFamily="18" charset="0"/>
                <a:cs typeface="Times New Roman" pitchFamily="18" charset="0"/>
              </a:rPr>
              <a:t>Product knowledge that is retrieved from memory has the potential to influence interpretation and integration processes. </a:t>
            </a:r>
          </a:p>
          <a:p>
            <a:r>
              <a:rPr lang="en-US" sz="2800" dirty="0" smtClean="0">
                <a:latin typeface="Times New Roman" pitchFamily="18" charset="0"/>
                <a:cs typeface="Times New Roman" pitchFamily="18" charset="0"/>
              </a:rPr>
              <a:t>Product involvement refers to consumers’ knowledge about the personal relevance of the product in their lives  (nutrition information is important to health goals).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Types of Knowledge </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754563"/>
          </a:xfrm>
        </p:spPr>
        <p:txBody>
          <a:bodyPr/>
          <a:lstStyle/>
          <a:p>
            <a:r>
              <a:rPr lang="en-US" dirty="0" smtClean="0">
                <a:latin typeface="Times New Roman" pitchFamily="18" charset="0"/>
                <a:cs typeface="Times New Roman" pitchFamily="18" charset="0"/>
              </a:rPr>
              <a:t>The human cognitive systems can interpret virtually any type of information and there by create knowledge, meanings, and beliefs. </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People have 2 types of knowledge</a:t>
            </a:r>
          </a:p>
          <a:p>
            <a:r>
              <a:rPr lang="en-US" dirty="0" smtClean="0">
                <a:latin typeface="Times New Roman" pitchFamily="18" charset="0"/>
                <a:cs typeface="Times New Roman" pitchFamily="18" charset="0"/>
              </a:rPr>
              <a:t>1) General Knowledge </a:t>
            </a:r>
          </a:p>
          <a:p>
            <a:r>
              <a:rPr lang="en-US" dirty="0" smtClean="0">
                <a:latin typeface="Times New Roman" pitchFamily="18" charset="0"/>
                <a:cs typeface="Times New Roman" pitchFamily="18" charset="0"/>
              </a:rPr>
              <a:t>2) Procedural Knowledge </a:t>
            </a:r>
            <a:endParaRPr lang="en-US"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dirty="0" smtClean="0">
                <a:latin typeface="Times New Roman" pitchFamily="18" charset="0"/>
                <a:cs typeface="Times New Roman" pitchFamily="18" charset="0"/>
              </a:rPr>
              <a:t>General Knowledge </a:t>
            </a:r>
            <a:r>
              <a:rPr lang="en-US" dirty="0" smtClean="0">
                <a:latin typeface="Times New Roman" pitchFamily="18" charset="0"/>
                <a:cs typeface="Times New Roman" pitchFamily="18" charset="0"/>
              </a:rPr>
              <a:t>concerns people’s interpretations of relevant information in their environment. </a:t>
            </a:r>
          </a:p>
          <a:p>
            <a:r>
              <a:rPr lang="en-US" dirty="0" smtClean="0">
                <a:latin typeface="Times New Roman" pitchFamily="18" charset="0"/>
                <a:cs typeface="Times New Roman" pitchFamily="18" charset="0"/>
              </a:rPr>
              <a:t>For instance consumers create general knowledge about product categories (compact disc, fast- food hamburgers)  stores (wall mart, Kmart) particular behaviors (shopping in malls, eating ice cream, talking to sales people) or about ourselves ( I m shy, intelligent or honest).</a:t>
            </a:r>
          </a:p>
          <a:p>
            <a:r>
              <a:rPr lang="en-US" dirty="0" smtClean="0">
                <a:latin typeface="Times New Roman" pitchFamily="18" charset="0"/>
                <a:cs typeface="Times New Roman" pitchFamily="18" charset="0"/>
              </a:rPr>
              <a:t>General Knowledge is stored in memory as Propositions that link or connect two concepts.</a:t>
            </a:r>
          </a:p>
          <a:p>
            <a:r>
              <a:rPr lang="en-US" dirty="0" smtClean="0">
                <a:latin typeface="Times New Roman" pitchFamily="18" charset="0"/>
                <a:cs typeface="Times New Roman" pitchFamily="18" charset="0"/>
              </a:rPr>
              <a:t>E.g. Nikon cameras are expensive</a:t>
            </a:r>
          </a:p>
          <a:p>
            <a:r>
              <a:rPr lang="en-US" dirty="0" smtClean="0">
                <a:latin typeface="Times New Roman" pitchFamily="18" charset="0"/>
                <a:cs typeface="Times New Roman" pitchFamily="18" charset="0"/>
              </a:rPr>
              <a:t>Clothing store is having a Sale</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Affect refers to </a:t>
            </a:r>
            <a:r>
              <a:rPr lang="en-US" sz="2800" b="1" dirty="0" smtClean="0">
                <a:latin typeface="Times New Roman" pitchFamily="18" charset="0"/>
                <a:cs typeface="Times New Roman" pitchFamily="18" charset="0"/>
              </a:rPr>
              <a:t>feelings responses</a:t>
            </a:r>
            <a:r>
              <a:rPr lang="en-US" sz="2800" dirty="0" smtClean="0">
                <a:latin typeface="Times New Roman" pitchFamily="18" charset="0"/>
                <a:cs typeface="Times New Roman" pitchFamily="18" charset="0"/>
              </a:rPr>
              <a:t>, where is cognition consist of </a:t>
            </a:r>
            <a:r>
              <a:rPr lang="en-US" sz="2800" b="1" dirty="0" smtClean="0">
                <a:latin typeface="Times New Roman" pitchFamily="18" charset="0"/>
                <a:cs typeface="Times New Roman" pitchFamily="18" charset="0"/>
              </a:rPr>
              <a:t>mental (thinking) responses. </a:t>
            </a:r>
          </a:p>
          <a:p>
            <a:r>
              <a:rPr lang="en-US" sz="2800" dirty="0" smtClean="0">
                <a:latin typeface="Times New Roman" pitchFamily="18" charset="0"/>
                <a:cs typeface="Times New Roman" pitchFamily="18" charset="0"/>
              </a:rPr>
              <a:t>Distinguishing affect from the cognition, you can think of affect as some thing people are or something people feel e.g. I am angry, </a:t>
            </a:r>
            <a:r>
              <a:rPr lang="en-US" sz="2800" dirty="0" err="1" smtClean="0">
                <a:latin typeface="Times New Roman" pitchFamily="18" charset="0"/>
                <a:cs typeface="Times New Roman" pitchFamily="18" charset="0"/>
              </a:rPr>
              <a:t>Umair</a:t>
            </a:r>
            <a:r>
              <a:rPr lang="en-US" sz="2800" dirty="0" smtClean="0">
                <a:latin typeface="Times New Roman" pitchFamily="18" charset="0"/>
                <a:cs typeface="Times New Roman" pitchFamily="18" charset="0"/>
              </a:rPr>
              <a:t> is in a good mood, </a:t>
            </a:r>
            <a:r>
              <a:rPr lang="en-US" sz="2800" dirty="0" err="1" smtClean="0">
                <a:latin typeface="Times New Roman" pitchFamily="18" charset="0"/>
                <a:cs typeface="Times New Roman" pitchFamily="18" charset="0"/>
              </a:rPr>
              <a:t>Abid</a:t>
            </a:r>
            <a:r>
              <a:rPr lang="en-US" sz="2800" dirty="0" smtClean="0">
                <a:latin typeface="Times New Roman" pitchFamily="18" charset="0"/>
                <a:cs typeface="Times New Roman" pitchFamily="18" charset="0"/>
              </a:rPr>
              <a:t> feels bored. While cognition is I believe diet </a:t>
            </a:r>
            <a:r>
              <a:rPr lang="en-US" sz="2800" dirty="0" err="1" smtClean="0">
                <a:latin typeface="Times New Roman" pitchFamily="18" charset="0"/>
                <a:cs typeface="Times New Roman" pitchFamily="18" charset="0"/>
              </a:rPr>
              <a:t>pepsi</a:t>
            </a:r>
            <a:r>
              <a:rPr lang="en-US" sz="2800" dirty="0" smtClean="0">
                <a:latin typeface="Times New Roman" pitchFamily="18" charset="0"/>
                <a:cs typeface="Times New Roman" pitchFamily="18" charset="0"/>
              </a:rPr>
              <a:t> is not fattening, </a:t>
            </a:r>
            <a:r>
              <a:rPr lang="en-US" sz="2800" dirty="0" err="1" smtClean="0">
                <a:latin typeface="Times New Roman" pitchFamily="18" charset="0"/>
                <a:cs typeface="Times New Roman" pitchFamily="18" charset="0"/>
              </a:rPr>
              <a:t>Ismat</a:t>
            </a:r>
            <a:r>
              <a:rPr lang="en-US" sz="2800" dirty="0" smtClean="0">
                <a:latin typeface="Times New Roman" pitchFamily="18" charset="0"/>
                <a:cs typeface="Times New Roman" pitchFamily="18" charset="0"/>
              </a:rPr>
              <a:t> knows where is the grocery store.  </a:t>
            </a:r>
          </a:p>
          <a:p>
            <a:r>
              <a:rPr lang="en-US" sz="2800" dirty="0" smtClean="0">
                <a:latin typeface="Times New Roman" pitchFamily="18" charset="0"/>
                <a:cs typeface="Times New Roman" pitchFamily="18" charset="0"/>
              </a:rPr>
              <a:t>Cognitions are not felt in the body. </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fontScale="77500" lnSpcReduction="20000"/>
          </a:bodyPr>
          <a:lstStyle/>
          <a:p>
            <a:r>
              <a:rPr lang="en-US" dirty="0" smtClean="0">
                <a:latin typeface="Times New Roman" pitchFamily="18" charset="0"/>
                <a:cs typeface="Times New Roman" pitchFamily="18" charset="0"/>
              </a:rPr>
              <a:t>Consumers’ knowledge is either </a:t>
            </a:r>
            <a:r>
              <a:rPr lang="en-US" b="1" dirty="0" smtClean="0">
                <a:latin typeface="Times New Roman" pitchFamily="18" charset="0"/>
                <a:cs typeface="Times New Roman" pitchFamily="18" charset="0"/>
              </a:rPr>
              <a:t>Episodic or Semantic</a:t>
            </a:r>
            <a:r>
              <a:rPr lang="en-US" dirty="0" smtClean="0">
                <a:latin typeface="Times New Roman" pitchFamily="18" charset="0"/>
                <a:cs typeface="Times New Roman" pitchFamily="18" charset="0"/>
              </a:rPr>
              <a:t>. </a:t>
            </a:r>
          </a:p>
          <a:p>
            <a:r>
              <a:rPr lang="en-US" b="1" dirty="0" smtClean="0">
                <a:latin typeface="Times New Roman" pitchFamily="18" charset="0"/>
                <a:cs typeface="Times New Roman" pitchFamily="18" charset="0"/>
              </a:rPr>
              <a:t>Episodic knowledge </a:t>
            </a:r>
            <a:r>
              <a:rPr lang="en-US" dirty="0" smtClean="0">
                <a:latin typeface="Times New Roman" pitchFamily="18" charset="0"/>
                <a:cs typeface="Times New Roman" pitchFamily="18" charset="0"/>
              </a:rPr>
              <a:t>concerns specific events in a person’s life. For instance yesterday I bought candy bar from the vending machine or my last credit card bill had another mistake are examples of episodic knowledge. </a:t>
            </a:r>
          </a:p>
          <a:p>
            <a:r>
              <a:rPr lang="en-US" dirty="0" smtClean="0">
                <a:latin typeface="Times New Roman" pitchFamily="18" charset="0"/>
                <a:cs typeface="Times New Roman" pitchFamily="18" charset="0"/>
              </a:rPr>
              <a:t>Consumers also have </a:t>
            </a:r>
            <a:r>
              <a:rPr lang="en-US" b="1" dirty="0" smtClean="0">
                <a:latin typeface="Times New Roman" pitchFamily="18" charset="0"/>
                <a:cs typeface="Times New Roman" pitchFamily="18" charset="0"/>
              </a:rPr>
              <a:t>Semantic Knowledge </a:t>
            </a:r>
            <a:r>
              <a:rPr lang="en-US" dirty="0" smtClean="0">
                <a:latin typeface="Times New Roman" pitchFamily="18" charset="0"/>
                <a:cs typeface="Times New Roman" pitchFamily="18" charset="0"/>
              </a:rPr>
              <a:t>about objects and events in the environment. </a:t>
            </a:r>
          </a:p>
          <a:p>
            <a:r>
              <a:rPr lang="en-US" dirty="0" smtClean="0">
                <a:latin typeface="Times New Roman" pitchFamily="18" charset="0"/>
                <a:cs typeface="Times New Roman" pitchFamily="18" charset="0"/>
              </a:rPr>
              <a:t>For instance the personal meaning and beliefs you have about snickers candy bars, the peanuts, caramel, calories it contains, the wrapper design, and the aroma or taste are part of your semantic knowledge. </a:t>
            </a:r>
          </a:p>
          <a:p>
            <a:r>
              <a:rPr lang="en-US" dirty="0" smtClean="0">
                <a:latin typeface="Times New Roman" pitchFamily="18" charset="0"/>
                <a:cs typeface="Times New Roman" pitchFamily="18" charset="0"/>
              </a:rPr>
              <a:t>When activated from memory, the episodic and semantic components of general knowledge can influence consumers’ decision making. </a:t>
            </a:r>
            <a:endParaRPr lang="en-US"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latin typeface="Times New Roman" pitchFamily="18" charset="0"/>
                <a:cs typeface="Times New Roman" pitchFamily="18" charset="0"/>
              </a:rPr>
              <a:t>Consumers also have </a:t>
            </a:r>
            <a:r>
              <a:rPr lang="en-US" b="1" dirty="0" smtClean="0">
                <a:latin typeface="Times New Roman" pitchFamily="18" charset="0"/>
                <a:cs typeface="Times New Roman" pitchFamily="18" charset="0"/>
              </a:rPr>
              <a:t>Procedural Knowledge </a:t>
            </a:r>
            <a:r>
              <a:rPr lang="en-US" dirty="0" smtClean="0">
                <a:latin typeface="Times New Roman" pitchFamily="18" charset="0"/>
                <a:cs typeface="Times New Roman" pitchFamily="18" charset="0"/>
              </a:rPr>
              <a:t>about how to do things. </a:t>
            </a:r>
          </a:p>
          <a:p>
            <a:r>
              <a:rPr lang="en-US" dirty="0" smtClean="0">
                <a:latin typeface="Times New Roman" pitchFamily="18" charset="0"/>
                <a:cs typeface="Times New Roman" pitchFamily="18" charset="0"/>
              </a:rPr>
              <a:t>Procedural knowledge is stored in memory as a production. </a:t>
            </a:r>
          </a:p>
          <a:p>
            <a:r>
              <a:rPr lang="en-US" dirty="0" smtClean="0">
                <a:latin typeface="Times New Roman" pitchFamily="18" charset="0"/>
                <a:cs typeface="Times New Roman" pitchFamily="18" charset="0"/>
              </a:rPr>
              <a:t>A Production is a special type of “If.. Then…” proposition that links a concept or event with an appropriate behavior. </a:t>
            </a:r>
          </a:p>
          <a:p>
            <a:r>
              <a:rPr lang="en-US" dirty="0" err="1" smtClean="0">
                <a:latin typeface="Times New Roman" pitchFamily="18" charset="0"/>
                <a:cs typeface="Times New Roman" pitchFamily="18" charset="0"/>
              </a:rPr>
              <a:t>E.g</a:t>
            </a:r>
            <a:r>
              <a:rPr lang="en-US" dirty="0" smtClean="0">
                <a:latin typeface="Times New Roman" pitchFamily="18" charset="0"/>
                <a:cs typeface="Times New Roman" pitchFamily="18" charset="0"/>
              </a:rPr>
              <a:t> if the price of the dress reduced by 50% or more, I will consider buying it. </a:t>
            </a:r>
          </a:p>
          <a:p>
            <a:r>
              <a:rPr lang="en-US" dirty="0" smtClean="0">
                <a:latin typeface="Times New Roman" pitchFamily="18" charset="0"/>
                <a:cs typeface="Times New Roman" pitchFamily="18" charset="0"/>
              </a:rPr>
              <a:t>Or If a sales person presses you for a quick decision, say no and leave.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b="1" dirty="0" smtClean="0">
                <a:latin typeface="Times New Roman" pitchFamily="18" charset="0"/>
                <a:cs typeface="Times New Roman" pitchFamily="18" charset="0"/>
              </a:rPr>
              <a:t>Types of Affective Responses</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Times New Roman" pitchFamily="18" charset="0"/>
                <a:cs typeface="Times New Roman" pitchFamily="18" charset="0"/>
              </a:rPr>
              <a:t>People can experience 4 broad types of affective responses. </a:t>
            </a:r>
          </a:p>
          <a:p>
            <a:r>
              <a:rPr lang="en-US" b="1" dirty="0" smtClean="0">
                <a:latin typeface="Times New Roman" pitchFamily="18" charset="0"/>
                <a:cs typeface="Times New Roman" pitchFamily="18" charset="0"/>
              </a:rPr>
              <a:t>1) Emotions</a:t>
            </a:r>
          </a:p>
          <a:p>
            <a:r>
              <a:rPr lang="en-US" b="1" dirty="0" smtClean="0">
                <a:latin typeface="Times New Roman" pitchFamily="18" charset="0"/>
                <a:cs typeface="Times New Roman" pitchFamily="18" charset="0"/>
              </a:rPr>
              <a:t>2) Specific Feelings</a:t>
            </a:r>
          </a:p>
          <a:p>
            <a:r>
              <a:rPr lang="en-US" b="1" dirty="0" smtClean="0">
                <a:latin typeface="Times New Roman" pitchFamily="18" charset="0"/>
                <a:cs typeface="Times New Roman" pitchFamily="18" charset="0"/>
              </a:rPr>
              <a:t>3) Moods</a:t>
            </a:r>
          </a:p>
          <a:p>
            <a:r>
              <a:rPr lang="en-US" b="1" dirty="0" smtClean="0">
                <a:latin typeface="Times New Roman" pitchFamily="18" charset="0"/>
                <a:cs typeface="Times New Roman" pitchFamily="18" charset="0"/>
              </a:rPr>
              <a:t>4) Evaluations</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Each type of affect can involve positive or negative responses</a:t>
            </a:r>
            <a:r>
              <a:rPr lang="en-US" dirty="0" smtClean="0"/>
              <a:t>.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2400" b="1" dirty="0" smtClean="0">
                <a:latin typeface="Times New Roman" pitchFamily="18" charset="0"/>
                <a:cs typeface="Times New Roman" pitchFamily="18" charset="0"/>
              </a:rPr>
              <a:t>Feelings</a:t>
            </a:r>
            <a:r>
              <a:rPr lang="en-US" sz="2400" dirty="0" smtClean="0">
                <a:latin typeface="Times New Roman" pitchFamily="18" charset="0"/>
                <a:cs typeface="Times New Roman" pitchFamily="18" charset="0"/>
              </a:rPr>
              <a:t> e.g. can be favorable (</a:t>
            </a:r>
            <a:r>
              <a:rPr lang="en-US" sz="2400" dirty="0" err="1" smtClean="0">
                <a:latin typeface="Times New Roman" pitchFamily="18" charset="0"/>
                <a:cs typeface="Times New Roman" pitchFamily="18" charset="0"/>
              </a:rPr>
              <a:t>Hasham</a:t>
            </a:r>
            <a:r>
              <a:rPr lang="en-US" sz="2400" dirty="0" smtClean="0">
                <a:latin typeface="Times New Roman" pitchFamily="18" charset="0"/>
                <a:cs typeface="Times New Roman" pitchFamily="18" charset="0"/>
              </a:rPr>
              <a:t> is satisfied with his new car) or unfavorable ( </a:t>
            </a:r>
            <a:r>
              <a:rPr lang="en-US" sz="2400" dirty="0" err="1" smtClean="0">
                <a:latin typeface="Times New Roman" pitchFamily="18" charset="0"/>
                <a:cs typeface="Times New Roman" pitchFamily="18" charset="0"/>
              </a:rPr>
              <a:t>Rauf</a:t>
            </a:r>
            <a:r>
              <a:rPr lang="en-US" sz="2400" dirty="0" smtClean="0">
                <a:latin typeface="Times New Roman" pitchFamily="18" charset="0"/>
                <a:cs typeface="Times New Roman" pitchFamily="18" charset="0"/>
              </a:rPr>
              <a:t> is disgusted with the services he received). </a:t>
            </a:r>
          </a:p>
          <a:p>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Moods</a:t>
            </a:r>
            <a:r>
              <a:rPr lang="en-US" sz="2400" dirty="0" smtClean="0">
                <a:latin typeface="Times New Roman" pitchFamily="18" charset="0"/>
                <a:cs typeface="Times New Roman" pitchFamily="18" charset="0"/>
              </a:rPr>
              <a:t> can be positive (Relaxed) or negative ( Sad).</a:t>
            </a:r>
          </a:p>
          <a:p>
            <a:r>
              <a:rPr lang="en-US" sz="2400" dirty="0" smtClean="0">
                <a:latin typeface="Times New Roman" pitchFamily="18" charset="0"/>
                <a:cs typeface="Times New Roman" pitchFamily="18" charset="0"/>
              </a:rPr>
              <a:t>The four types of affect differ in the level of bodily arousal or the intensity with which they are experienced</a:t>
            </a:r>
          </a:p>
          <a:p>
            <a:r>
              <a:rPr lang="en-US" sz="2400" dirty="0" smtClean="0">
                <a:latin typeface="Times New Roman" pitchFamily="18" charset="0"/>
                <a:cs typeface="Times New Roman" pitchFamily="18" charset="0"/>
              </a:rPr>
              <a:t>The stronger affective responses including emotions such as fear or anger, may involve physiological responses that are felt in the body such as increase heart rate, blood pressure increase, perspiration, dry mouth, tears etc. </a:t>
            </a:r>
          </a:p>
          <a:p>
            <a:r>
              <a:rPr lang="en-US" sz="2400" b="1" dirty="0" smtClean="0">
                <a:latin typeface="Times New Roman" pitchFamily="18" charset="0"/>
                <a:cs typeface="Times New Roman" pitchFamily="18" charset="0"/>
              </a:rPr>
              <a:t>Specific feelings </a:t>
            </a:r>
            <a:r>
              <a:rPr lang="en-US" sz="2400" dirty="0" smtClean="0">
                <a:latin typeface="Times New Roman" pitchFamily="18" charset="0"/>
                <a:cs typeface="Times New Roman" pitchFamily="18" charset="0"/>
              </a:rPr>
              <a:t>involve some what less intense physiological reactions </a:t>
            </a:r>
            <a:r>
              <a:rPr lang="en-US" sz="2400" dirty="0" err="1" smtClean="0">
                <a:latin typeface="Times New Roman" pitchFamily="18" charset="0"/>
                <a:cs typeface="Times New Roman" pitchFamily="18" charset="0"/>
              </a:rPr>
              <a:t>e.g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Riaz</a:t>
            </a:r>
            <a:r>
              <a:rPr lang="en-US" sz="2400" dirty="0" smtClean="0">
                <a:latin typeface="Times New Roman" pitchFamily="18" charset="0"/>
                <a:cs typeface="Times New Roman" pitchFamily="18" charset="0"/>
              </a:rPr>
              <a:t> was sad when his doggy died</a:t>
            </a:r>
            <a:r>
              <a:rPr lang="en-US" sz="3000" dirty="0" smtClean="0">
                <a:latin typeface="Times New Roman" pitchFamily="18" charset="0"/>
                <a:cs typeface="Times New Roman" pitchFamily="18" charset="0"/>
              </a:rPr>
              <a:t>. </a:t>
            </a:r>
          </a:p>
          <a:p>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b="1" dirty="0" smtClean="0">
                <a:latin typeface="Times New Roman" pitchFamily="18" charset="0"/>
                <a:cs typeface="Times New Roman" pitchFamily="18" charset="0"/>
              </a:rPr>
              <a:t>Moods</a:t>
            </a:r>
            <a:r>
              <a:rPr lang="en-US" dirty="0" smtClean="0">
                <a:latin typeface="Times New Roman" pitchFamily="18" charset="0"/>
                <a:cs typeface="Times New Roman" pitchFamily="18" charset="0"/>
              </a:rPr>
              <a:t>, which involve lower levels of felt intensity, are rather diffuse affective states e.g. </a:t>
            </a:r>
            <a:r>
              <a:rPr lang="en-US" dirty="0" err="1" smtClean="0">
                <a:latin typeface="Times New Roman" pitchFamily="18" charset="0"/>
                <a:cs typeface="Times New Roman" pitchFamily="18" charset="0"/>
              </a:rPr>
              <a:t>Isma</a:t>
            </a:r>
            <a:r>
              <a:rPr lang="en-US" dirty="0" smtClean="0">
                <a:latin typeface="Times New Roman" pitchFamily="18" charset="0"/>
                <a:cs typeface="Times New Roman" pitchFamily="18" charset="0"/>
              </a:rPr>
              <a:t> was bored by the long shopping trip.</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Finally, </a:t>
            </a:r>
            <a:r>
              <a:rPr lang="en-US" b="1" dirty="0" smtClean="0">
                <a:latin typeface="Times New Roman" pitchFamily="18" charset="0"/>
                <a:cs typeface="Times New Roman" pitchFamily="18" charset="0"/>
              </a:rPr>
              <a:t>Evaluations</a:t>
            </a:r>
            <a:r>
              <a:rPr lang="en-US" dirty="0" smtClean="0">
                <a:latin typeface="Times New Roman" pitchFamily="18" charset="0"/>
                <a:cs typeface="Times New Roman" pitchFamily="18" charset="0"/>
              </a:rPr>
              <a:t> of products or other concepts (</a:t>
            </a:r>
            <a:r>
              <a:rPr lang="en-US" dirty="0" err="1" smtClean="0">
                <a:latin typeface="Times New Roman" pitchFamily="18" charset="0"/>
                <a:cs typeface="Times New Roman" pitchFamily="18" charset="0"/>
              </a:rPr>
              <a:t>Feroza</a:t>
            </a:r>
            <a:r>
              <a:rPr lang="en-US" dirty="0" smtClean="0">
                <a:latin typeface="Times New Roman" pitchFamily="18" charset="0"/>
                <a:cs typeface="Times New Roman" pitchFamily="18" charset="0"/>
              </a:rPr>
              <a:t> like Colgate toothpaste) often or rather weak affective response accompanied by low levels of arousal, some times one hardly feels any thing at all</a:t>
            </a:r>
            <a:r>
              <a:rPr lang="en-US" dirty="0" smtClean="0"/>
              <a:t>.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The Affective System</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638800"/>
          </a:xfrm>
        </p:spPr>
        <p:txBody>
          <a:bodyPr>
            <a:noAutofit/>
          </a:bodyPr>
          <a:lstStyle/>
          <a:p>
            <a:r>
              <a:rPr lang="en-US" sz="2400" dirty="0" smtClean="0">
                <a:latin typeface="Times New Roman" pitchFamily="18" charset="0"/>
                <a:cs typeface="Times New Roman" pitchFamily="18" charset="0"/>
              </a:rPr>
              <a:t>Affective responses are produced by the affective system. </a:t>
            </a:r>
          </a:p>
          <a:p>
            <a:r>
              <a:rPr lang="en-US" sz="2400" dirty="0" smtClean="0">
                <a:latin typeface="Times New Roman" pitchFamily="18" charset="0"/>
                <a:cs typeface="Times New Roman" pitchFamily="18" charset="0"/>
              </a:rPr>
              <a:t>Although the researchers still studying how the affective system operates, they generally agree on 5 basic characteristics.</a:t>
            </a:r>
          </a:p>
          <a:p>
            <a:r>
              <a:rPr lang="en-US" sz="2400" dirty="0" smtClean="0">
                <a:latin typeface="Times New Roman" pitchFamily="18" charset="0"/>
                <a:cs typeface="Times New Roman" pitchFamily="18" charset="0"/>
              </a:rPr>
              <a:t>One important property is that the affective system is largely reactive. </a:t>
            </a:r>
          </a:p>
          <a:p>
            <a:r>
              <a:rPr lang="en-US" sz="2400" dirty="0" smtClean="0">
                <a:latin typeface="Times New Roman" pitchFamily="18" charset="0"/>
                <a:cs typeface="Times New Roman" pitchFamily="18" charset="0"/>
              </a:rPr>
              <a:t>Rather a person’s affective system usually responds immediately and automatically to significant aspect of the environment. </a:t>
            </a:r>
          </a:p>
          <a:p>
            <a:r>
              <a:rPr lang="en-US" sz="2400" dirty="0" smtClean="0">
                <a:latin typeface="Times New Roman" pitchFamily="18" charset="0"/>
                <a:cs typeface="Times New Roman" pitchFamily="18" charset="0"/>
              </a:rPr>
              <a:t>An obvious example is color. Most people immediately have a positive affective response when they see a favorite color on a car or an item of clothing. </a:t>
            </a:r>
          </a:p>
          <a:p>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fontScale="85000" lnSpcReduction="10000"/>
          </a:bodyPr>
          <a:lstStyle/>
          <a:p>
            <a:r>
              <a:rPr lang="en-US" sz="3100" dirty="0" smtClean="0">
                <a:latin typeface="Times New Roman" pitchFamily="18" charset="0"/>
                <a:cs typeface="Times New Roman" pitchFamily="18" charset="0"/>
              </a:rPr>
              <a:t>A related characteristic of the affective system is the people have little direct control over their affective responses. </a:t>
            </a:r>
          </a:p>
          <a:p>
            <a:r>
              <a:rPr lang="en-US" sz="3100" dirty="0" smtClean="0">
                <a:latin typeface="Times New Roman" pitchFamily="18" charset="0"/>
                <a:cs typeface="Times New Roman" pitchFamily="18" charset="0"/>
              </a:rPr>
              <a:t>Affective responses are felt physically in the body. </a:t>
            </a:r>
          </a:p>
          <a:p>
            <a:r>
              <a:rPr lang="en-US" sz="3100" dirty="0" smtClean="0">
                <a:latin typeface="Times New Roman" pitchFamily="18" charset="0"/>
                <a:cs typeface="Times New Roman" pitchFamily="18" charset="0"/>
              </a:rPr>
              <a:t>People’s body movements often reflect their affective states ( they smile when happy , clinch fists in anger or look here and there when confused). </a:t>
            </a:r>
          </a:p>
          <a:p>
            <a:r>
              <a:rPr lang="en-US" sz="3100" dirty="0" smtClean="0">
                <a:latin typeface="Times New Roman" pitchFamily="18" charset="0"/>
                <a:cs typeface="Times New Roman" pitchFamily="18" charset="0"/>
              </a:rPr>
              <a:t>Successful sales people read the body language of their prospects and adapt their sales presentation accordingly. </a:t>
            </a:r>
          </a:p>
          <a:p>
            <a:r>
              <a:rPr lang="en-US" sz="3100" dirty="0" smtClean="0">
                <a:latin typeface="Times New Roman" pitchFamily="18" charset="0"/>
                <a:cs typeface="Times New Roman" pitchFamily="18" charset="0"/>
              </a:rPr>
              <a:t>Most affective systems are learned and they may vary widely across different cultures or other social cultures. </a:t>
            </a:r>
          </a:p>
          <a:p>
            <a:r>
              <a:rPr lang="en-US" sz="3100" dirty="0" smtClean="0">
                <a:latin typeface="Times New Roman" pitchFamily="18" charset="0"/>
                <a:cs typeface="Times New Roman" pitchFamily="18" charset="0"/>
              </a:rPr>
              <a:t>Thus people affective systems are likely to respond in rather different ways to the same stimulus.</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b="1" dirty="0" smtClean="0">
                <a:latin typeface="Times New Roman" pitchFamily="18" charset="0"/>
                <a:cs typeface="Times New Roman" pitchFamily="18" charset="0"/>
              </a:rPr>
              <a:t>What is Cognition</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30763"/>
          </a:xfrm>
        </p:spPr>
        <p:txBody>
          <a:bodyPr>
            <a:normAutofit fontScale="55000" lnSpcReduction="20000"/>
          </a:bodyPr>
          <a:lstStyle/>
          <a:p>
            <a:r>
              <a:rPr lang="en-US" sz="4000" dirty="0" smtClean="0">
                <a:latin typeface="Times New Roman" pitchFamily="18" charset="0"/>
                <a:cs typeface="Times New Roman" pitchFamily="18" charset="0"/>
              </a:rPr>
              <a:t>Human being have evolved a highly sophisticated cognitive system that performs the higher mental processes of </a:t>
            </a:r>
            <a:r>
              <a:rPr lang="en-US" sz="4000" b="1" dirty="0" smtClean="0">
                <a:latin typeface="Times New Roman" pitchFamily="18" charset="0"/>
                <a:cs typeface="Times New Roman" pitchFamily="18" charset="0"/>
              </a:rPr>
              <a:t>understanding, evaluating, planning, deciding and thinking.</a:t>
            </a:r>
          </a:p>
          <a:p>
            <a:r>
              <a:rPr lang="en-US" sz="4000" dirty="0" smtClean="0">
                <a:latin typeface="Times New Roman" pitchFamily="18" charset="0"/>
                <a:cs typeface="Times New Roman" pitchFamily="18" charset="0"/>
              </a:rPr>
              <a:t>A major function of people’s cognitive systems is to interpret, make sense of and understand significant aspects of their personal experiences. </a:t>
            </a:r>
          </a:p>
          <a:p>
            <a:r>
              <a:rPr lang="en-US" sz="4000" b="1" dirty="0" smtClean="0">
                <a:latin typeface="Times New Roman" pitchFamily="18" charset="0"/>
                <a:cs typeface="Times New Roman" pitchFamily="18" charset="0"/>
              </a:rPr>
              <a:t>Understanding</a:t>
            </a:r>
            <a:r>
              <a:rPr lang="en-US" sz="4000" dirty="0" smtClean="0">
                <a:latin typeface="Times New Roman" pitchFamily="18" charset="0"/>
                <a:cs typeface="Times New Roman" pitchFamily="18" charset="0"/>
              </a:rPr>
              <a:t>- Interpreting or determining the meaning of specific aspects of one’s environment.</a:t>
            </a:r>
          </a:p>
          <a:p>
            <a:r>
              <a:rPr lang="en-US" sz="4000" b="1" dirty="0" smtClean="0">
                <a:latin typeface="Times New Roman" pitchFamily="18" charset="0"/>
                <a:cs typeface="Times New Roman" pitchFamily="18" charset="0"/>
              </a:rPr>
              <a:t>Evaluating</a:t>
            </a:r>
            <a:r>
              <a:rPr lang="en-US" sz="4000" dirty="0" smtClean="0">
                <a:latin typeface="Times New Roman" pitchFamily="18" charset="0"/>
                <a:cs typeface="Times New Roman" pitchFamily="18" charset="0"/>
              </a:rPr>
              <a:t>- Judging whether an aspect of the environment or one’s own behavior is good or bad, positive or negative, favorable or unfavorable.</a:t>
            </a:r>
          </a:p>
          <a:p>
            <a:r>
              <a:rPr lang="en-US" sz="4000" b="1" dirty="0" smtClean="0">
                <a:latin typeface="Times New Roman" pitchFamily="18" charset="0"/>
                <a:cs typeface="Times New Roman" pitchFamily="18" charset="0"/>
              </a:rPr>
              <a:t>Planning</a:t>
            </a:r>
            <a:r>
              <a:rPr lang="en-US" sz="4000" dirty="0" smtClean="0">
                <a:latin typeface="Times New Roman" pitchFamily="18" charset="0"/>
                <a:cs typeface="Times New Roman" pitchFamily="18" charset="0"/>
              </a:rPr>
              <a:t>- Determining how to solve a problem or reach a goal. </a:t>
            </a:r>
          </a:p>
          <a:p>
            <a:r>
              <a:rPr lang="en-US" sz="4000" b="1" dirty="0" smtClean="0">
                <a:latin typeface="Times New Roman" pitchFamily="18" charset="0"/>
                <a:cs typeface="Times New Roman" pitchFamily="18" charset="0"/>
              </a:rPr>
              <a:t>Deciding</a:t>
            </a:r>
            <a:r>
              <a:rPr lang="en-US" sz="4000" dirty="0" smtClean="0">
                <a:latin typeface="Times New Roman" pitchFamily="18" charset="0"/>
                <a:cs typeface="Times New Roman" pitchFamily="18" charset="0"/>
              </a:rPr>
              <a:t>- Comparing alternative solutions to a problem in terms of their relevant characteristics and selecting the best alternative. </a:t>
            </a:r>
          </a:p>
          <a:p>
            <a:r>
              <a:rPr lang="en-US" sz="4000" b="1" dirty="0" smtClean="0">
                <a:latin typeface="Times New Roman" pitchFamily="18" charset="0"/>
                <a:cs typeface="Times New Roman" pitchFamily="18" charset="0"/>
              </a:rPr>
              <a:t>Thinking</a:t>
            </a:r>
            <a:r>
              <a:rPr lang="en-US" sz="4000" dirty="0" smtClean="0">
                <a:latin typeface="Times New Roman" pitchFamily="18" charset="0"/>
                <a:cs typeface="Times New Roman" pitchFamily="18" charset="0"/>
              </a:rPr>
              <a:t>- The cognitive activity that occurs during all of the processes. </a:t>
            </a:r>
          </a:p>
          <a:p>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r>
              <a:rPr lang="en-US" sz="2800" b="1" dirty="0" smtClean="0">
                <a:latin typeface="Times New Roman" pitchFamily="18" charset="0"/>
                <a:cs typeface="Times New Roman" pitchFamily="18" charset="0"/>
              </a:rPr>
              <a:t>Types of meaning created by the Cognitive systems</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r>
              <a:rPr lang="en-US" sz="3000" b="1" dirty="0" smtClean="0">
                <a:latin typeface="Times New Roman" pitchFamily="18" charset="0"/>
                <a:cs typeface="Times New Roman" pitchFamily="18" charset="0"/>
              </a:rPr>
              <a:t>Cognitive Interpretations of physical Stimuli:</a:t>
            </a:r>
          </a:p>
          <a:p>
            <a:pPr>
              <a:buNone/>
            </a:pPr>
            <a:r>
              <a:rPr lang="en-US" sz="3000" dirty="0" smtClean="0">
                <a:latin typeface="Times New Roman" pitchFamily="18" charset="0"/>
                <a:cs typeface="Times New Roman" pitchFamily="18" charset="0"/>
              </a:rPr>
              <a:t>     This sweater is made of lamb’s wool. </a:t>
            </a:r>
          </a:p>
          <a:p>
            <a:pPr>
              <a:buNone/>
            </a:pPr>
            <a:r>
              <a:rPr lang="en-US" sz="3000" dirty="0" smtClean="0">
                <a:latin typeface="Times New Roman" pitchFamily="18" charset="0"/>
                <a:cs typeface="Times New Roman" pitchFamily="18" charset="0"/>
              </a:rPr>
              <a:t>      </a:t>
            </a:r>
          </a:p>
          <a:p>
            <a:r>
              <a:rPr lang="en-US" sz="3000" b="1" dirty="0" smtClean="0">
                <a:latin typeface="Times New Roman" pitchFamily="18" charset="0"/>
                <a:cs typeface="Times New Roman" pitchFamily="18" charset="0"/>
              </a:rPr>
              <a:t>Cognitive Interpretations of social Stimuli</a:t>
            </a:r>
          </a:p>
          <a:p>
            <a:pPr>
              <a:buNone/>
            </a:pPr>
            <a:r>
              <a:rPr lang="en-US" sz="3000" dirty="0" smtClean="0">
                <a:latin typeface="Times New Roman" pitchFamily="18" charset="0"/>
                <a:cs typeface="Times New Roman" pitchFamily="18" charset="0"/>
              </a:rPr>
              <a:t>     The salesperson was helpful </a:t>
            </a:r>
          </a:p>
          <a:p>
            <a:pPr>
              <a:buNone/>
            </a:pP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Yasir</a:t>
            </a:r>
            <a:r>
              <a:rPr lang="en-US" sz="3000" dirty="0" smtClean="0">
                <a:latin typeface="Times New Roman" pitchFamily="18" charset="0"/>
                <a:cs typeface="Times New Roman" pitchFamily="18" charset="0"/>
              </a:rPr>
              <a:t> thinks </a:t>
            </a:r>
            <a:r>
              <a:rPr lang="en-US" sz="3000" dirty="0" err="1" smtClean="0">
                <a:latin typeface="Times New Roman" pitchFamily="18" charset="0"/>
                <a:cs typeface="Times New Roman" pitchFamily="18" charset="0"/>
              </a:rPr>
              <a:t>Andey</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wala</a:t>
            </a:r>
            <a:r>
              <a:rPr lang="en-US" sz="3000" dirty="0" smtClean="0">
                <a:latin typeface="Times New Roman" pitchFamily="18" charset="0"/>
                <a:cs typeface="Times New Roman" pitchFamily="18" charset="0"/>
              </a:rPr>
              <a:t> burger is best</a:t>
            </a:r>
          </a:p>
          <a:p>
            <a:r>
              <a:rPr lang="en-US" sz="3000" b="1" dirty="0" smtClean="0">
                <a:latin typeface="Times New Roman" pitchFamily="18" charset="0"/>
                <a:cs typeface="Times New Roman" pitchFamily="18" charset="0"/>
              </a:rPr>
              <a:t>Cognitive Interpretations of affective responses</a:t>
            </a:r>
          </a:p>
          <a:p>
            <a:pPr>
              <a:buNone/>
            </a:pP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Guloona</a:t>
            </a:r>
            <a:r>
              <a:rPr lang="en-US" sz="3000" dirty="0" smtClean="0">
                <a:latin typeface="Times New Roman" pitchFamily="18" charset="0"/>
                <a:cs typeface="Times New Roman" pitchFamily="18" charset="0"/>
              </a:rPr>
              <a:t> loves Dove soap. </a:t>
            </a:r>
          </a:p>
          <a:p>
            <a:pPr>
              <a:buNone/>
            </a:pPr>
            <a:r>
              <a:rPr lang="en-US" sz="3000" dirty="0" smtClean="0">
                <a:latin typeface="Times New Roman" pitchFamily="18" charset="0"/>
                <a:cs typeface="Times New Roman" pitchFamily="18" charset="0"/>
              </a:rPr>
              <a:t>      Ibrahim feels guilty about not sending birthday card to his dad.</a:t>
            </a:r>
          </a:p>
          <a:p>
            <a:pPr>
              <a:buNone/>
            </a:pP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545</TotalTime>
  <Words>1857</Words>
  <Application>Microsoft Office PowerPoint</Application>
  <PresentationFormat>On-screen Show (4:3)</PresentationFormat>
  <Paragraphs>124</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Chapter 3</vt:lpstr>
      <vt:lpstr>Slide 2</vt:lpstr>
      <vt:lpstr>Types of Affective Responses</vt:lpstr>
      <vt:lpstr>Slide 4</vt:lpstr>
      <vt:lpstr>Slide 5</vt:lpstr>
      <vt:lpstr>The Affective System</vt:lpstr>
      <vt:lpstr>Slide 7</vt:lpstr>
      <vt:lpstr>What is Cognition</vt:lpstr>
      <vt:lpstr>Types of meaning created by the Cognitive systems</vt:lpstr>
      <vt:lpstr>Slide 10</vt:lpstr>
      <vt:lpstr>Relationship between Affect and Cognition</vt:lpstr>
      <vt:lpstr>Marketing Implications</vt:lpstr>
      <vt:lpstr>Cognitive processes in Consumer Decision making</vt:lpstr>
      <vt:lpstr>Slide 14</vt:lpstr>
      <vt:lpstr>A model of Consumer Decision Making </vt:lpstr>
      <vt:lpstr>Slide 16</vt:lpstr>
      <vt:lpstr>Slide 17</vt:lpstr>
      <vt:lpstr>Types of Knowledge </vt:lpstr>
      <vt:lpstr>Slide 19</vt:lpstr>
      <vt:lpstr>Slide 20</vt:lpstr>
      <vt:lpstr>Slide 21</vt:lpstr>
    </vt:vector>
  </TitlesOfParts>
  <Company>by adguard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95</cp:revision>
  <dcterms:created xsi:type="dcterms:W3CDTF">2016-10-19T04:27:13Z</dcterms:created>
  <dcterms:modified xsi:type="dcterms:W3CDTF">2017-01-10T03:27:54Z</dcterms:modified>
</cp:coreProperties>
</file>