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2" r:id="rId2"/>
    <p:sldId id="269" r:id="rId3"/>
    <p:sldId id="293" r:id="rId4"/>
    <p:sldId id="270" r:id="rId5"/>
    <p:sldId id="271" r:id="rId6"/>
    <p:sldId id="272" r:id="rId7"/>
    <p:sldId id="273" r:id="rId8"/>
    <p:sldId id="274" r:id="rId9"/>
    <p:sldId id="275" r:id="rId10"/>
    <p:sldId id="276" r:id="rId11"/>
    <p:sldId id="277" r:id="rId12"/>
    <p:sldId id="278" r:id="rId13"/>
    <p:sldId id="279" r:id="rId14"/>
    <p:sldId id="280" r:id="rId15"/>
    <p:sldId id="281" r:id="rId16"/>
    <p:sldId id="294" r:id="rId17"/>
    <p:sldId id="282" r:id="rId18"/>
    <p:sldId id="283" r:id="rId19"/>
    <p:sldId id="284" r:id="rId20"/>
    <p:sldId id="285" r:id="rId21"/>
    <p:sldId id="286" r:id="rId22"/>
    <p:sldId id="287" r:id="rId23"/>
    <p:sldId id="288" r:id="rId24"/>
    <p:sldId id="289" r:id="rId25"/>
    <p:sldId id="290" r:id="rId26"/>
    <p:sldId id="291" r:id="rId27"/>
    <p:sldId id="292" r:id="rId28"/>
  </p:sldIdLst>
  <p:sldSz cx="9144000" cy="6858000" type="screen4x3"/>
  <p:notesSz cx="6858000" cy="9144000"/>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99FF"/>
    <a:srgbClr val="FF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506FA09-16C0-406D-AEFB-D809BDE72FD2}"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9E8B83-427C-44A8-B52C-220CC3C6177E}" type="datetimeFigureOut">
              <a:rPr lang="el-GR" smtClean="0"/>
              <a:pPr/>
              <a:t>7/5/2018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C15B4-2CBE-42B6-8FC3-902954E71E1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6FC15-AB08-4000-9AFD-C0E5F77C1B9A}" type="slidenum">
              <a:rPr lang="en-GB"/>
              <a:pPr/>
              <a:t>2</a:t>
            </a:fld>
            <a:endParaRPr lang="en-GB"/>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113C90-1285-46D3-9712-E5AA5BAE076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065A3D8-BC3B-48E8-A98D-36369D379FC4}"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F8A2A64-3501-4D1C-9169-E34F6689B1AB}"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E59BB6-0B11-4DD5-B3B9-7227C71B6FD6}"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838200" y="2362200"/>
            <a:ext cx="7693025" cy="3724275"/>
          </a:xfrm>
        </p:spPr>
        <p:txBody>
          <a:bodyPr/>
          <a:lstStyle/>
          <a:p>
            <a:endParaRPr lang="el-GR"/>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0" y="0"/>
            <a:ext cx="7877175" cy="260350"/>
          </a:xfrm>
        </p:spPr>
        <p:txBody>
          <a:bodyPr/>
          <a:lstStyle>
            <a:lvl1pPr>
              <a:defRPr/>
            </a:lvl1pPr>
          </a:lstStyle>
          <a:p>
            <a:r>
              <a:rPr lang="en-US"/>
              <a:t>Applied Econometrics: A Modern Approach using Eviews and Microfit © Dr D Asteriou</a:t>
            </a:r>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BB0761C2-17BC-4345-97F5-B550DC4139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923500F-B9A1-4D8E-A7F1-92D8692AB1B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2580AC6-38F2-4FEE-8F03-5B79E8FA0380}"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6642959-992B-40E5-B3F3-55EAD517708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E6051117-C026-4397-8540-8A76CC3908C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6B41BA2-2D1B-498D-92C9-FB270FBB2DC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FA0CC31-E7F1-47FC-8020-7E9548B52CB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B057B4F-D599-429F-A1F2-00DEFE0814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FDD5F80-D973-4D9B-8379-96A3FB96A454}"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Econometrics</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AE8915-74EC-469A-AC48-8214BE22CD1A}" type="slidenum">
              <a:rPr lang="en-GB"/>
              <a:pPr/>
              <a:t>‹#›</a:t>
            </a:fld>
            <a:endParaRPr lang="en-GB"/>
          </a:p>
        </p:txBody>
      </p:sp>
      <p:pic>
        <p:nvPicPr>
          <p:cNvPr id="1031" name="Picture 7" descr="PalSymbolGrey_FOR POWERPOINT"/>
          <p:cNvPicPr>
            <a:picLocks noChangeAspect="1" noChangeArrowheads="1"/>
          </p:cNvPicPr>
          <p:nvPr userDrawn="1"/>
        </p:nvPicPr>
        <p:blipFill>
          <a:blip r:embed="rId15" cstate="print"/>
          <a:srcRect/>
          <a:stretch>
            <a:fillRect/>
          </a:stretch>
        </p:blipFill>
        <p:spPr bwMode="auto">
          <a:xfrm>
            <a:off x="8316913" y="6165850"/>
            <a:ext cx="431800" cy="433388"/>
          </a:xfrm>
          <a:prstGeom prst="rect">
            <a:avLst/>
          </a:prstGeom>
          <a:noFill/>
        </p:spPr>
      </p:pic>
      <p:pic>
        <p:nvPicPr>
          <p:cNvPr id="1032" name="Picture 8" descr="CROPPED ASTERIOU"/>
          <p:cNvPicPr>
            <a:picLocks noChangeAspect="1" noChangeArrowheads="1"/>
          </p:cNvPicPr>
          <p:nvPr userDrawn="1"/>
        </p:nvPicPr>
        <p:blipFill>
          <a:blip r:embed="rId16" cstate="print"/>
          <a:srcRect/>
          <a:stretch>
            <a:fillRect/>
          </a:stretch>
        </p:blipFill>
        <p:spPr bwMode="auto">
          <a:xfrm>
            <a:off x="0" y="0"/>
            <a:ext cx="9144000" cy="1268413"/>
          </a:xfrm>
          <a:prstGeom prst="rect">
            <a:avLst/>
          </a:prstGeom>
          <a:noFill/>
        </p:spPr>
      </p:pic>
      <p:sp>
        <p:nvSpPr>
          <p:cNvPr id="1033" name="Rectangle 9"/>
          <p:cNvSpPr>
            <a:spLocks noChangeArrowheads="1"/>
          </p:cNvSpPr>
          <p:nvPr userDrawn="1"/>
        </p:nvSpPr>
        <p:spPr bwMode="auto">
          <a:xfrm>
            <a:off x="539750" y="260350"/>
            <a:ext cx="8229600" cy="706438"/>
          </a:xfrm>
          <a:prstGeom prst="rect">
            <a:avLst/>
          </a:prstGeom>
          <a:noFill/>
          <a:ln w="9525">
            <a:noFill/>
            <a:miter lim="800000"/>
            <a:headEnd/>
            <a:tailEnd/>
          </a:ln>
          <a:effectLst/>
        </p:spPr>
        <p:txBody>
          <a:bodyPr anchor="ctr"/>
          <a:lstStyle/>
          <a:p>
            <a:r>
              <a:rPr lang="en-GB" sz="4400">
                <a:solidFill>
                  <a:schemeClr val="bg1"/>
                </a:solidFill>
              </a:rPr>
              <a:t>Applied Econometrics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Arial" charset="0"/>
          <a:cs typeface="Arial" charset="0"/>
        </a:defRPr>
      </a:lvl2pPr>
      <a:lvl3pPr algn="ctr" rtl="0" fontAlgn="base">
        <a:spcBef>
          <a:spcPct val="0"/>
        </a:spcBef>
        <a:spcAft>
          <a:spcPct val="0"/>
        </a:spcAft>
        <a:defRPr sz="4400">
          <a:solidFill>
            <a:schemeClr val="bg1"/>
          </a:solidFill>
          <a:latin typeface="Arial" charset="0"/>
          <a:cs typeface="Arial" charset="0"/>
        </a:defRPr>
      </a:lvl3pPr>
      <a:lvl4pPr algn="ctr" rtl="0" fontAlgn="base">
        <a:spcBef>
          <a:spcPct val="0"/>
        </a:spcBef>
        <a:spcAft>
          <a:spcPct val="0"/>
        </a:spcAft>
        <a:defRPr sz="4400">
          <a:solidFill>
            <a:schemeClr val="bg1"/>
          </a:solidFill>
          <a:latin typeface="Arial" charset="0"/>
          <a:cs typeface="Arial" charset="0"/>
        </a:defRPr>
      </a:lvl4pPr>
      <a:lvl5pPr algn="ctr" rtl="0" fontAlgn="base">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57238" y="2852738"/>
            <a:ext cx="7273926" cy="936625"/>
          </a:xfrm>
        </p:spPr>
        <p:txBody>
          <a:bodyPr/>
          <a:lstStyle/>
          <a:p>
            <a:r>
              <a:rPr lang="en-GB" sz="3600" dirty="0" smtClean="0">
                <a:solidFill>
                  <a:schemeClr val="tx1"/>
                </a:solidFill>
                <a:latin typeface="BlissRegular" pitchFamily="2" charset="0"/>
              </a:rPr>
              <a:t>MULTICOLLINEARITY</a:t>
            </a:r>
            <a:endParaRPr lang="en-GB" sz="3600" dirty="0">
              <a:solidFill>
                <a:schemeClr val="tx1"/>
              </a:solidFill>
              <a:latin typeface="BlissRegular" pitchFamily="2" charset="0"/>
            </a:endParaRPr>
          </a:p>
        </p:txBody>
      </p:sp>
      <p:sp>
        <p:nvSpPr>
          <p:cNvPr id="8195" name="Rectangle 3"/>
          <p:cNvSpPr>
            <a:spLocks noGrp="1" noChangeArrowheads="1"/>
          </p:cNvSpPr>
          <p:nvPr>
            <p:ph type="subTitle" idx="1"/>
          </p:nvPr>
        </p:nvSpPr>
        <p:spPr>
          <a:xfrm>
            <a:off x="1116013" y="3789363"/>
            <a:ext cx="3455987" cy="935037"/>
          </a:xfrm>
        </p:spPr>
        <p:txBody>
          <a:bodyPr/>
          <a:lstStyle/>
          <a:p>
            <a:pPr>
              <a:lnSpc>
                <a:spcPct val="80000"/>
              </a:lnSpc>
            </a:pPr>
            <a:endParaRPr lang="en-GB" sz="2000" dirty="0">
              <a:latin typeface="BlissRegular" pitchFamily="2" charset="0"/>
            </a:endParaRPr>
          </a:p>
        </p:txBody>
      </p:sp>
      <p:pic>
        <p:nvPicPr>
          <p:cNvPr id="8196" name="Picture 4" descr="CROPPED ASTERIOU"/>
          <p:cNvPicPr>
            <a:picLocks noChangeAspect="1" noChangeArrowheads="1"/>
          </p:cNvPicPr>
          <p:nvPr/>
        </p:nvPicPr>
        <p:blipFill>
          <a:blip r:embed="rId2" cstate="print"/>
          <a:srcRect/>
          <a:stretch>
            <a:fillRect/>
          </a:stretch>
        </p:blipFill>
        <p:spPr bwMode="auto">
          <a:xfrm>
            <a:off x="0" y="0"/>
            <a:ext cx="9144000" cy="1196975"/>
          </a:xfrm>
          <a:prstGeom prst="rect">
            <a:avLst/>
          </a:prstGeom>
          <a:noFill/>
        </p:spPr>
      </p:pic>
      <p:sp>
        <p:nvSpPr>
          <p:cNvPr id="8198" name="Rectangle 6"/>
          <p:cNvSpPr>
            <a:spLocks noChangeArrowheads="1"/>
          </p:cNvSpPr>
          <p:nvPr/>
        </p:nvSpPr>
        <p:spPr bwMode="auto">
          <a:xfrm>
            <a:off x="5795963" y="2133600"/>
            <a:ext cx="2447925" cy="3167063"/>
          </a:xfrm>
          <a:prstGeom prst="rect">
            <a:avLst/>
          </a:prstGeom>
          <a:solidFill>
            <a:srgbClr val="C0C0C0"/>
          </a:solidFill>
          <a:ln w="9525">
            <a:noFill/>
            <a:miter lim="800000"/>
            <a:headEnd/>
            <a:tailEnd/>
          </a:ln>
          <a:effectLst/>
        </p:spPr>
        <p:txBody>
          <a:bodyPr wrap="none" anchor="ctr"/>
          <a:lstStyle/>
          <a:p>
            <a:endParaRPr lang="el-GR"/>
          </a:p>
        </p:txBody>
      </p:sp>
      <p:pic>
        <p:nvPicPr>
          <p:cNvPr id="8197" name="Picture 5" descr="PG2365 ASTERIOU cover paul 1-8"/>
          <p:cNvPicPr>
            <a:picLocks noChangeAspect="1" noChangeArrowheads="1"/>
          </p:cNvPicPr>
          <p:nvPr/>
        </p:nvPicPr>
        <p:blipFill>
          <a:blip r:embed="rId3" cstate="print"/>
          <a:srcRect/>
          <a:stretch>
            <a:fillRect/>
          </a:stretch>
        </p:blipFill>
        <p:spPr bwMode="auto">
          <a:xfrm rot="613995">
            <a:off x="5795963" y="2133600"/>
            <a:ext cx="2457450" cy="3178175"/>
          </a:xfrm>
          <a:prstGeom prst="rect">
            <a:avLst/>
          </a:prstGeom>
          <a:noFill/>
          <a:ln w="9525">
            <a:solidFill>
              <a:srgbClr val="333333"/>
            </a:solidFill>
            <a:miter lim="800000"/>
            <a:headEnd/>
            <a:tailEnd/>
          </a:ln>
        </p:spPr>
      </p:pic>
      <p:pic>
        <p:nvPicPr>
          <p:cNvPr id="8200" name="Picture 8" descr="New Logo Grey 6_CMYK"/>
          <p:cNvPicPr>
            <a:picLocks noChangeAspect="1" noChangeArrowheads="1"/>
          </p:cNvPicPr>
          <p:nvPr/>
        </p:nvPicPr>
        <p:blipFill>
          <a:blip r:embed="rId4" cstate="print"/>
          <a:srcRect/>
          <a:stretch>
            <a:fillRect/>
          </a:stretch>
        </p:blipFill>
        <p:spPr bwMode="auto">
          <a:xfrm>
            <a:off x="611188" y="6165850"/>
            <a:ext cx="1079500" cy="4556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AutoShape 2"/>
          <p:cNvSpPr>
            <a:spLocks noGrp="1" noChangeArrowheads="1"/>
          </p:cNvSpPr>
          <p:nvPr>
            <p:ph type="title"/>
          </p:nvPr>
        </p:nvSpPr>
        <p:spPr>
          <a:xfrm>
            <a:off x="467544" y="1412776"/>
            <a:ext cx="8229600" cy="706437"/>
          </a:xfrm>
        </p:spPr>
        <p:txBody>
          <a:bodyPr/>
          <a:lstStyle/>
          <a:p>
            <a:pPr algn="ctr"/>
            <a:r>
              <a:rPr lang="en-GB" sz="3200" b="1" dirty="0">
                <a:solidFill>
                  <a:srgbClr val="FF0000"/>
                </a:solidFill>
                <a:latin typeface="Times New Roman" pitchFamily="18" charset="0"/>
              </a:rPr>
              <a:t>Consequences of </a:t>
            </a:r>
            <a:r>
              <a:rPr lang="en-GB" sz="3200" b="1" dirty="0" smtClean="0">
                <a:solidFill>
                  <a:srgbClr val="FF0000"/>
                </a:solidFill>
                <a:latin typeface="Times New Roman" pitchFamily="18" charset="0"/>
              </a:rPr>
              <a:t>Perfect </a:t>
            </a:r>
            <a:r>
              <a:rPr lang="en-GB" sz="3200" b="1" dirty="0" err="1">
                <a:solidFill>
                  <a:srgbClr val="FF0000"/>
                </a:solidFill>
                <a:latin typeface="Times New Roman" pitchFamily="18" charset="0"/>
              </a:rPr>
              <a:t>Multicollinearity</a:t>
            </a:r>
            <a:endParaRPr lang="el-GR" sz="3200" b="1" dirty="0">
              <a:solidFill>
                <a:srgbClr val="FF0000"/>
              </a:solidFill>
              <a:latin typeface="Times New Roman" pitchFamily="18" charset="0"/>
            </a:endParaRPr>
          </a:p>
        </p:txBody>
      </p:sp>
      <p:sp>
        <p:nvSpPr>
          <p:cNvPr id="125955" name="Rectangle 3"/>
          <p:cNvSpPr>
            <a:spLocks noGrp="1" noChangeArrowheads="1"/>
          </p:cNvSpPr>
          <p:nvPr>
            <p:ph type="body" idx="1"/>
          </p:nvPr>
        </p:nvSpPr>
        <p:spPr>
          <a:xfrm>
            <a:off x="611560" y="2332037"/>
            <a:ext cx="8229600" cy="4525963"/>
          </a:xfrm>
        </p:spPr>
        <p:txBody>
          <a:bodyPr/>
          <a:lstStyle/>
          <a:p>
            <a:r>
              <a:rPr lang="en-US" dirty="0">
                <a:latin typeface="Times New Roman" pitchFamily="18" charset="0"/>
              </a:rPr>
              <a:t>Under Perfect </a:t>
            </a:r>
            <a:r>
              <a:rPr lang="en-US" dirty="0" err="1">
                <a:latin typeface="Times New Roman" pitchFamily="18" charset="0"/>
              </a:rPr>
              <a:t>Multicollinearity</a:t>
            </a:r>
            <a:r>
              <a:rPr lang="en-US" dirty="0">
                <a:latin typeface="Times New Roman" pitchFamily="18" charset="0"/>
              </a:rPr>
              <a:t>, the OLS estimators simply </a:t>
            </a:r>
            <a:r>
              <a:rPr lang="en-US" b="1" dirty="0">
                <a:latin typeface="Times New Roman" pitchFamily="18" charset="0"/>
              </a:rPr>
              <a:t>do not exist</a:t>
            </a:r>
            <a:r>
              <a:rPr lang="en-US" dirty="0">
                <a:latin typeface="Times New Roman" pitchFamily="18" charset="0"/>
              </a:rPr>
              <a:t>. (</a:t>
            </a:r>
            <a:r>
              <a:rPr lang="en-US" i="1" dirty="0">
                <a:latin typeface="Times New Roman" pitchFamily="18" charset="0"/>
              </a:rPr>
              <a:t>prove on board</a:t>
            </a:r>
            <a:r>
              <a:rPr lang="en-US" dirty="0">
                <a:latin typeface="Times New Roman" pitchFamily="18" charset="0"/>
              </a:rPr>
              <a:t>)</a:t>
            </a:r>
          </a:p>
          <a:p>
            <a:r>
              <a:rPr lang="en-US" dirty="0">
                <a:latin typeface="Times New Roman" pitchFamily="18" charset="0"/>
              </a:rPr>
              <a:t>If you try to estimate an equation in </a:t>
            </a:r>
            <a:r>
              <a:rPr lang="en-US" dirty="0" err="1">
                <a:latin typeface="Times New Roman" pitchFamily="18" charset="0"/>
              </a:rPr>
              <a:t>Eviews</a:t>
            </a:r>
            <a:r>
              <a:rPr lang="en-US" dirty="0">
                <a:latin typeface="Times New Roman" pitchFamily="18" charset="0"/>
              </a:rPr>
              <a:t> and your equation specifications suffers from perfect </a:t>
            </a:r>
            <a:r>
              <a:rPr lang="en-US" dirty="0" err="1">
                <a:latin typeface="Times New Roman" pitchFamily="18" charset="0"/>
              </a:rPr>
              <a:t>multicollinearity</a:t>
            </a:r>
            <a:r>
              <a:rPr lang="en-US" dirty="0">
                <a:latin typeface="Times New Roman" pitchFamily="18" charset="0"/>
              </a:rPr>
              <a:t> </a:t>
            </a:r>
            <a:r>
              <a:rPr lang="en-US" dirty="0" err="1">
                <a:latin typeface="Times New Roman" pitchFamily="18" charset="0"/>
              </a:rPr>
              <a:t>Eviews</a:t>
            </a:r>
            <a:r>
              <a:rPr lang="en-US" dirty="0">
                <a:latin typeface="Times New Roman" pitchFamily="18" charset="0"/>
              </a:rPr>
              <a:t> will not give you results but will give you an error message mentioning </a:t>
            </a:r>
            <a:r>
              <a:rPr lang="en-US" dirty="0" err="1">
                <a:latin typeface="Times New Roman" pitchFamily="18" charset="0"/>
              </a:rPr>
              <a:t>multicollinearity</a:t>
            </a:r>
            <a:r>
              <a:rPr lang="en-US" dirty="0">
                <a:latin typeface="Times New Roman" pitchFamily="18" charset="0"/>
              </a:rPr>
              <a:t> in it.</a:t>
            </a:r>
            <a:endParaRPr lang="el-GR" dirty="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AutoShape 2"/>
          <p:cNvSpPr>
            <a:spLocks noGrp="1" noChangeArrowheads="1"/>
          </p:cNvSpPr>
          <p:nvPr>
            <p:ph type="title"/>
          </p:nvPr>
        </p:nvSpPr>
        <p:spPr>
          <a:xfrm>
            <a:off x="467544" y="1412776"/>
            <a:ext cx="8229600" cy="706437"/>
          </a:xfrm>
        </p:spPr>
        <p:txBody>
          <a:bodyPr/>
          <a:lstStyle/>
          <a:p>
            <a:pPr algn="ctr"/>
            <a:r>
              <a:rPr lang="en-GB" b="1" dirty="0">
                <a:solidFill>
                  <a:srgbClr val="FF0000"/>
                </a:solidFill>
                <a:latin typeface="Times New Roman" pitchFamily="18" charset="0"/>
              </a:rPr>
              <a:t>Imperfect </a:t>
            </a:r>
            <a:r>
              <a:rPr lang="en-GB"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26979" name="Rectangle 3"/>
          <p:cNvSpPr>
            <a:spLocks noGrp="1" noChangeArrowheads="1"/>
          </p:cNvSpPr>
          <p:nvPr>
            <p:ph type="body" idx="1"/>
          </p:nvPr>
        </p:nvSpPr>
        <p:spPr>
          <a:xfrm>
            <a:off x="467544" y="2332037"/>
            <a:ext cx="8229600" cy="4525963"/>
          </a:xfrm>
        </p:spPr>
        <p:txBody>
          <a:bodyPr/>
          <a:lstStyle/>
          <a:p>
            <a:pPr>
              <a:lnSpc>
                <a:spcPct val="90000"/>
              </a:lnSpc>
            </a:pPr>
            <a:r>
              <a:rPr lang="en-US" dirty="0">
                <a:latin typeface="Times New Roman" pitchFamily="18" charset="0"/>
              </a:rPr>
              <a:t>Imperfect </a:t>
            </a:r>
            <a:r>
              <a:rPr lang="en-US" dirty="0" err="1">
                <a:latin typeface="Times New Roman" pitchFamily="18" charset="0"/>
              </a:rPr>
              <a:t>multicollinearity</a:t>
            </a:r>
            <a:r>
              <a:rPr lang="en-US" dirty="0">
                <a:latin typeface="Times New Roman" pitchFamily="18" charset="0"/>
              </a:rPr>
              <a:t> (or near </a:t>
            </a:r>
            <a:r>
              <a:rPr lang="en-US" dirty="0" err="1">
                <a:latin typeface="Times New Roman" pitchFamily="18" charset="0"/>
              </a:rPr>
              <a:t>multicollinearity</a:t>
            </a:r>
            <a:r>
              <a:rPr lang="en-US" dirty="0">
                <a:latin typeface="Times New Roman" pitchFamily="18" charset="0"/>
              </a:rPr>
              <a:t>) exists when the explanatory variables in an equation are correlated, but this correlation is </a:t>
            </a:r>
            <a:r>
              <a:rPr lang="en-US" b="1" dirty="0">
                <a:latin typeface="Times New Roman" pitchFamily="18" charset="0"/>
              </a:rPr>
              <a:t>less than</a:t>
            </a:r>
            <a:r>
              <a:rPr lang="en-US" dirty="0">
                <a:latin typeface="Times New Roman" pitchFamily="18" charset="0"/>
              </a:rPr>
              <a:t> perfect.</a:t>
            </a:r>
          </a:p>
          <a:p>
            <a:pPr>
              <a:lnSpc>
                <a:spcPct val="90000"/>
              </a:lnSpc>
            </a:pPr>
            <a:r>
              <a:rPr lang="en-US" dirty="0">
                <a:latin typeface="Times New Roman" pitchFamily="18" charset="0"/>
              </a:rPr>
              <a:t>This can be expressed as:</a:t>
            </a:r>
          </a:p>
          <a:p>
            <a:pPr algn="ctr">
              <a:lnSpc>
                <a:spcPct val="90000"/>
              </a:lnSpc>
              <a:buFont typeface="Wingdings" pitchFamily="2" charset="2"/>
              <a:buNone/>
            </a:pP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3</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+v</a:t>
            </a:r>
          </a:p>
          <a:p>
            <a:pPr>
              <a:lnSpc>
                <a:spcPct val="90000"/>
              </a:lnSpc>
              <a:buFont typeface="Wingdings" pitchFamily="2" charset="2"/>
              <a:buNone/>
            </a:pPr>
            <a:r>
              <a:rPr lang="en-US" dirty="0">
                <a:latin typeface="Times New Roman" pitchFamily="18" charset="0"/>
                <a:cs typeface="Times New Roman" pitchFamily="18" charset="0"/>
              </a:rPr>
              <a:t>where </a:t>
            </a:r>
            <a:r>
              <a:rPr lang="en-US" i="1" dirty="0">
                <a:latin typeface="Times New Roman" pitchFamily="18" charset="0"/>
                <a:cs typeface="Times New Roman" pitchFamily="18" charset="0"/>
              </a:rPr>
              <a:t>v</a:t>
            </a:r>
            <a:r>
              <a:rPr lang="en-US" dirty="0">
                <a:latin typeface="Times New Roman" pitchFamily="18" charset="0"/>
                <a:cs typeface="Times New Roman" pitchFamily="18" charset="0"/>
              </a:rPr>
              <a:t> is a random variable that can be viewed as the ‘error’ in the exact linear </a:t>
            </a:r>
            <a:r>
              <a:rPr lang="en-US" dirty="0" err="1">
                <a:latin typeface="Times New Roman" pitchFamily="18" charset="0"/>
                <a:cs typeface="Times New Roman" pitchFamily="18" charset="0"/>
              </a:rPr>
              <a:t>releationship</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AutoShape 2"/>
          <p:cNvSpPr>
            <a:spLocks noGrp="1" noChangeArrowheads="1"/>
          </p:cNvSpPr>
          <p:nvPr>
            <p:ph type="title"/>
          </p:nvPr>
        </p:nvSpPr>
        <p:spPr>
          <a:xfrm>
            <a:off x="539552" y="1556792"/>
            <a:ext cx="8229600" cy="706437"/>
          </a:xfrm>
        </p:spPr>
        <p:txBody>
          <a:bodyPr/>
          <a:lstStyle/>
          <a:p>
            <a:pPr algn="ctr"/>
            <a:r>
              <a:rPr lang="en-GB" sz="3600" b="1" dirty="0">
                <a:solidFill>
                  <a:srgbClr val="FF0000"/>
                </a:solidFill>
                <a:latin typeface="Times New Roman" pitchFamily="18" charset="0"/>
              </a:rPr>
              <a:t>Consequences of </a:t>
            </a:r>
            <a:r>
              <a:rPr lang="en-GB" sz="3600" b="1" dirty="0" smtClean="0">
                <a:solidFill>
                  <a:srgbClr val="FF0000"/>
                </a:solidFill>
                <a:latin typeface="Times New Roman" pitchFamily="18" charset="0"/>
              </a:rPr>
              <a:t>Imperfect </a:t>
            </a:r>
            <a:r>
              <a:rPr lang="en-GB" sz="3600" b="1" dirty="0" err="1">
                <a:solidFill>
                  <a:srgbClr val="FF0000"/>
                </a:solidFill>
                <a:latin typeface="Times New Roman" pitchFamily="18" charset="0"/>
              </a:rPr>
              <a:t>Multicollinearity</a:t>
            </a:r>
            <a:endParaRPr lang="el-GR" sz="3600" b="1" dirty="0">
              <a:solidFill>
                <a:srgbClr val="FF0000"/>
              </a:solidFill>
              <a:latin typeface="Times New Roman" pitchFamily="18" charset="0"/>
            </a:endParaRPr>
          </a:p>
        </p:txBody>
      </p:sp>
      <p:sp>
        <p:nvSpPr>
          <p:cNvPr id="128003" name="Rectangle 3"/>
          <p:cNvSpPr>
            <a:spLocks noGrp="1" noChangeArrowheads="1"/>
          </p:cNvSpPr>
          <p:nvPr>
            <p:ph type="body" idx="1"/>
          </p:nvPr>
        </p:nvSpPr>
        <p:spPr>
          <a:xfrm>
            <a:off x="457200" y="2708920"/>
            <a:ext cx="8229600" cy="3744416"/>
          </a:xfrm>
        </p:spPr>
        <p:txBody>
          <a:bodyPr/>
          <a:lstStyle/>
          <a:p>
            <a:r>
              <a:rPr lang="en-US" dirty="0">
                <a:latin typeface="Times New Roman" pitchFamily="18" charset="0"/>
              </a:rPr>
              <a:t>In cases of imperfect </a:t>
            </a:r>
            <a:r>
              <a:rPr lang="en-US" dirty="0" err="1">
                <a:latin typeface="Times New Roman" pitchFamily="18" charset="0"/>
              </a:rPr>
              <a:t>multicollinearity</a:t>
            </a:r>
            <a:r>
              <a:rPr lang="en-US" dirty="0">
                <a:latin typeface="Times New Roman" pitchFamily="18" charset="0"/>
              </a:rPr>
              <a:t> the OLS estimators can be obtained and they are also BLUE.</a:t>
            </a:r>
          </a:p>
          <a:p>
            <a:r>
              <a:rPr lang="en-US" dirty="0">
                <a:latin typeface="Times New Roman" pitchFamily="18" charset="0"/>
              </a:rPr>
              <a:t>However, although linear </a:t>
            </a:r>
            <a:r>
              <a:rPr lang="en-US" dirty="0" err="1">
                <a:latin typeface="Times New Roman" pitchFamily="18" charset="0"/>
              </a:rPr>
              <a:t>unbiassed</a:t>
            </a:r>
            <a:r>
              <a:rPr lang="en-US" dirty="0">
                <a:latin typeface="Times New Roman" pitchFamily="18" charset="0"/>
              </a:rPr>
              <a:t> estimators with the minimum variance property to hold, the OLS variances are often larger than those obtained in the absence of </a:t>
            </a:r>
            <a:r>
              <a:rPr lang="en-US" dirty="0" err="1">
                <a:latin typeface="Times New Roman" pitchFamily="18" charset="0"/>
              </a:rPr>
              <a:t>multicollinearity</a:t>
            </a:r>
            <a:r>
              <a:rPr lang="en-US" dirty="0">
                <a:latin typeface="Times New Roman" pitchFamily="18" charset="0"/>
              </a:rPr>
              <a:t>.</a:t>
            </a:r>
            <a:endParaRPr lang="el-GR" dirty="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AutoShape 2"/>
          <p:cNvSpPr>
            <a:spLocks noGrp="1" noChangeArrowheads="1"/>
          </p:cNvSpPr>
          <p:nvPr>
            <p:ph type="title"/>
          </p:nvPr>
        </p:nvSpPr>
        <p:spPr>
          <a:xfrm>
            <a:off x="611560" y="1484784"/>
            <a:ext cx="8229600" cy="706437"/>
          </a:xfrm>
        </p:spPr>
        <p:txBody>
          <a:bodyPr/>
          <a:lstStyle/>
          <a:p>
            <a:pPr algn="ctr"/>
            <a:r>
              <a:rPr lang="en-GB" sz="3600" b="1" dirty="0">
                <a:solidFill>
                  <a:srgbClr val="FF0000"/>
                </a:solidFill>
                <a:latin typeface="Times New Roman" pitchFamily="18" charset="0"/>
              </a:rPr>
              <a:t>Consequences of </a:t>
            </a:r>
            <a:r>
              <a:rPr lang="en-GB" sz="3600" b="1" dirty="0" smtClean="0">
                <a:solidFill>
                  <a:srgbClr val="FF0000"/>
                </a:solidFill>
                <a:latin typeface="Times New Roman" pitchFamily="18" charset="0"/>
              </a:rPr>
              <a:t>Imperfect </a:t>
            </a:r>
            <a:r>
              <a:rPr lang="en-GB" sz="3600" b="1" dirty="0" err="1">
                <a:solidFill>
                  <a:srgbClr val="FF0000"/>
                </a:solidFill>
                <a:latin typeface="Times New Roman" pitchFamily="18" charset="0"/>
              </a:rPr>
              <a:t>Multicollinearity</a:t>
            </a:r>
            <a:endParaRPr lang="el-GR" sz="3600" b="1" dirty="0">
              <a:solidFill>
                <a:srgbClr val="FF0000"/>
              </a:solidFill>
              <a:latin typeface="Times New Roman" pitchFamily="18" charset="0"/>
            </a:endParaRPr>
          </a:p>
        </p:txBody>
      </p:sp>
      <p:sp>
        <p:nvSpPr>
          <p:cNvPr id="129027" name="Rectangle 3"/>
          <p:cNvSpPr>
            <a:spLocks noGrp="1" noChangeArrowheads="1"/>
          </p:cNvSpPr>
          <p:nvPr>
            <p:ph type="body" sz="half" idx="1"/>
          </p:nvPr>
        </p:nvSpPr>
        <p:spPr>
          <a:xfrm>
            <a:off x="838200" y="2362200"/>
            <a:ext cx="7262813" cy="1138238"/>
          </a:xfrm>
        </p:spPr>
        <p:txBody>
          <a:bodyPr/>
          <a:lstStyle/>
          <a:p>
            <a:pPr>
              <a:buFont typeface="Wingdings" pitchFamily="2" charset="2"/>
              <a:buNone/>
            </a:pPr>
            <a:r>
              <a:rPr lang="en-US" sz="2400" dirty="0">
                <a:latin typeface="Times New Roman" pitchFamily="18" charset="0"/>
              </a:rPr>
              <a:t>To explain this consider the expression that gives the variance of the partial slope of variable </a:t>
            </a:r>
            <a:r>
              <a:rPr lang="en-US" sz="2400" i="1" dirty="0" err="1">
                <a:latin typeface="Times New Roman" pitchFamily="18" charset="0"/>
              </a:rPr>
              <a:t>X</a:t>
            </a:r>
            <a:r>
              <a:rPr lang="en-US" sz="2400" i="1" baseline="-25000" dirty="0" err="1">
                <a:latin typeface="Times New Roman" pitchFamily="18" charset="0"/>
              </a:rPr>
              <a:t>j</a:t>
            </a:r>
            <a:r>
              <a:rPr lang="en-US" sz="2400" dirty="0">
                <a:latin typeface="Times New Roman" pitchFamily="18" charset="0"/>
              </a:rPr>
              <a:t>:</a:t>
            </a:r>
            <a:endParaRPr lang="el-GR" sz="2400" dirty="0">
              <a:latin typeface="Times New Roman" pitchFamily="18" charset="0"/>
            </a:endParaRPr>
          </a:p>
        </p:txBody>
      </p:sp>
      <p:graphicFrame>
        <p:nvGraphicFramePr>
          <p:cNvPr id="129028" name="Object 4"/>
          <p:cNvGraphicFramePr>
            <a:graphicFrameLocks noChangeAspect="1"/>
          </p:cNvGraphicFramePr>
          <p:nvPr>
            <p:ph sz="half" idx="2"/>
          </p:nvPr>
        </p:nvGraphicFramePr>
        <p:xfrm>
          <a:off x="2051720" y="3284984"/>
          <a:ext cx="4679950" cy="2232025"/>
        </p:xfrm>
        <a:graphic>
          <a:graphicData uri="http://schemas.openxmlformats.org/presentationml/2006/ole">
            <p:oleObj spid="_x0000_s24578" name="Equation" r:id="rId3" imgW="1955520" imgH="965160" progId="">
              <p:embed/>
            </p:oleObj>
          </a:graphicData>
        </a:graphic>
      </p:graphicFrame>
      <p:sp>
        <p:nvSpPr>
          <p:cNvPr id="129030" name="Text Box 6"/>
          <p:cNvSpPr txBox="1">
            <a:spLocks noChangeArrowheads="1"/>
          </p:cNvSpPr>
          <p:nvPr/>
        </p:nvSpPr>
        <p:spPr bwMode="auto">
          <a:xfrm>
            <a:off x="1115616" y="5733256"/>
            <a:ext cx="6897687" cy="822325"/>
          </a:xfrm>
          <a:prstGeom prst="rect">
            <a:avLst/>
          </a:prstGeom>
          <a:noFill/>
          <a:ln w="9525">
            <a:noFill/>
            <a:miter lim="800000"/>
            <a:headEnd/>
            <a:tailEnd/>
          </a:ln>
          <a:effectLst/>
        </p:spPr>
        <p:txBody>
          <a:bodyPr>
            <a:spAutoFit/>
          </a:bodyPr>
          <a:lstStyle/>
          <a:p>
            <a:pPr>
              <a:spcBef>
                <a:spcPct val="50000"/>
              </a:spcBef>
            </a:pPr>
            <a:r>
              <a:rPr lang="en-US" sz="2400" dirty="0">
                <a:latin typeface="Times New Roman" pitchFamily="18" charset="0"/>
              </a:rPr>
              <a:t>where </a:t>
            </a:r>
            <a:r>
              <a:rPr lang="en-US" sz="2400" i="1" dirty="0">
                <a:latin typeface="Times New Roman" pitchFamily="18" charset="0"/>
              </a:rPr>
              <a:t>r</a:t>
            </a:r>
            <a:r>
              <a:rPr lang="en-US" sz="2400" i="1" baseline="30000" dirty="0">
                <a:latin typeface="Times New Roman" pitchFamily="18" charset="0"/>
              </a:rPr>
              <a:t>2</a:t>
            </a:r>
            <a:r>
              <a:rPr lang="en-US" sz="2400" dirty="0">
                <a:latin typeface="Times New Roman" pitchFamily="18" charset="0"/>
              </a:rPr>
              <a:t> is the square of the sample correlation coefficient between </a:t>
            </a:r>
            <a:r>
              <a:rPr lang="en-US" sz="2400" i="1" dirty="0">
                <a:latin typeface="Times New Roman" pitchFamily="18" charset="0"/>
              </a:rPr>
              <a:t>X</a:t>
            </a:r>
            <a:r>
              <a:rPr lang="en-US" sz="2400" i="1" baseline="-25000" dirty="0">
                <a:latin typeface="Times New Roman" pitchFamily="18" charset="0"/>
              </a:rPr>
              <a:t>2</a:t>
            </a:r>
            <a:r>
              <a:rPr lang="en-US" sz="2400" dirty="0">
                <a:latin typeface="Times New Roman" pitchFamily="18" charset="0"/>
              </a:rPr>
              <a:t> and </a:t>
            </a:r>
            <a:r>
              <a:rPr lang="en-US" sz="2400" i="1" dirty="0">
                <a:latin typeface="Times New Roman" pitchFamily="18" charset="0"/>
              </a:rPr>
              <a:t>X</a:t>
            </a:r>
            <a:r>
              <a:rPr lang="en-US" sz="2400" i="1" baseline="-25000" dirty="0">
                <a:latin typeface="Times New Roman" pitchFamily="18" charset="0"/>
              </a:rPr>
              <a:t>3</a:t>
            </a:r>
            <a:r>
              <a:rPr lang="en-US" i="1" dirty="0">
                <a:latin typeface="Times New Roman" pitchFamily="18" charset="0"/>
              </a:rPr>
              <a:t>.</a:t>
            </a:r>
            <a:endParaRPr lang="el-GR" i="1" dirty="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AutoShape 2"/>
          <p:cNvSpPr>
            <a:spLocks noGrp="1" noChangeArrowheads="1"/>
          </p:cNvSpPr>
          <p:nvPr>
            <p:ph type="title"/>
          </p:nvPr>
        </p:nvSpPr>
        <p:spPr>
          <a:xfrm>
            <a:off x="467544" y="1484784"/>
            <a:ext cx="8229600" cy="706437"/>
          </a:xfrm>
        </p:spPr>
        <p:txBody>
          <a:bodyPr/>
          <a:lstStyle/>
          <a:p>
            <a:pPr algn="ctr"/>
            <a:r>
              <a:rPr lang="en-GB" sz="3600" b="1" dirty="0">
                <a:solidFill>
                  <a:srgbClr val="FF0000"/>
                </a:solidFill>
                <a:latin typeface="Times New Roman" pitchFamily="18" charset="0"/>
              </a:rPr>
              <a:t>Consequences of </a:t>
            </a:r>
            <a:r>
              <a:rPr lang="en-GB" sz="3600" b="1" dirty="0" smtClean="0">
                <a:solidFill>
                  <a:srgbClr val="FF0000"/>
                </a:solidFill>
                <a:latin typeface="Times New Roman" pitchFamily="18" charset="0"/>
              </a:rPr>
              <a:t>Imperfect </a:t>
            </a:r>
            <a:r>
              <a:rPr lang="en-GB" sz="3600" b="1" dirty="0" err="1">
                <a:solidFill>
                  <a:srgbClr val="FF0000"/>
                </a:solidFill>
                <a:latin typeface="Times New Roman" pitchFamily="18" charset="0"/>
              </a:rPr>
              <a:t>Multicollinearity</a:t>
            </a:r>
            <a:endParaRPr lang="el-GR" sz="3600" b="1" dirty="0">
              <a:solidFill>
                <a:srgbClr val="FF0000"/>
              </a:solidFill>
              <a:latin typeface="Times New Roman" pitchFamily="18" charset="0"/>
            </a:endParaRPr>
          </a:p>
        </p:txBody>
      </p:sp>
      <p:sp>
        <p:nvSpPr>
          <p:cNvPr id="131075" name="Rectangle 3"/>
          <p:cNvSpPr>
            <a:spLocks noGrp="1" noChangeArrowheads="1"/>
          </p:cNvSpPr>
          <p:nvPr>
            <p:ph type="body" sz="half" idx="1"/>
          </p:nvPr>
        </p:nvSpPr>
        <p:spPr>
          <a:xfrm>
            <a:off x="838200" y="2362200"/>
            <a:ext cx="7189788" cy="850900"/>
          </a:xfrm>
        </p:spPr>
        <p:txBody>
          <a:bodyPr/>
          <a:lstStyle/>
          <a:p>
            <a:pPr>
              <a:buFont typeface="Wingdings" pitchFamily="2" charset="2"/>
              <a:buNone/>
            </a:pPr>
            <a:r>
              <a:rPr lang="en-US" sz="2400">
                <a:latin typeface="Times New Roman" pitchFamily="18" charset="0"/>
              </a:rPr>
              <a:t>Extending this to more than two explanatory variables, we have:</a:t>
            </a:r>
          </a:p>
          <a:p>
            <a:pPr>
              <a:buFont typeface="Wingdings" pitchFamily="2" charset="2"/>
              <a:buNone/>
            </a:pPr>
            <a:endParaRPr lang="el-GR" sz="2400">
              <a:latin typeface="Times New Roman" pitchFamily="18" charset="0"/>
            </a:endParaRPr>
          </a:p>
        </p:txBody>
      </p:sp>
      <p:graphicFrame>
        <p:nvGraphicFramePr>
          <p:cNvPr id="131076" name="Object 4"/>
          <p:cNvGraphicFramePr>
            <a:graphicFrameLocks noChangeAspect="1"/>
          </p:cNvGraphicFramePr>
          <p:nvPr>
            <p:ph sz="half" idx="2"/>
          </p:nvPr>
        </p:nvGraphicFramePr>
        <p:xfrm>
          <a:off x="2627313" y="3068638"/>
          <a:ext cx="4271962" cy="2305050"/>
        </p:xfrm>
        <a:graphic>
          <a:graphicData uri="http://schemas.openxmlformats.org/presentationml/2006/ole">
            <p:oleObj spid="_x0000_s25602" name="Equation" r:id="rId3" imgW="2006280" imgH="965160" progId="">
              <p:embed/>
            </p:oleObj>
          </a:graphicData>
        </a:graphic>
      </p:graphicFrame>
      <p:sp>
        <p:nvSpPr>
          <p:cNvPr id="131078" name="Text Box 6"/>
          <p:cNvSpPr txBox="1">
            <a:spLocks noChangeArrowheads="1"/>
          </p:cNvSpPr>
          <p:nvPr/>
        </p:nvSpPr>
        <p:spPr bwMode="auto">
          <a:xfrm>
            <a:off x="1203325" y="5516563"/>
            <a:ext cx="6753225" cy="82232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and therefore, what we call the Variance Inflation Factor (VIF)</a:t>
            </a:r>
            <a:endParaRPr lang="el-GR" sz="240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AutoShape 2"/>
          <p:cNvSpPr>
            <a:spLocks noGrp="1" noChangeArrowheads="1"/>
          </p:cNvSpPr>
          <p:nvPr>
            <p:ph type="title"/>
          </p:nvPr>
        </p:nvSpPr>
        <p:spPr>
          <a:xfrm>
            <a:off x="755576" y="1268760"/>
            <a:ext cx="7924800" cy="1143000"/>
          </a:xfrm>
        </p:spPr>
        <p:txBody>
          <a:bodyPr/>
          <a:lstStyle/>
          <a:p>
            <a:pPr algn="ctr"/>
            <a:r>
              <a:rPr lang="en-US" dirty="0">
                <a:latin typeface="Times New Roman" pitchFamily="18" charset="0"/>
              </a:rPr>
              <a:t>The </a:t>
            </a:r>
            <a:r>
              <a:rPr lang="en-US" b="1" dirty="0">
                <a:solidFill>
                  <a:srgbClr val="FF0000"/>
                </a:solidFill>
                <a:latin typeface="Times New Roman" pitchFamily="18" charset="0"/>
              </a:rPr>
              <a:t>Variance Inflation </a:t>
            </a:r>
            <a:r>
              <a:rPr lang="en-US" dirty="0">
                <a:latin typeface="Times New Roman" pitchFamily="18" charset="0"/>
              </a:rPr>
              <a:t>Factor</a:t>
            </a:r>
            <a:endParaRPr lang="el-GR" dirty="0">
              <a:latin typeface="Times New Roman" pitchFamily="18" charset="0"/>
            </a:endParaRPr>
          </a:p>
        </p:txBody>
      </p:sp>
      <p:graphicFrame>
        <p:nvGraphicFramePr>
          <p:cNvPr id="133162" name="Group 42"/>
          <p:cNvGraphicFramePr>
            <a:graphicFrameLocks noGrp="1"/>
          </p:cNvGraphicFramePr>
          <p:nvPr>
            <p:ph idx="1"/>
          </p:nvPr>
        </p:nvGraphicFramePr>
        <p:xfrm>
          <a:off x="1763688" y="2286000"/>
          <a:ext cx="5832475" cy="4572000"/>
        </p:xfrm>
        <a:graphic>
          <a:graphicData uri="http://schemas.openxmlformats.org/drawingml/2006/table">
            <a:tbl>
              <a:tblPr/>
              <a:tblGrid>
                <a:gridCol w="2916237"/>
                <a:gridCol w="2916238"/>
              </a:tblGrid>
              <a:tr h="3730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1" u="none" strike="noStrike" cap="none" normalizeH="0" baseline="0" dirty="0" smtClean="0">
                          <a:ln>
                            <a:noFill/>
                          </a:ln>
                          <a:solidFill>
                            <a:schemeClr val="tx1"/>
                          </a:solidFill>
                          <a:effectLst/>
                          <a:latin typeface="Times New Roman" pitchFamily="18" charset="0"/>
                        </a:rPr>
                        <a:t>R</a:t>
                      </a:r>
                      <a:r>
                        <a:rPr kumimoji="0" lang="en-US" sz="2400" b="0" i="1" u="none" strike="noStrike" cap="none" normalizeH="0" baseline="30000" dirty="0" smtClean="0">
                          <a:ln>
                            <a:noFill/>
                          </a:ln>
                          <a:solidFill>
                            <a:schemeClr val="tx1"/>
                          </a:solidFill>
                          <a:effectLst/>
                          <a:latin typeface="Times New Roman" pitchFamily="18" charset="0"/>
                        </a:rPr>
                        <a:t>2</a:t>
                      </a:r>
                      <a:r>
                        <a:rPr kumimoji="0" lang="en-US" sz="2400" b="0" i="1" u="none" strike="noStrike" cap="none" normalizeH="0" baseline="-25000" dirty="0" smtClean="0">
                          <a:ln>
                            <a:noFill/>
                          </a:ln>
                          <a:solidFill>
                            <a:schemeClr val="tx1"/>
                          </a:solidFill>
                          <a:effectLst/>
                          <a:latin typeface="Times New Roman" pitchFamily="18" charset="0"/>
                        </a:rPr>
                        <a:t>j</a:t>
                      </a:r>
                      <a:endParaRPr kumimoji="0" lang="el-GR" sz="2400" b="0" i="1" u="none" strike="noStrike" cap="none" normalizeH="0" baseline="-2500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VIF</a:t>
                      </a:r>
                      <a:r>
                        <a:rPr kumimoji="0" lang="en-US" sz="2400" b="0" i="0" u="none" strike="noStrike" cap="none" normalizeH="0" baseline="-25000" smtClean="0">
                          <a:ln>
                            <a:noFill/>
                          </a:ln>
                          <a:solidFill>
                            <a:schemeClr val="tx1"/>
                          </a:solidFill>
                          <a:effectLst/>
                          <a:latin typeface="Times New Roman" pitchFamily="18" charset="0"/>
                        </a:rPr>
                        <a:t>j</a:t>
                      </a:r>
                      <a:endParaRPr kumimoji="0" lang="el-GR" sz="2400" b="0" i="0" u="none" strike="noStrike" cap="none" normalizeH="0" baseline="-2500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0.5</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0.8</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5</a:t>
                      </a:r>
                      <a:endParaRPr kumimoji="0" lang="el-G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0.9</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0.95</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0.075</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40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0.99</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100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0.995</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200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0.999</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1000</a:t>
                      </a:r>
                      <a:endParaRPr kumimoji="0" lang="el-GR"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5298" name="Picture 2"/>
          <p:cNvPicPr>
            <a:picLocks noGrp="1" noChangeAspect="1" noChangeArrowheads="1"/>
          </p:cNvPicPr>
          <p:nvPr>
            <p:ph idx="1"/>
          </p:nvPr>
        </p:nvPicPr>
        <p:blipFill>
          <a:blip r:embed="rId2"/>
          <a:srcRect/>
          <a:stretch>
            <a:fillRect/>
          </a:stretch>
        </p:blipFill>
        <p:spPr bwMode="auto">
          <a:xfrm>
            <a:off x="0" y="1357298"/>
            <a:ext cx="9144000" cy="478634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AutoShape 2"/>
          <p:cNvSpPr>
            <a:spLocks noGrp="1" noChangeArrowheads="1"/>
          </p:cNvSpPr>
          <p:nvPr>
            <p:ph type="title"/>
          </p:nvPr>
        </p:nvSpPr>
        <p:spPr>
          <a:xfrm>
            <a:off x="539552" y="1412776"/>
            <a:ext cx="8229600" cy="706437"/>
          </a:xfrm>
        </p:spPr>
        <p:txBody>
          <a:bodyPr/>
          <a:lstStyle/>
          <a:p>
            <a:pPr algn="ctr"/>
            <a:r>
              <a:rPr lang="en-US" b="1" dirty="0">
                <a:solidFill>
                  <a:srgbClr val="FF0000"/>
                </a:solidFill>
                <a:latin typeface="Times New Roman" pitchFamily="18" charset="0"/>
              </a:rPr>
              <a:t>The Variance Inflation Factor</a:t>
            </a:r>
            <a:endParaRPr lang="el-GR" b="1" dirty="0">
              <a:solidFill>
                <a:srgbClr val="FF0000"/>
              </a:solidFill>
              <a:latin typeface="Times New Roman" pitchFamily="18" charset="0"/>
            </a:endParaRPr>
          </a:p>
        </p:txBody>
      </p:sp>
      <p:sp>
        <p:nvSpPr>
          <p:cNvPr id="135171" name="Rectangle 3"/>
          <p:cNvSpPr>
            <a:spLocks noGrp="1" noChangeArrowheads="1"/>
          </p:cNvSpPr>
          <p:nvPr>
            <p:ph type="body" idx="1"/>
          </p:nvPr>
        </p:nvSpPr>
        <p:spPr>
          <a:xfrm>
            <a:off x="467544" y="2132856"/>
            <a:ext cx="8676456" cy="4525963"/>
          </a:xfrm>
        </p:spPr>
        <p:txBody>
          <a:bodyPr/>
          <a:lstStyle/>
          <a:p>
            <a:r>
              <a:rPr lang="en-US" dirty="0">
                <a:latin typeface="Times New Roman" pitchFamily="18" charset="0"/>
              </a:rPr>
              <a:t>VIF values that exceed 10 are generally viewed as evidence of the existence of problematic </a:t>
            </a:r>
            <a:r>
              <a:rPr lang="en-US" dirty="0" err="1">
                <a:latin typeface="Times New Roman" pitchFamily="18" charset="0"/>
              </a:rPr>
              <a:t>multicollinearity</a:t>
            </a:r>
            <a:r>
              <a:rPr lang="en-US" dirty="0">
                <a:latin typeface="Times New Roman" pitchFamily="18" charset="0"/>
              </a:rPr>
              <a:t>.</a:t>
            </a:r>
          </a:p>
          <a:p>
            <a:r>
              <a:rPr lang="en-US" dirty="0">
                <a:latin typeface="Times New Roman" pitchFamily="18" charset="0"/>
              </a:rPr>
              <a:t>This happens for </a:t>
            </a:r>
            <a:r>
              <a:rPr lang="en-US" i="1" dirty="0">
                <a:latin typeface="Times New Roman" pitchFamily="18" charset="0"/>
              </a:rPr>
              <a:t>R</a:t>
            </a:r>
            <a:r>
              <a:rPr lang="en-US" i="1" baseline="30000" dirty="0">
                <a:latin typeface="Times New Roman" pitchFamily="18" charset="0"/>
              </a:rPr>
              <a:t>2</a:t>
            </a:r>
            <a:r>
              <a:rPr lang="en-US" i="1" baseline="-25000" dirty="0">
                <a:latin typeface="Times New Roman" pitchFamily="18" charset="0"/>
              </a:rPr>
              <a:t>j </a:t>
            </a:r>
            <a:r>
              <a:rPr lang="en-US" dirty="0">
                <a:latin typeface="Times New Roman" pitchFamily="18" charset="0"/>
              </a:rPr>
              <a:t>&gt;0.9 (explain auxiliary </a:t>
            </a:r>
            <a:r>
              <a:rPr lang="en-US" dirty="0" err="1">
                <a:latin typeface="Times New Roman" pitchFamily="18" charset="0"/>
              </a:rPr>
              <a:t>reg</a:t>
            </a:r>
            <a:r>
              <a:rPr lang="en-US" dirty="0">
                <a:latin typeface="Times New Roman" pitchFamily="18" charset="0"/>
              </a:rPr>
              <a:t>)</a:t>
            </a:r>
            <a:endParaRPr lang="el-GR" i="1" baseline="-25000" dirty="0">
              <a:latin typeface="Times New Roman" pitchFamily="18" charset="0"/>
            </a:endParaRPr>
          </a:p>
          <a:p>
            <a:r>
              <a:rPr lang="en-US" dirty="0">
                <a:latin typeface="Times New Roman" pitchFamily="18" charset="0"/>
              </a:rPr>
              <a:t> So large standard errors will lead to large confidence intervals.</a:t>
            </a:r>
          </a:p>
          <a:p>
            <a:r>
              <a:rPr lang="en-US" dirty="0">
                <a:latin typeface="Times New Roman" pitchFamily="18" charset="0"/>
              </a:rPr>
              <a:t>Also, we might have t-stats that are totally wrong.</a:t>
            </a:r>
            <a:endParaRPr lang="el-GR" dirty="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AutoShape 2"/>
          <p:cNvSpPr>
            <a:spLocks noGrp="1" noChangeArrowheads="1"/>
          </p:cNvSpPr>
          <p:nvPr>
            <p:ph type="title"/>
          </p:nvPr>
        </p:nvSpPr>
        <p:spPr>
          <a:xfrm>
            <a:off x="395536" y="1628800"/>
            <a:ext cx="8229600" cy="706437"/>
          </a:xfrm>
        </p:spPr>
        <p:txBody>
          <a:bodyPr/>
          <a:lstStyle/>
          <a:p>
            <a:pPr algn="ctr"/>
            <a:r>
              <a:rPr lang="en-GB" sz="3600" b="1" dirty="0">
                <a:solidFill>
                  <a:srgbClr val="FF0000"/>
                </a:solidFill>
                <a:latin typeface="Times New Roman" pitchFamily="18" charset="0"/>
              </a:rPr>
              <a:t>Consequences of </a:t>
            </a:r>
            <a:br>
              <a:rPr lang="en-GB" sz="3600" b="1" dirty="0">
                <a:solidFill>
                  <a:srgbClr val="FF0000"/>
                </a:solidFill>
                <a:latin typeface="Times New Roman" pitchFamily="18" charset="0"/>
              </a:rPr>
            </a:br>
            <a:r>
              <a:rPr lang="en-GB" sz="3600" b="1" dirty="0">
                <a:solidFill>
                  <a:srgbClr val="FF0000"/>
                </a:solidFill>
                <a:latin typeface="Times New Roman" pitchFamily="18" charset="0"/>
              </a:rPr>
              <a:t>Imperfect </a:t>
            </a:r>
            <a:r>
              <a:rPr lang="en-GB" sz="3600" b="1" dirty="0" err="1">
                <a:solidFill>
                  <a:srgbClr val="FF0000"/>
                </a:solidFill>
                <a:latin typeface="Times New Roman" pitchFamily="18" charset="0"/>
              </a:rPr>
              <a:t>Multicollinearity</a:t>
            </a:r>
            <a:r>
              <a:rPr lang="en-GB" sz="3600" b="1" dirty="0">
                <a:solidFill>
                  <a:srgbClr val="FF0000"/>
                </a:solidFill>
                <a:latin typeface="Times New Roman" pitchFamily="18" charset="0"/>
              </a:rPr>
              <a:t> (Again)</a:t>
            </a:r>
            <a:endParaRPr lang="el-GR" sz="3600" b="1" dirty="0">
              <a:solidFill>
                <a:srgbClr val="FF0000"/>
              </a:solidFill>
              <a:latin typeface="Times New Roman" pitchFamily="18" charset="0"/>
            </a:endParaRPr>
          </a:p>
        </p:txBody>
      </p:sp>
      <p:sp>
        <p:nvSpPr>
          <p:cNvPr id="136195" name="Rectangle 3"/>
          <p:cNvSpPr>
            <a:spLocks noGrp="1" noChangeArrowheads="1"/>
          </p:cNvSpPr>
          <p:nvPr>
            <p:ph type="body" idx="1"/>
          </p:nvPr>
        </p:nvSpPr>
        <p:spPr>
          <a:xfrm>
            <a:off x="395536" y="2780928"/>
            <a:ext cx="8229600" cy="4077072"/>
          </a:xfrm>
        </p:spPr>
        <p:txBody>
          <a:bodyPr/>
          <a:lstStyle/>
          <a:p>
            <a:pPr marL="533400" indent="-533400">
              <a:buFont typeface="Wingdings" pitchFamily="2" charset="2"/>
              <a:buNone/>
            </a:pPr>
            <a:r>
              <a:rPr lang="en-US" sz="2400" dirty="0">
                <a:latin typeface="Times New Roman" pitchFamily="18" charset="0"/>
              </a:rPr>
              <a:t>Concluding when imperfect </a:t>
            </a:r>
            <a:r>
              <a:rPr lang="en-US" sz="2400" dirty="0" err="1">
                <a:latin typeface="Times New Roman" pitchFamily="18" charset="0"/>
              </a:rPr>
              <a:t>multicollinearity</a:t>
            </a:r>
            <a:r>
              <a:rPr lang="en-US" sz="2400" dirty="0">
                <a:latin typeface="Times New Roman" pitchFamily="18" charset="0"/>
              </a:rPr>
              <a:t> is present we have:</a:t>
            </a:r>
          </a:p>
          <a:p>
            <a:pPr marL="533400" indent="-533400">
              <a:buFont typeface="Wingdings" pitchFamily="2" charset="2"/>
              <a:buAutoNum type="alphaLcParenBoth"/>
            </a:pPr>
            <a:r>
              <a:rPr lang="en-US" sz="2400" dirty="0">
                <a:latin typeface="Times New Roman" pitchFamily="18" charset="0"/>
              </a:rPr>
              <a:t>Estimates of the OLS may be imprecise because of large standard errors.</a:t>
            </a:r>
          </a:p>
          <a:p>
            <a:pPr marL="533400" indent="-533400">
              <a:buFont typeface="Wingdings" pitchFamily="2" charset="2"/>
              <a:buAutoNum type="alphaLcParenBoth"/>
            </a:pPr>
            <a:r>
              <a:rPr lang="en-US" sz="2400" dirty="0">
                <a:latin typeface="Times New Roman" pitchFamily="18" charset="0"/>
              </a:rPr>
              <a:t>Affected coefficients may fail to attain statistical significance due to low t-stats.</a:t>
            </a:r>
          </a:p>
          <a:p>
            <a:pPr marL="533400" indent="-533400">
              <a:buFont typeface="Wingdings" pitchFamily="2" charset="2"/>
              <a:buAutoNum type="alphaLcParenBoth"/>
            </a:pPr>
            <a:r>
              <a:rPr lang="en-US" sz="2400" dirty="0">
                <a:latin typeface="Times New Roman" pitchFamily="18" charset="0"/>
              </a:rPr>
              <a:t>Sing reversal might exist.</a:t>
            </a:r>
          </a:p>
          <a:p>
            <a:pPr marL="533400" indent="-533400">
              <a:buFont typeface="Wingdings" pitchFamily="2" charset="2"/>
              <a:buAutoNum type="alphaLcParenBoth"/>
            </a:pPr>
            <a:r>
              <a:rPr lang="en-US" sz="2400" dirty="0">
                <a:latin typeface="Times New Roman" pitchFamily="18" charset="0"/>
              </a:rPr>
              <a:t>Addition or deletion of few observations may result in substantial changes in the estimated coefficients.</a:t>
            </a:r>
          </a:p>
          <a:p>
            <a:pPr marL="533400" indent="-533400">
              <a:buFont typeface="Wingdings" pitchFamily="2" charset="2"/>
              <a:buAutoNum type="alphaLcParenBoth"/>
            </a:pPr>
            <a:endParaRPr lang="el-GR" sz="2400" dirty="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AutoShape 2"/>
          <p:cNvSpPr>
            <a:spLocks noGrp="1" noChangeArrowheads="1"/>
          </p:cNvSpPr>
          <p:nvPr>
            <p:ph type="title"/>
          </p:nvPr>
        </p:nvSpPr>
        <p:spPr>
          <a:xfrm>
            <a:off x="467544" y="1628800"/>
            <a:ext cx="8229600" cy="706437"/>
          </a:xfrm>
        </p:spPr>
        <p:txBody>
          <a:bodyPr/>
          <a:lstStyle/>
          <a:p>
            <a:pPr algn="ctr"/>
            <a:r>
              <a:rPr lang="en-US" b="1" dirty="0">
                <a:solidFill>
                  <a:srgbClr val="FF0000"/>
                </a:solidFill>
                <a:latin typeface="Times New Roman" pitchFamily="18" charset="0"/>
              </a:rPr>
              <a:t>Detecting </a:t>
            </a:r>
            <a:r>
              <a:rPr lang="en-US"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37219" name="Rectangle 3"/>
          <p:cNvSpPr>
            <a:spLocks noGrp="1" noChangeArrowheads="1"/>
          </p:cNvSpPr>
          <p:nvPr>
            <p:ph type="body" idx="1"/>
          </p:nvPr>
        </p:nvSpPr>
        <p:spPr>
          <a:xfrm>
            <a:off x="251520" y="2432645"/>
            <a:ext cx="8686800" cy="4425355"/>
          </a:xfrm>
        </p:spPr>
        <p:txBody>
          <a:bodyPr/>
          <a:lstStyle/>
          <a:p>
            <a:r>
              <a:rPr lang="en-GB" dirty="0">
                <a:latin typeface="Times New Roman" pitchFamily="18" charset="0"/>
              </a:rPr>
              <a:t>The easiest way to measure the extent of </a:t>
            </a:r>
            <a:r>
              <a:rPr lang="en-GB" dirty="0" err="1">
                <a:latin typeface="Times New Roman" pitchFamily="18" charset="0"/>
              </a:rPr>
              <a:t>multicollinearity</a:t>
            </a:r>
            <a:r>
              <a:rPr lang="en-GB" dirty="0">
                <a:latin typeface="Times New Roman" pitchFamily="18" charset="0"/>
              </a:rPr>
              <a:t> is simply to look at the matrix of correlations between the individual variables. </a:t>
            </a:r>
          </a:p>
          <a:p>
            <a:r>
              <a:rPr lang="en-US" dirty="0">
                <a:latin typeface="Times New Roman" pitchFamily="18" charset="0"/>
              </a:rPr>
              <a:t>In cases of more than two explanatory variables we run the auxiliary regressions. If near linear dependency exists, the auxiliary regression will display a small equation standard error, a large </a:t>
            </a:r>
            <a:r>
              <a:rPr lang="en-US" i="1" dirty="0">
                <a:latin typeface="Times New Roman" pitchFamily="18" charset="0"/>
              </a:rPr>
              <a:t>R</a:t>
            </a:r>
            <a:r>
              <a:rPr lang="en-US" i="1" baseline="30000" dirty="0">
                <a:latin typeface="Times New Roman" pitchFamily="18" charset="0"/>
              </a:rPr>
              <a:t>2</a:t>
            </a:r>
            <a:r>
              <a:rPr lang="en-US" i="1" dirty="0">
                <a:latin typeface="Times New Roman" pitchFamily="18" charset="0"/>
              </a:rPr>
              <a:t> </a:t>
            </a:r>
            <a:r>
              <a:rPr lang="en-US" dirty="0">
                <a:latin typeface="Times New Roman" pitchFamily="18" charset="0"/>
              </a:rPr>
              <a:t>and statistically significant </a:t>
            </a:r>
            <a:r>
              <a:rPr lang="en-US" i="1" dirty="0">
                <a:latin typeface="Times New Roman" pitchFamily="18" charset="0"/>
              </a:rPr>
              <a:t>F</a:t>
            </a:r>
            <a:r>
              <a:rPr lang="en-US" dirty="0">
                <a:latin typeface="Times New Roman" pitchFamily="18" charset="0"/>
              </a:rPr>
              <a:t>-value.</a:t>
            </a:r>
            <a:endParaRPr lang="el-GR" dirty="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755650" y="1125538"/>
            <a:ext cx="7772400" cy="1655762"/>
          </a:xfrm>
        </p:spPr>
        <p:txBody>
          <a:bodyPr/>
          <a:lstStyle/>
          <a:p>
            <a:r>
              <a:rPr lang="en-GB" b="1" dirty="0">
                <a:solidFill>
                  <a:srgbClr val="FF0000"/>
                </a:solidFill>
                <a:latin typeface="Times New Roman" pitchFamily="18" charset="0"/>
              </a:rPr>
              <a:t>MULTICOLLINEARITY</a:t>
            </a:r>
            <a:endParaRPr lang="en-US" b="1" dirty="0">
              <a:solidFill>
                <a:srgbClr val="FF0000"/>
              </a:solidFill>
              <a:latin typeface="Times New Roman" pitchFamily="18" charset="0"/>
            </a:endParaRPr>
          </a:p>
        </p:txBody>
      </p:sp>
      <p:sp>
        <p:nvSpPr>
          <p:cNvPr id="2051" name="Rectangle 3"/>
          <p:cNvSpPr>
            <a:spLocks noGrp="1" noChangeArrowheads="1"/>
          </p:cNvSpPr>
          <p:nvPr>
            <p:ph type="subTitle" idx="1"/>
          </p:nvPr>
        </p:nvSpPr>
        <p:spPr>
          <a:xfrm>
            <a:off x="323528" y="2564904"/>
            <a:ext cx="8532812" cy="3573462"/>
          </a:xfrm>
        </p:spPr>
        <p:txBody>
          <a:bodyPr/>
          <a:lstStyle/>
          <a:p>
            <a:pPr marL="609600" indent="-609600" algn="l">
              <a:lnSpc>
                <a:spcPct val="90000"/>
              </a:lnSpc>
              <a:buFontTx/>
              <a:buNone/>
            </a:pPr>
            <a:r>
              <a:rPr lang="en-GB" dirty="0">
                <a:solidFill>
                  <a:schemeClr val="tx1"/>
                </a:solidFill>
                <a:latin typeface="Times New Roman" pitchFamily="18" charset="0"/>
              </a:rPr>
              <a:t>1. Perfect </a:t>
            </a:r>
            <a:r>
              <a:rPr lang="en-GB" dirty="0" err="1">
                <a:solidFill>
                  <a:schemeClr val="tx1"/>
                </a:solidFill>
                <a:latin typeface="Times New Roman" pitchFamily="18" charset="0"/>
              </a:rPr>
              <a:t>Multicollinearity</a:t>
            </a:r>
            <a:endParaRPr lang="en-GB" dirty="0">
              <a:solidFill>
                <a:schemeClr val="tx1"/>
              </a:solidFill>
              <a:latin typeface="Times New Roman" pitchFamily="18" charset="0"/>
            </a:endParaRPr>
          </a:p>
          <a:p>
            <a:pPr marL="609600" indent="-609600" algn="l">
              <a:lnSpc>
                <a:spcPct val="90000"/>
              </a:lnSpc>
              <a:buFontTx/>
              <a:buNone/>
            </a:pPr>
            <a:r>
              <a:rPr lang="en-GB" dirty="0">
                <a:solidFill>
                  <a:schemeClr val="tx1"/>
                </a:solidFill>
                <a:latin typeface="Times New Roman" pitchFamily="18" charset="0"/>
              </a:rPr>
              <a:t>2. Consequences of Perfect </a:t>
            </a:r>
            <a:r>
              <a:rPr lang="en-GB" dirty="0" err="1">
                <a:solidFill>
                  <a:schemeClr val="tx1"/>
                </a:solidFill>
                <a:latin typeface="Times New Roman" pitchFamily="18" charset="0"/>
              </a:rPr>
              <a:t>Multicollinearity</a:t>
            </a:r>
            <a:endParaRPr lang="en-GB" dirty="0">
              <a:solidFill>
                <a:schemeClr val="tx1"/>
              </a:solidFill>
              <a:latin typeface="Times New Roman" pitchFamily="18" charset="0"/>
            </a:endParaRPr>
          </a:p>
          <a:p>
            <a:pPr marL="609600" indent="-609600" algn="l">
              <a:lnSpc>
                <a:spcPct val="90000"/>
              </a:lnSpc>
              <a:buFontTx/>
              <a:buNone/>
            </a:pPr>
            <a:r>
              <a:rPr lang="en-GB" dirty="0">
                <a:solidFill>
                  <a:schemeClr val="tx1"/>
                </a:solidFill>
                <a:latin typeface="Times New Roman" pitchFamily="18" charset="0"/>
              </a:rPr>
              <a:t>3. Imperfect </a:t>
            </a:r>
            <a:r>
              <a:rPr lang="en-GB" dirty="0" err="1">
                <a:solidFill>
                  <a:schemeClr val="tx1"/>
                </a:solidFill>
                <a:latin typeface="Times New Roman" pitchFamily="18" charset="0"/>
              </a:rPr>
              <a:t>Multicollinearity</a:t>
            </a:r>
            <a:endParaRPr lang="en-GB" dirty="0">
              <a:solidFill>
                <a:schemeClr val="tx1"/>
              </a:solidFill>
              <a:latin typeface="Times New Roman" pitchFamily="18" charset="0"/>
            </a:endParaRPr>
          </a:p>
          <a:p>
            <a:pPr marL="609600" indent="-609600" algn="l">
              <a:lnSpc>
                <a:spcPct val="90000"/>
              </a:lnSpc>
              <a:buFontTx/>
              <a:buNone/>
            </a:pPr>
            <a:r>
              <a:rPr lang="en-GB" dirty="0">
                <a:solidFill>
                  <a:schemeClr val="tx1"/>
                </a:solidFill>
                <a:latin typeface="Times New Roman" pitchFamily="18" charset="0"/>
              </a:rPr>
              <a:t>4. Consequences of Imperfect </a:t>
            </a:r>
            <a:r>
              <a:rPr lang="en-GB" dirty="0" err="1">
                <a:solidFill>
                  <a:schemeClr val="tx1"/>
                </a:solidFill>
                <a:latin typeface="Times New Roman" pitchFamily="18" charset="0"/>
              </a:rPr>
              <a:t>Multicollinearity</a:t>
            </a:r>
            <a:endParaRPr lang="en-GB" dirty="0">
              <a:solidFill>
                <a:schemeClr val="tx1"/>
              </a:solidFill>
              <a:latin typeface="Times New Roman" pitchFamily="18" charset="0"/>
            </a:endParaRPr>
          </a:p>
          <a:p>
            <a:pPr marL="609600" indent="-609600" algn="l">
              <a:lnSpc>
                <a:spcPct val="90000"/>
              </a:lnSpc>
              <a:buFontTx/>
              <a:buNone/>
            </a:pPr>
            <a:r>
              <a:rPr lang="en-GB" dirty="0" smtClean="0">
                <a:solidFill>
                  <a:schemeClr val="tx1"/>
                </a:solidFill>
                <a:latin typeface="Times New Roman" pitchFamily="18" charset="0"/>
              </a:rPr>
              <a:t>5</a:t>
            </a:r>
            <a:r>
              <a:rPr lang="en-GB" dirty="0">
                <a:solidFill>
                  <a:schemeClr val="tx1"/>
                </a:solidFill>
                <a:latin typeface="Times New Roman" pitchFamily="18" charset="0"/>
              </a:rPr>
              <a:t>. Detecting </a:t>
            </a:r>
            <a:r>
              <a:rPr lang="en-GB" dirty="0" err="1">
                <a:solidFill>
                  <a:schemeClr val="tx1"/>
                </a:solidFill>
                <a:latin typeface="Times New Roman" pitchFamily="18" charset="0"/>
              </a:rPr>
              <a:t>Multicollinearity</a:t>
            </a:r>
            <a:endParaRPr lang="en-GB" dirty="0">
              <a:solidFill>
                <a:schemeClr val="tx1"/>
              </a:solidFill>
              <a:latin typeface="Times New Roman" pitchFamily="18" charset="0"/>
            </a:endParaRPr>
          </a:p>
          <a:p>
            <a:pPr marL="609600" indent="-609600" algn="l">
              <a:lnSpc>
                <a:spcPct val="90000"/>
              </a:lnSpc>
              <a:buFontTx/>
              <a:buNone/>
            </a:pPr>
            <a:r>
              <a:rPr lang="en-GB" dirty="0">
                <a:solidFill>
                  <a:schemeClr val="tx1"/>
                </a:solidFill>
                <a:latin typeface="Times New Roman" pitchFamily="18" charset="0"/>
              </a:rPr>
              <a:t>6. Resolving </a:t>
            </a:r>
            <a:r>
              <a:rPr lang="en-GB" dirty="0" err="1" smtClean="0">
                <a:solidFill>
                  <a:schemeClr val="tx1"/>
                </a:solidFill>
                <a:latin typeface="Times New Roman" pitchFamily="18" charset="0"/>
              </a:rPr>
              <a:t>Multicollinearit</a:t>
            </a:r>
            <a:r>
              <a:rPr lang="en-US" dirty="0">
                <a:latin typeface="Times New Roman" pitchFamily="18" charset="0"/>
              </a:rPr>
              <a:t>y</a:t>
            </a:r>
            <a:endParaRPr lang="en-GB"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Grp="1" noChangeArrowheads="1"/>
          </p:cNvSpPr>
          <p:nvPr>
            <p:ph type="title"/>
          </p:nvPr>
        </p:nvSpPr>
        <p:spPr>
          <a:xfrm>
            <a:off x="611560" y="1340768"/>
            <a:ext cx="8229600" cy="706437"/>
          </a:xfrm>
        </p:spPr>
        <p:txBody>
          <a:bodyPr/>
          <a:lstStyle/>
          <a:p>
            <a:pPr algn="ctr"/>
            <a:r>
              <a:rPr lang="en-US" b="1" dirty="0">
                <a:solidFill>
                  <a:srgbClr val="FF0000"/>
                </a:solidFill>
                <a:latin typeface="Times New Roman" pitchFamily="18" charset="0"/>
              </a:rPr>
              <a:t>Resolving </a:t>
            </a:r>
            <a:r>
              <a:rPr lang="en-US"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38243" name="Rectangle 3"/>
          <p:cNvSpPr>
            <a:spLocks noGrp="1" noChangeArrowheads="1"/>
          </p:cNvSpPr>
          <p:nvPr>
            <p:ph type="body" idx="1"/>
          </p:nvPr>
        </p:nvSpPr>
        <p:spPr>
          <a:xfrm>
            <a:off x="539552" y="2249488"/>
            <a:ext cx="8229600" cy="4608512"/>
          </a:xfrm>
        </p:spPr>
        <p:txBody>
          <a:bodyPr/>
          <a:lstStyle/>
          <a:p>
            <a:pPr marL="381000" indent="-381000" algn="just"/>
            <a:r>
              <a:rPr lang="en-GB" dirty="0">
                <a:latin typeface="Times New Roman" pitchFamily="18" charset="0"/>
              </a:rPr>
              <a:t>Approaches, such as the ridge regression or the method of principal components. But these usually bring more problems than they solve. </a:t>
            </a:r>
          </a:p>
          <a:p>
            <a:pPr marL="381000" indent="-381000" algn="just"/>
            <a:endParaRPr lang="en-GB" dirty="0">
              <a:latin typeface="Times New Roman" pitchFamily="18" charset="0"/>
            </a:endParaRPr>
          </a:p>
          <a:p>
            <a:pPr marL="381000" indent="-381000" algn="just"/>
            <a:r>
              <a:rPr lang="en-GB" dirty="0">
                <a:latin typeface="Times New Roman" pitchFamily="18" charset="0"/>
              </a:rPr>
              <a:t>Some econometricians argue that if the model is otherwise OK, just ignore it. Note that you will always have some degree of </a:t>
            </a:r>
            <a:r>
              <a:rPr lang="en-GB" dirty="0" err="1">
                <a:latin typeface="Times New Roman" pitchFamily="18" charset="0"/>
              </a:rPr>
              <a:t>multicollinearity</a:t>
            </a:r>
            <a:r>
              <a:rPr lang="en-GB" dirty="0">
                <a:latin typeface="Times New Roman" pitchFamily="18" charset="0"/>
              </a:rPr>
              <a:t>, especially in time series data</a:t>
            </a:r>
            <a:r>
              <a:rPr lang="en-GB" dirty="0" smtClean="0">
                <a:latin typeface="Times New Roman" pitchFamily="18" charset="0"/>
              </a:rPr>
              <a:t>.</a:t>
            </a:r>
            <a:endParaRPr lang="en-GB" dirty="0">
              <a:latin typeface="Times New Roman" pitchFamily="18" charset="0"/>
            </a:endParaRPr>
          </a:p>
          <a:p>
            <a:pPr marL="381000" indent="-381000" algn="just">
              <a:buFont typeface="Wingdings" pitchFamily="2" charset="2"/>
              <a:buNone/>
            </a:pPr>
            <a:endParaRPr lang="en-GB" dirty="0">
              <a:latin typeface="Times New Roman" pitchFamily="18" charset="0"/>
            </a:endParaRPr>
          </a:p>
          <a:p>
            <a:pPr marL="381000" indent="-381000"/>
            <a:endParaRPr lang="en-US" dirty="0">
              <a:latin typeface="Times New Roman" pitchFamily="18" charset="0"/>
            </a:endParaRPr>
          </a:p>
          <a:p>
            <a:pPr marL="381000" indent="-381000"/>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Grp="1" noChangeArrowheads="1"/>
          </p:cNvSpPr>
          <p:nvPr>
            <p:ph type="title"/>
          </p:nvPr>
        </p:nvSpPr>
        <p:spPr>
          <a:xfrm>
            <a:off x="611560" y="1484784"/>
            <a:ext cx="8229600" cy="706437"/>
          </a:xfrm>
        </p:spPr>
        <p:txBody>
          <a:bodyPr/>
          <a:lstStyle/>
          <a:p>
            <a:pPr algn="ctr"/>
            <a:r>
              <a:rPr lang="en-US" b="1" dirty="0">
                <a:solidFill>
                  <a:srgbClr val="FF0000"/>
                </a:solidFill>
                <a:latin typeface="Times New Roman" pitchFamily="18" charset="0"/>
              </a:rPr>
              <a:t>Resolving </a:t>
            </a:r>
            <a:r>
              <a:rPr lang="en-US"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39267" name="Rectangle 3"/>
          <p:cNvSpPr>
            <a:spLocks noGrp="1" noChangeArrowheads="1"/>
          </p:cNvSpPr>
          <p:nvPr>
            <p:ph type="body" idx="1"/>
          </p:nvPr>
        </p:nvSpPr>
        <p:spPr>
          <a:xfrm>
            <a:off x="539552" y="2332037"/>
            <a:ext cx="8229600" cy="4525963"/>
          </a:xfrm>
        </p:spPr>
        <p:txBody>
          <a:bodyPr/>
          <a:lstStyle/>
          <a:p>
            <a:pPr algn="just"/>
            <a:r>
              <a:rPr lang="en-GB" dirty="0">
                <a:latin typeface="Times New Roman" pitchFamily="18" charset="0"/>
              </a:rPr>
              <a:t>The easiest ways to “cure” the problems are</a:t>
            </a:r>
          </a:p>
          <a:p>
            <a:pPr algn="just">
              <a:buFont typeface="Wingdings" pitchFamily="2" charset="2"/>
              <a:buAutoNum type="alphaLcParenBoth"/>
            </a:pPr>
            <a:r>
              <a:rPr lang="en-GB" dirty="0" smtClean="0">
                <a:latin typeface="Times New Roman" pitchFamily="18" charset="0"/>
              </a:rPr>
              <a:t> drop </a:t>
            </a:r>
            <a:r>
              <a:rPr lang="en-GB" dirty="0">
                <a:latin typeface="Times New Roman" pitchFamily="18" charset="0"/>
              </a:rPr>
              <a:t>one of the collinear variables</a:t>
            </a:r>
          </a:p>
          <a:p>
            <a:pPr algn="just">
              <a:buFont typeface="Wingdings" pitchFamily="2" charset="2"/>
              <a:buAutoNum type="alphaLcParenBoth"/>
            </a:pPr>
            <a:r>
              <a:rPr lang="en-GB" dirty="0" smtClean="0">
                <a:latin typeface="Times New Roman" pitchFamily="18" charset="0"/>
              </a:rPr>
              <a:t> transform </a:t>
            </a:r>
            <a:r>
              <a:rPr lang="en-GB" dirty="0">
                <a:latin typeface="Times New Roman" pitchFamily="18" charset="0"/>
              </a:rPr>
              <a:t>the highly correlated variables into a ratio</a:t>
            </a:r>
          </a:p>
          <a:p>
            <a:pPr algn="just">
              <a:buFont typeface="Wingdings" pitchFamily="2" charset="2"/>
              <a:buAutoNum type="alphaLcParenBoth"/>
            </a:pPr>
            <a:r>
              <a:rPr lang="en-GB" dirty="0" smtClean="0">
                <a:latin typeface="Times New Roman" pitchFamily="18" charset="0"/>
              </a:rPr>
              <a:t> go </a:t>
            </a:r>
            <a:r>
              <a:rPr lang="en-GB" dirty="0">
                <a:latin typeface="Times New Roman" pitchFamily="18" charset="0"/>
              </a:rPr>
              <a:t>out and collect more data e.g.</a:t>
            </a:r>
          </a:p>
          <a:p>
            <a:pPr algn="just">
              <a:buFont typeface="Wingdings" pitchFamily="2" charset="2"/>
              <a:buAutoNum type="alphaLcParenBoth"/>
            </a:pPr>
            <a:r>
              <a:rPr lang="en-GB" dirty="0">
                <a:latin typeface="Times New Roman" pitchFamily="18" charset="0"/>
              </a:rPr>
              <a:t> a longer run of data </a:t>
            </a:r>
          </a:p>
          <a:p>
            <a:pPr algn="just">
              <a:buFont typeface="Wingdings" pitchFamily="2" charset="2"/>
              <a:buAutoNum type="alphaLcParenBoth"/>
            </a:pPr>
            <a:r>
              <a:rPr lang="en-GB" dirty="0" smtClean="0">
                <a:latin typeface="Times New Roman" pitchFamily="18" charset="0"/>
              </a:rPr>
              <a:t> switch </a:t>
            </a:r>
            <a:r>
              <a:rPr lang="en-GB" dirty="0">
                <a:latin typeface="Times New Roman" pitchFamily="18" charset="0"/>
              </a:rPr>
              <a:t>to a higher frequency</a:t>
            </a:r>
            <a:endParaRPr lang="el-GR" dirty="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AutoShape 2"/>
          <p:cNvSpPr>
            <a:spLocks noGrp="1" noChangeArrowheads="1"/>
          </p:cNvSpPr>
          <p:nvPr>
            <p:ph type="title"/>
          </p:nvPr>
        </p:nvSpPr>
        <p:spPr>
          <a:xfrm>
            <a:off x="395536" y="1916832"/>
            <a:ext cx="8229600" cy="706437"/>
          </a:xfrm>
        </p:spPr>
        <p:txBody>
          <a:bodyPr/>
          <a:lstStyle/>
          <a:p>
            <a:pPr algn="ctr"/>
            <a:r>
              <a:rPr lang="en-GB" b="1" dirty="0">
                <a:solidFill>
                  <a:srgbClr val="FF0000"/>
                </a:solidFill>
                <a:latin typeface="Times New Roman" pitchFamily="18" charset="0"/>
              </a:rPr>
              <a:t>Examples</a:t>
            </a:r>
          </a:p>
        </p:txBody>
      </p:sp>
      <p:sp>
        <p:nvSpPr>
          <p:cNvPr id="141315" name="Rectangle 3"/>
          <p:cNvSpPr>
            <a:spLocks noGrp="1" noChangeArrowheads="1"/>
          </p:cNvSpPr>
          <p:nvPr>
            <p:ph type="body" idx="1"/>
          </p:nvPr>
        </p:nvSpPr>
        <p:spPr>
          <a:xfrm>
            <a:off x="457200" y="3140968"/>
            <a:ext cx="8229600" cy="2985195"/>
          </a:xfrm>
        </p:spPr>
        <p:txBody>
          <a:bodyPr/>
          <a:lstStyle/>
          <a:p>
            <a:pPr>
              <a:buFont typeface="Wingdings" pitchFamily="2" charset="2"/>
              <a:buNone/>
            </a:pPr>
            <a:r>
              <a:rPr lang="en-GB" dirty="0">
                <a:latin typeface="Times New Roman" pitchFamily="18" charset="0"/>
              </a:rPr>
              <a:t>We have quarterly data for </a:t>
            </a:r>
          </a:p>
          <a:p>
            <a:pPr>
              <a:buFont typeface="Wingdings" pitchFamily="2" charset="2"/>
              <a:buNone/>
            </a:pPr>
            <a:r>
              <a:rPr lang="en-GB" dirty="0">
                <a:latin typeface="Times New Roman" pitchFamily="18" charset="0"/>
              </a:rPr>
              <a:t>Imports (IMP)</a:t>
            </a:r>
          </a:p>
          <a:p>
            <a:pPr>
              <a:buFont typeface="Wingdings" pitchFamily="2" charset="2"/>
              <a:buNone/>
            </a:pPr>
            <a:r>
              <a:rPr lang="en-GB" dirty="0">
                <a:latin typeface="Times New Roman" pitchFamily="18" charset="0"/>
              </a:rPr>
              <a:t>Gross Domestic Product (GDP)</a:t>
            </a:r>
          </a:p>
          <a:p>
            <a:pPr>
              <a:buFont typeface="Wingdings" pitchFamily="2" charset="2"/>
              <a:buNone/>
            </a:pPr>
            <a:r>
              <a:rPr lang="en-GB" dirty="0">
                <a:latin typeface="Times New Roman" pitchFamily="18" charset="0"/>
              </a:rPr>
              <a:t>Consumer Price Index (CPI) and</a:t>
            </a:r>
          </a:p>
          <a:p>
            <a:pPr>
              <a:buFont typeface="Wingdings" pitchFamily="2" charset="2"/>
              <a:buNone/>
            </a:pPr>
            <a:r>
              <a:rPr lang="en-GB" dirty="0">
                <a:latin typeface="Times New Roman" pitchFamily="18" charset="0"/>
              </a:rPr>
              <a:t>Producer Price Index (PPI)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AutoShape 2"/>
          <p:cNvSpPr>
            <a:spLocks noGrp="1" noChangeArrowheads="1"/>
          </p:cNvSpPr>
          <p:nvPr>
            <p:ph type="title"/>
          </p:nvPr>
        </p:nvSpPr>
        <p:spPr>
          <a:xfrm>
            <a:off x="611560" y="1484784"/>
            <a:ext cx="8229600" cy="706437"/>
          </a:xfrm>
        </p:spPr>
        <p:txBody>
          <a:bodyPr/>
          <a:lstStyle/>
          <a:p>
            <a:pPr algn="ctr"/>
            <a:r>
              <a:rPr lang="en-GB" b="1" dirty="0">
                <a:solidFill>
                  <a:srgbClr val="FF0000"/>
                </a:solidFill>
                <a:latin typeface="Times New Roman" pitchFamily="18" charset="0"/>
              </a:rPr>
              <a:t>Examples</a:t>
            </a:r>
          </a:p>
        </p:txBody>
      </p:sp>
      <p:sp>
        <p:nvSpPr>
          <p:cNvPr id="142339" name="Rectangle 3"/>
          <p:cNvSpPr>
            <a:spLocks noGrp="1" noChangeArrowheads="1"/>
          </p:cNvSpPr>
          <p:nvPr>
            <p:ph type="body" idx="1"/>
          </p:nvPr>
        </p:nvSpPr>
        <p:spPr>
          <a:xfrm>
            <a:off x="467544" y="2332037"/>
            <a:ext cx="8229600" cy="4525963"/>
          </a:xfrm>
        </p:spPr>
        <p:txBody>
          <a:bodyPr/>
          <a:lstStyle/>
          <a:p>
            <a:pPr>
              <a:buFont typeface="Wingdings" pitchFamily="2" charset="2"/>
              <a:buNone/>
            </a:pPr>
            <a:r>
              <a:rPr lang="en-GB" dirty="0">
                <a:latin typeface="Times New Roman" pitchFamily="18" charset="0"/>
              </a:rPr>
              <a:t>Correlation Matrix</a:t>
            </a:r>
          </a:p>
          <a:p>
            <a:pPr>
              <a:buFont typeface="Wingdings" pitchFamily="2" charset="2"/>
              <a:buNone/>
            </a:pPr>
            <a:endParaRPr lang="en-GB" dirty="0">
              <a:latin typeface="Times New Roman" pitchFamily="18" charset="0"/>
            </a:endParaRPr>
          </a:p>
          <a:p>
            <a:pPr algn="ctr">
              <a:buFont typeface="Wingdings" pitchFamily="2" charset="2"/>
              <a:buNone/>
            </a:pPr>
            <a:r>
              <a:rPr lang="en-GB" sz="1800" dirty="0">
                <a:latin typeface="Times New Roman" pitchFamily="18" charset="0"/>
              </a:rPr>
              <a:t>	</a:t>
            </a:r>
            <a:r>
              <a:rPr lang="en-GB" sz="2000" dirty="0">
                <a:latin typeface="Times New Roman" pitchFamily="18" charset="0"/>
              </a:rPr>
              <a:t>	IMP	GDP	CPI	PPI	</a:t>
            </a:r>
          </a:p>
          <a:p>
            <a:pPr algn="ctr">
              <a:buFont typeface="Wingdings" pitchFamily="2" charset="2"/>
              <a:buNone/>
            </a:pPr>
            <a:r>
              <a:rPr lang="en-GB" sz="2000" dirty="0">
                <a:latin typeface="Times New Roman" pitchFamily="18" charset="0"/>
              </a:rPr>
              <a:t>IMP	1	0.979	0.916	0.883	</a:t>
            </a:r>
          </a:p>
          <a:p>
            <a:pPr algn="ctr">
              <a:buFont typeface="Wingdings" pitchFamily="2" charset="2"/>
              <a:buNone/>
            </a:pPr>
            <a:r>
              <a:rPr lang="en-GB" sz="2000" dirty="0">
                <a:latin typeface="Times New Roman" pitchFamily="18" charset="0"/>
              </a:rPr>
              <a:t>GDP	0.979	1	0.910	0.899	</a:t>
            </a:r>
          </a:p>
          <a:p>
            <a:pPr algn="ctr">
              <a:buFont typeface="Wingdings" pitchFamily="2" charset="2"/>
              <a:buNone/>
            </a:pPr>
            <a:r>
              <a:rPr lang="en-GB" sz="2000" dirty="0">
                <a:latin typeface="Times New Roman" pitchFamily="18" charset="0"/>
              </a:rPr>
              <a:t>CPI	0.916	0.910	1	0.981	</a:t>
            </a:r>
          </a:p>
          <a:p>
            <a:pPr algn="ctr">
              <a:buFont typeface="Wingdings" pitchFamily="2" charset="2"/>
              <a:buNone/>
            </a:pPr>
            <a:r>
              <a:rPr lang="en-GB" sz="2000" dirty="0">
                <a:latin typeface="Times New Roman" pitchFamily="18" charset="0"/>
              </a:rPr>
              <a:t>PPI	0.883	0.8998	0.981	1</a:t>
            </a:r>
            <a:r>
              <a:rPr lang="en-GB" sz="1800" dirty="0"/>
              <a:t>	</a:t>
            </a:r>
          </a:p>
          <a:p>
            <a:pPr>
              <a:buFont typeface="Wingdings" pitchFamily="2" charset="2"/>
              <a:buNone/>
            </a:pPr>
            <a:endParaRPr lang="en-GB"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AutoShape 2"/>
          <p:cNvSpPr>
            <a:spLocks noGrp="1" noChangeArrowheads="1"/>
          </p:cNvSpPr>
          <p:nvPr>
            <p:ph type="title"/>
          </p:nvPr>
        </p:nvSpPr>
        <p:spPr>
          <a:xfrm>
            <a:off x="539552" y="1412776"/>
            <a:ext cx="8229600" cy="706437"/>
          </a:xfrm>
        </p:spPr>
        <p:txBody>
          <a:bodyPr/>
          <a:lstStyle/>
          <a:p>
            <a:pPr algn="ctr"/>
            <a:r>
              <a:rPr lang="en-GB" b="1" dirty="0">
                <a:solidFill>
                  <a:srgbClr val="FF0000"/>
                </a:solidFill>
                <a:latin typeface="Times New Roman" pitchFamily="18" charset="0"/>
              </a:rPr>
              <a:t>Examples – only CPI</a:t>
            </a:r>
          </a:p>
        </p:txBody>
      </p:sp>
      <p:sp>
        <p:nvSpPr>
          <p:cNvPr id="143363" name="Rectangle 3"/>
          <p:cNvSpPr>
            <a:spLocks noGrp="1" noChangeArrowheads="1"/>
          </p:cNvSpPr>
          <p:nvPr>
            <p:ph type="body" idx="1"/>
          </p:nvPr>
        </p:nvSpPr>
        <p:spPr>
          <a:xfrm>
            <a:off x="457200" y="2636912"/>
            <a:ext cx="8229600" cy="3489251"/>
          </a:xfrm>
        </p:spPr>
        <p:txBody>
          <a:bodyPr/>
          <a:lstStyle/>
          <a:p>
            <a:pPr>
              <a:buFont typeface="Wingdings" pitchFamily="2" charset="2"/>
              <a:buNone/>
            </a:pPr>
            <a:r>
              <a:rPr lang="en-GB" sz="1600" dirty="0">
                <a:latin typeface="Times New Roman" pitchFamily="18" charset="0"/>
              </a:rPr>
              <a:t>Variable		Coefficient	Std. Error	t-Statistic	Prob.  	</a:t>
            </a:r>
          </a:p>
          <a:p>
            <a:pPr>
              <a:buFont typeface="Wingdings" pitchFamily="2" charset="2"/>
              <a:buNone/>
            </a:pPr>
            <a:r>
              <a:rPr lang="en-GB" sz="1600" dirty="0">
                <a:latin typeface="Times New Roman" pitchFamily="18" charset="0"/>
              </a:rPr>
              <a:t>C			0.631870		0.344368	1.834867	0.0761	</a:t>
            </a:r>
          </a:p>
          <a:p>
            <a:pPr>
              <a:buFont typeface="Wingdings" pitchFamily="2" charset="2"/>
              <a:buNone/>
            </a:pPr>
            <a:r>
              <a:rPr lang="en-GB" sz="1600" dirty="0">
                <a:latin typeface="Times New Roman" pitchFamily="18" charset="0"/>
              </a:rPr>
              <a:t>LOG(GDP)	1.926936		0.168856	11.41172	0.0000	</a:t>
            </a:r>
          </a:p>
          <a:p>
            <a:pPr>
              <a:buFont typeface="Wingdings" pitchFamily="2" charset="2"/>
              <a:buNone/>
            </a:pPr>
            <a:r>
              <a:rPr lang="en-GB" sz="1600" dirty="0">
                <a:latin typeface="Times New Roman" pitchFamily="18" charset="0"/>
              </a:rPr>
              <a:t>LOG(CPI)		0.274276		0.137400	1.996179	0.0548	</a:t>
            </a:r>
          </a:p>
          <a:p>
            <a:pPr>
              <a:buFont typeface="Wingdings" pitchFamily="2" charset="2"/>
              <a:buNone/>
            </a:pPr>
            <a:endParaRPr lang="en-GB" sz="1600" dirty="0">
              <a:latin typeface="Times New Roman" pitchFamily="18" charset="0"/>
            </a:endParaRPr>
          </a:p>
          <a:p>
            <a:pPr>
              <a:buFont typeface="Wingdings" pitchFamily="2" charset="2"/>
              <a:buNone/>
            </a:pPr>
            <a:r>
              <a:rPr lang="en-GB" sz="1600" dirty="0">
                <a:latin typeface="Times New Roman" pitchFamily="18" charset="0"/>
              </a:rPr>
              <a:t>R-squared		0.966057	    Mean dependent </a:t>
            </a:r>
            <a:r>
              <a:rPr lang="en-GB" sz="1600" dirty="0" err="1">
                <a:latin typeface="Times New Roman" pitchFamily="18" charset="0"/>
              </a:rPr>
              <a:t>var</a:t>
            </a:r>
            <a:r>
              <a:rPr lang="en-GB" sz="1600" dirty="0">
                <a:latin typeface="Times New Roman" pitchFamily="18" charset="0"/>
              </a:rPr>
              <a:t>	10.81363	</a:t>
            </a:r>
          </a:p>
          <a:p>
            <a:pPr>
              <a:buFont typeface="Wingdings" pitchFamily="2" charset="2"/>
              <a:buNone/>
            </a:pPr>
            <a:r>
              <a:rPr lang="en-GB" sz="1600" dirty="0">
                <a:latin typeface="Times New Roman" pitchFamily="18" charset="0"/>
              </a:rPr>
              <a:t>Adjusted R-squared	0.963867	    S.D. dependent </a:t>
            </a:r>
            <a:r>
              <a:rPr lang="en-GB" sz="1600" dirty="0" err="1">
                <a:latin typeface="Times New Roman" pitchFamily="18" charset="0"/>
              </a:rPr>
              <a:t>var</a:t>
            </a:r>
            <a:r>
              <a:rPr lang="en-GB" sz="1600" dirty="0">
                <a:latin typeface="Times New Roman" pitchFamily="18" charset="0"/>
              </a:rPr>
              <a:t>		0.138427	</a:t>
            </a:r>
          </a:p>
          <a:p>
            <a:pPr>
              <a:buFont typeface="Wingdings" pitchFamily="2" charset="2"/>
              <a:buNone/>
            </a:pPr>
            <a:r>
              <a:rPr lang="en-GB" sz="1600" dirty="0">
                <a:latin typeface="Times New Roman" pitchFamily="18" charset="0"/>
              </a:rPr>
              <a:t>S.E. of regression	0.026313	    </a:t>
            </a:r>
            <a:r>
              <a:rPr lang="en-GB" sz="1600" dirty="0" err="1">
                <a:latin typeface="Times New Roman" pitchFamily="18" charset="0"/>
              </a:rPr>
              <a:t>Akaike</a:t>
            </a:r>
            <a:r>
              <a:rPr lang="en-GB" sz="1600" dirty="0">
                <a:latin typeface="Times New Roman" pitchFamily="18" charset="0"/>
              </a:rPr>
              <a:t> info criterion	-4.353390	</a:t>
            </a:r>
          </a:p>
          <a:p>
            <a:pPr>
              <a:buFont typeface="Wingdings" pitchFamily="2" charset="2"/>
              <a:buNone/>
            </a:pPr>
            <a:r>
              <a:rPr lang="en-GB" sz="1600" dirty="0">
                <a:latin typeface="Times New Roman" pitchFamily="18" charset="0"/>
              </a:rPr>
              <a:t>Sum squared </a:t>
            </a:r>
            <a:r>
              <a:rPr lang="en-GB" sz="1600" dirty="0" err="1">
                <a:latin typeface="Times New Roman" pitchFamily="18" charset="0"/>
              </a:rPr>
              <a:t>resid</a:t>
            </a:r>
            <a:r>
              <a:rPr lang="en-GB" sz="1600" dirty="0">
                <a:latin typeface="Times New Roman" pitchFamily="18" charset="0"/>
              </a:rPr>
              <a:t>	0.021464	    Schwarz criterion		-4.218711	</a:t>
            </a:r>
          </a:p>
          <a:p>
            <a:pPr>
              <a:buFont typeface="Wingdings" pitchFamily="2" charset="2"/>
              <a:buNone/>
            </a:pPr>
            <a:r>
              <a:rPr lang="en-GB" sz="1600" dirty="0">
                <a:latin typeface="Times New Roman" pitchFamily="18" charset="0"/>
              </a:rPr>
              <a:t>Log likelihood	77.00763	    F-statistic		441.1430	</a:t>
            </a:r>
          </a:p>
          <a:p>
            <a:pPr>
              <a:buFont typeface="Wingdings" pitchFamily="2" charset="2"/>
              <a:buNone/>
            </a:pPr>
            <a:r>
              <a:rPr lang="en-GB" sz="1600" dirty="0">
                <a:latin typeface="Times New Roman" pitchFamily="18" charset="0"/>
              </a:rPr>
              <a:t>Durbin-Watson stat	0.475694	    </a:t>
            </a:r>
            <a:r>
              <a:rPr lang="en-GB" sz="1600" dirty="0" err="1">
                <a:latin typeface="Times New Roman" pitchFamily="18" charset="0"/>
              </a:rPr>
              <a:t>Prob</a:t>
            </a:r>
            <a:r>
              <a:rPr lang="en-GB" sz="1600" dirty="0">
                <a:latin typeface="Times New Roman" pitchFamily="18" charset="0"/>
              </a:rPr>
              <a:t>(F-statistic)		0.000000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AutoShape 2"/>
          <p:cNvSpPr>
            <a:spLocks noGrp="1" noChangeArrowheads="1"/>
          </p:cNvSpPr>
          <p:nvPr>
            <p:ph type="title"/>
          </p:nvPr>
        </p:nvSpPr>
        <p:spPr>
          <a:xfrm>
            <a:off x="467544" y="1340768"/>
            <a:ext cx="8229600" cy="706437"/>
          </a:xfrm>
        </p:spPr>
        <p:txBody>
          <a:bodyPr/>
          <a:lstStyle/>
          <a:p>
            <a:pPr algn="ctr"/>
            <a:r>
              <a:rPr lang="en-GB" b="1" dirty="0">
                <a:solidFill>
                  <a:srgbClr val="FF0000"/>
                </a:solidFill>
                <a:latin typeface="Times New Roman" pitchFamily="18" charset="0"/>
              </a:rPr>
              <a:t>Examples –CPI with PPI</a:t>
            </a:r>
          </a:p>
        </p:txBody>
      </p:sp>
      <p:sp>
        <p:nvSpPr>
          <p:cNvPr id="144387" name="Rectangle 3"/>
          <p:cNvSpPr>
            <a:spLocks noGrp="1" noChangeArrowheads="1"/>
          </p:cNvSpPr>
          <p:nvPr>
            <p:ph type="body" idx="1"/>
          </p:nvPr>
        </p:nvSpPr>
        <p:spPr>
          <a:xfrm>
            <a:off x="539552" y="2332037"/>
            <a:ext cx="8229600" cy="4525963"/>
          </a:xfrm>
        </p:spPr>
        <p:txBody>
          <a:bodyPr/>
          <a:lstStyle/>
          <a:p>
            <a:pPr>
              <a:buFont typeface="Wingdings" pitchFamily="2" charset="2"/>
              <a:buNone/>
            </a:pPr>
            <a:r>
              <a:rPr lang="en-GB" sz="1600" dirty="0">
                <a:latin typeface="Times New Roman" pitchFamily="18" charset="0"/>
              </a:rPr>
              <a:t>Variable		Coefficient	Std. Error	  t-Statistic	  Prob.  	</a:t>
            </a:r>
          </a:p>
          <a:p>
            <a:pPr>
              <a:buFont typeface="Wingdings" pitchFamily="2" charset="2"/>
              <a:buNone/>
            </a:pPr>
            <a:r>
              <a:rPr lang="en-GB" sz="1600" dirty="0">
                <a:latin typeface="Times New Roman" pitchFamily="18" charset="0"/>
              </a:rPr>
              <a:t>C			0.213906		0.358425	  0.596795	  0.5551	</a:t>
            </a:r>
          </a:p>
          <a:p>
            <a:pPr>
              <a:buFont typeface="Wingdings" pitchFamily="2" charset="2"/>
              <a:buNone/>
            </a:pPr>
            <a:r>
              <a:rPr lang="en-GB" sz="1600" dirty="0">
                <a:latin typeface="Times New Roman" pitchFamily="18" charset="0"/>
              </a:rPr>
              <a:t>LOG(GDP)	1.969713		0.156800	  12.56198	  0.0000	</a:t>
            </a:r>
          </a:p>
          <a:p>
            <a:pPr>
              <a:buFont typeface="Wingdings" pitchFamily="2" charset="2"/>
              <a:buNone/>
            </a:pPr>
            <a:r>
              <a:rPr lang="en-GB" sz="1600" dirty="0">
                <a:latin typeface="Times New Roman" pitchFamily="18" charset="0"/>
              </a:rPr>
              <a:t>LOG(CPI)		1.025473		0.323427	  3.170645	  0.0035	</a:t>
            </a:r>
          </a:p>
          <a:p>
            <a:pPr>
              <a:buFont typeface="Wingdings" pitchFamily="2" charset="2"/>
              <a:buNone/>
            </a:pPr>
            <a:r>
              <a:rPr lang="en-GB" sz="1600" dirty="0">
                <a:latin typeface="Times New Roman" pitchFamily="18" charset="0"/>
              </a:rPr>
              <a:t>LOG(PPI)		-0.770644		0.305218	 -2.524894	  0.0171	</a:t>
            </a:r>
          </a:p>
          <a:p>
            <a:pPr>
              <a:buFont typeface="Wingdings" pitchFamily="2" charset="2"/>
              <a:buNone/>
            </a:pPr>
            <a:endParaRPr lang="en-GB" sz="1600" dirty="0">
              <a:latin typeface="Times New Roman" pitchFamily="18" charset="0"/>
            </a:endParaRPr>
          </a:p>
          <a:p>
            <a:pPr>
              <a:buFont typeface="Wingdings" pitchFamily="2" charset="2"/>
              <a:buNone/>
            </a:pPr>
            <a:r>
              <a:rPr lang="en-GB" sz="1600" dirty="0">
                <a:latin typeface="Times New Roman" pitchFamily="18" charset="0"/>
              </a:rPr>
              <a:t>R-squared		0.972006	    Mean dependent </a:t>
            </a:r>
            <a:r>
              <a:rPr lang="en-GB" sz="1600" dirty="0" err="1">
                <a:latin typeface="Times New Roman" pitchFamily="18" charset="0"/>
              </a:rPr>
              <a:t>var</a:t>
            </a:r>
            <a:r>
              <a:rPr lang="en-GB" sz="1600" dirty="0">
                <a:latin typeface="Times New Roman" pitchFamily="18" charset="0"/>
              </a:rPr>
              <a:t>	10.81363	</a:t>
            </a:r>
          </a:p>
          <a:p>
            <a:pPr>
              <a:buFont typeface="Wingdings" pitchFamily="2" charset="2"/>
              <a:buNone/>
            </a:pPr>
            <a:r>
              <a:rPr lang="en-GB" sz="1600" dirty="0">
                <a:latin typeface="Times New Roman" pitchFamily="18" charset="0"/>
              </a:rPr>
              <a:t>Adjusted R-squared	0.969206	    S.D. dependent </a:t>
            </a:r>
            <a:r>
              <a:rPr lang="en-GB" sz="1600" dirty="0" err="1">
                <a:latin typeface="Times New Roman" pitchFamily="18" charset="0"/>
              </a:rPr>
              <a:t>var</a:t>
            </a:r>
            <a:r>
              <a:rPr lang="en-GB" sz="1600" dirty="0">
                <a:latin typeface="Times New Roman" pitchFamily="18" charset="0"/>
              </a:rPr>
              <a:t>		0.138427	</a:t>
            </a:r>
          </a:p>
          <a:p>
            <a:pPr>
              <a:buFont typeface="Wingdings" pitchFamily="2" charset="2"/>
              <a:buNone/>
            </a:pPr>
            <a:r>
              <a:rPr lang="en-GB" sz="1600" dirty="0">
                <a:latin typeface="Times New Roman" pitchFamily="18" charset="0"/>
              </a:rPr>
              <a:t>S.E. of regression	0.024291	    </a:t>
            </a:r>
            <a:r>
              <a:rPr lang="en-GB" sz="1600" dirty="0" err="1">
                <a:latin typeface="Times New Roman" pitchFamily="18" charset="0"/>
              </a:rPr>
              <a:t>Akaike</a:t>
            </a:r>
            <a:r>
              <a:rPr lang="en-GB" sz="1600" dirty="0">
                <a:latin typeface="Times New Roman" pitchFamily="18" charset="0"/>
              </a:rPr>
              <a:t> info criterion	-4.487253	</a:t>
            </a:r>
          </a:p>
          <a:p>
            <a:pPr>
              <a:buFont typeface="Wingdings" pitchFamily="2" charset="2"/>
              <a:buNone/>
            </a:pPr>
            <a:r>
              <a:rPr lang="en-GB" sz="1600" dirty="0">
                <a:latin typeface="Times New Roman" pitchFamily="18" charset="0"/>
              </a:rPr>
              <a:t>Sum squared </a:t>
            </a:r>
            <a:r>
              <a:rPr lang="en-GB" sz="1600" dirty="0" err="1">
                <a:latin typeface="Times New Roman" pitchFamily="18" charset="0"/>
              </a:rPr>
              <a:t>resid</a:t>
            </a:r>
            <a:r>
              <a:rPr lang="en-GB" sz="1600" dirty="0">
                <a:latin typeface="Times New Roman" pitchFamily="18" charset="0"/>
              </a:rPr>
              <a:t>	0.017702	    Schwarz criterion		-4.307682	</a:t>
            </a:r>
          </a:p>
          <a:p>
            <a:pPr>
              <a:buFont typeface="Wingdings" pitchFamily="2" charset="2"/>
              <a:buNone/>
            </a:pPr>
            <a:r>
              <a:rPr lang="en-GB" sz="1600" dirty="0">
                <a:latin typeface="Times New Roman" pitchFamily="18" charset="0"/>
              </a:rPr>
              <a:t>Log likelihood	80.28331	    F-statistic		347.2135</a:t>
            </a:r>
          </a:p>
          <a:p>
            <a:pPr>
              <a:buFont typeface="Wingdings" pitchFamily="2" charset="2"/>
              <a:buNone/>
            </a:pPr>
            <a:r>
              <a:rPr lang="en-GB" sz="1600" dirty="0">
                <a:latin typeface="Times New Roman" pitchFamily="18" charset="0"/>
              </a:rPr>
              <a:t>Durbin-Watson stat	0.608648	    </a:t>
            </a:r>
            <a:r>
              <a:rPr lang="en-GB" sz="1600" dirty="0" err="1">
                <a:latin typeface="Times New Roman" pitchFamily="18" charset="0"/>
              </a:rPr>
              <a:t>Prob</a:t>
            </a:r>
            <a:r>
              <a:rPr lang="en-GB" sz="1600" dirty="0">
                <a:latin typeface="Times New Roman" pitchFamily="18" charset="0"/>
              </a:rPr>
              <a:t>(F-statistic)		0.000000</a:t>
            </a:r>
            <a:r>
              <a:rPr lang="en-GB" sz="2400" dirty="0">
                <a:latin typeface="Times New Roman" pitchFamily="18" charset="0"/>
              </a:rPr>
              <a:t>	</a:t>
            </a:r>
          </a:p>
          <a:p>
            <a:pPr>
              <a:buFont typeface="Wingdings" pitchFamily="2" charset="2"/>
              <a:buNone/>
            </a:pPr>
            <a:endParaRPr lang="en-GB" sz="2400" dirty="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AutoShape 2"/>
          <p:cNvSpPr>
            <a:spLocks noGrp="1" noChangeArrowheads="1"/>
          </p:cNvSpPr>
          <p:nvPr>
            <p:ph type="title"/>
          </p:nvPr>
        </p:nvSpPr>
        <p:spPr>
          <a:xfrm>
            <a:off x="467544" y="1340768"/>
            <a:ext cx="8229600" cy="706437"/>
          </a:xfrm>
        </p:spPr>
        <p:txBody>
          <a:bodyPr/>
          <a:lstStyle/>
          <a:p>
            <a:pPr algn="ctr"/>
            <a:r>
              <a:rPr lang="en-GB" b="1" dirty="0">
                <a:solidFill>
                  <a:srgbClr val="FF0000"/>
                </a:solidFill>
                <a:latin typeface="Times New Roman" pitchFamily="18" charset="0"/>
              </a:rPr>
              <a:t>Examples – only PPI</a:t>
            </a:r>
          </a:p>
        </p:txBody>
      </p:sp>
      <p:sp>
        <p:nvSpPr>
          <p:cNvPr id="145411" name="Rectangle 3"/>
          <p:cNvSpPr>
            <a:spLocks noGrp="1" noChangeArrowheads="1"/>
          </p:cNvSpPr>
          <p:nvPr>
            <p:ph type="body" idx="1"/>
          </p:nvPr>
        </p:nvSpPr>
        <p:spPr>
          <a:xfrm>
            <a:off x="611560" y="2332037"/>
            <a:ext cx="8229600" cy="4525963"/>
          </a:xfrm>
        </p:spPr>
        <p:txBody>
          <a:bodyPr/>
          <a:lstStyle/>
          <a:p>
            <a:pPr>
              <a:buFont typeface="Wingdings" pitchFamily="2" charset="2"/>
              <a:buNone/>
            </a:pPr>
            <a:r>
              <a:rPr lang="en-GB" sz="1600" dirty="0">
                <a:latin typeface="Times New Roman" pitchFamily="18" charset="0"/>
              </a:rPr>
              <a:t>Variable		Coefficient	Std. Error	t-Statistic	Prob.  	</a:t>
            </a:r>
          </a:p>
          <a:p>
            <a:pPr>
              <a:buFont typeface="Wingdings" pitchFamily="2" charset="2"/>
              <a:buNone/>
            </a:pPr>
            <a:r>
              <a:rPr lang="en-GB" sz="1600" dirty="0">
                <a:latin typeface="Times New Roman" pitchFamily="18" charset="0"/>
              </a:rPr>
              <a:t>C			0.685704		0.370644	1.850031	0.0739	</a:t>
            </a:r>
          </a:p>
          <a:p>
            <a:pPr>
              <a:buFont typeface="Wingdings" pitchFamily="2" charset="2"/>
              <a:buNone/>
            </a:pPr>
            <a:r>
              <a:rPr lang="en-GB" sz="1600" dirty="0">
                <a:latin typeface="Times New Roman" pitchFamily="18" charset="0"/>
              </a:rPr>
              <a:t>LOG(GDP)	2.093849		0.172585	12.13228	0.0000	</a:t>
            </a:r>
          </a:p>
          <a:p>
            <a:pPr>
              <a:buFont typeface="Wingdings" pitchFamily="2" charset="2"/>
              <a:buNone/>
            </a:pPr>
            <a:r>
              <a:rPr lang="en-GB" sz="1600" dirty="0">
                <a:latin typeface="Times New Roman" pitchFamily="18" charset="0"/>
              </a:rPr>
              <a:t>LOG(PPI)		0.119566		0.136062	0.878764	0.3863	</a:t>
            </a:r>
          </a:p>
          <a:p>
            <a:pPr>
              <a:buFont typeface="Wingdings" pitchFamily="2" charset="2"/>
              <a:buNone/>
            </a:pPr>
            <a:endParaRPr lang="en-GB" sz="1600" dirty="0">
              <a:latin typeface="Times New Roman" pitchFamily="18" charset="0"/>
            </a:endParaRPr>
          </a:p>
          <a:p>
            <a:pPr>
              <a:buFont typeface="Wingdings" pitchFamily="2" charset="2"/>
              <a:buNone/>
            </a:pPr>
            <a:r>
              <a:rPr lang="en-GB" sz="1600" dirty="0">
                <a:latin typeface="Times New Roman" pitchFamily="18" charset="0"/>
              </a:rPr>
              <a:t>R-squared	  	0.962625	    Mean dependent </a:t>
            </a:r>
            <a:r>
              <a:rPr lang="en-GB" sz="1600" dirty="0" err="1">
                <a:latin typeface="Times New Roman" pitchFamily="18" charset="0"/>
              </a:rPr>
              <a:t>var</a:t>
            </a:r>
            <a:r>
              <a:rPr lang="en-GB" sz="1600" dirty="0">
                <a:latin typeface="Times New Roman" pitchFamily="18" charset="0"/>
              </a:rPr>
              <a:t>	10.81363	</a:t>
            </a:r>
          </a:p>
          <a:p>
            <a:pPr>
              <a:buFont typeface="Wingdings" pitchFamily="2" charset="2"/>
              <a:buNone/>
            </a:pPr>
            <a:r>
              <a:rPr lang="en-GB" sz="1600" dirty="0">
                <a:latin typeface="Times New Roman" pitchFamily="18" charset="0"/>
              </a:rPr>
              <a:t>Adjusted R-squared	0.960213	    S.D. dependent </a:t>
            </a:r>
            <a:r>
              <a:rPr lang="en-GB" sz="1600" dirty="0" err="1">
                <a:latin typeface="Times New Roman" pitchFamily="18" charset="0"/>
              </a:rPr>
              <a:t>var</a:t>
            </a:r>
            <a:r>
              <a:rPr lang="en-GB" sz="1600" dirty="0">
                <a:latin typeface="Times New Roman" pitchFamily="18" charset="0"/>
              </a:rPr>
              <a:t>		0.138427	</a:t>
            </a:r>
          </a:p>
          <a:p>
            <a:pPr>
              <a:buFont typeface="Wingdings" pitchFamily="2" charset="2"/>
              <a:buNone/>
            </a:pPr>
            <a:r>
              <a:rPr lang="en-GB" sz="1600" dirty="0">
                <a:latin typeface="Times New Roman" pitchFamily="18" charset="0"/>
              </a:rPr>
              <a:t>S.E. of regression	0.027612	    </a:t>
            </a:r>
            <a:r>
              <a:rPr lang="en-GB" sz="1600" dirty="0" err="1">
                <a:latin typeface="Times New Roman" pitchFamily="18" charset="0"/>
              </a:rPr>
              <a:t>Akaike</a:t>
            </a:r>
            <a:r>
              <a:rPr lang="en-GB" sz="1600" dirty="0">
                <a:latin typeface="Times New Roman" pitchFamily="18" charset="0"/>
              </a:rPr>
              <a:t> info criterion	-4.257071	</a:t>
            </a:r>
          </a:p>
          <a:p>
            <a:pPr>
              <a:buFont typeface="Wingdings" pitchFamily="2" charset="2"/>
              <a:buNone/>
            </a:pPr>
            <a:r>
              <a:rPr lang="en-GB" sz="1600" dirty="0">
                <a:latin typeface="Times New Roman" pitchFamily="18" charset="0"/>
              </a:rPr>
              <a:t>Sum squared </a:t>
            </a:r>
            <a:r>
              <a:rPr lang="en-GB" sz="1600" dirty="0" err="1">
                <a:latin typeface="Times New Roman" pitchFamily="18" charset="0"/>
              </a:rPr>
              <a:t>resid</a:t>
            </a:r>
            <a:r>
              <a:rPr lang="en-GB" sz="1600" dirty="0">
                <a:latin typeface="Times New Roman" pitchFamily="18" charset="0"/>
              </a:rPr>
              <a:t>	0.023634	    Schwarz criterion		-4.122392	</a:t>
            </a:r>
          </a:p>
          <a:p>
            <a:pPr>
              <a:buFont typeface="Wingdings" pitchFamily="2" charset="2"/>
              <a:buNone/>
            </a:pPr>
            <a:r>
              <a:rPr lang="en-GB" sz="1600" dirty="0">
                <a:latin typeface="Times New Roman" pitchFamily="18" charset="0"/>
              </a:rPr>
              <a:t>Log likelihood	75.37021	    F-statistic		399.2113	</a:t>
            </a:r>
          </a:p>
          <a:p>
            <a:pPr>
              <a:buFont typeface="Wingdings" pitchFamily="2" charset="2"/>
              <a:buNone/>
            </a:pPr>
            <a:r>
              <a:rPr lang="en-GB" sz="1600" dirty="0">
                <a:latin typeface="Times New Roman" pitchFamily="18" charset="0"/>
              </a:rPr>
              <a:t>Durbin-Watson stat 	0.448237	    </a:t>
            </a:r>
            <a:r>
              <a:rPr lang="en-GB" sz="1600" dirty="0" err="1">
                <a:latin typeface="Times New Roman" pitchFamily="18" charset="0"/>
              </a:rPr>
              <a:t>Prob</a:t>
            </a:r>
            <a:r>
              <a:rPr lang="en-GB" sz="1600" dirty="0">
                <a:latin typeface="Times New Roman" pitchFamily="18" charset="0"/>
              </a:rPr>
              <a:t>(F-statistic)		0.000000	</a:t>
            </a:r>
          </a:p>
          <a:p>
            <a:pPr>
              <a:buFont typeface="Wingdings" pitchFamily="2" charset="2"/>
              <a:buNone/>
            </a:pPr>
            <a:endParaRPr lang="en-GB" sz="1800" dirty="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144016" y="1484784"/>
            <a:ext cx="8748464" cy="720080"/>
          </a:xfrm>
        </p:spPr>
        <p:txBody>
          <a:bodyPr/>
          <a:lstStyle/>
          <a:p>
            <a:pPr algn="ctr"/>
            <a:r>
              <a:rPr lang="en-GB" b="1" dirty="0">
                <a:solidFill>
                  <a:srgbClr val="FF0000"/>
                </a:solidFill>
                <a:latin typeface="Times New Roman" pitchFamily="18" charset="0"/>
              </a:rPr>
              <a:t>Examples – the auxiliary </a:t>
            </a:r>
            <a:r>
              <a:rPr lang="en-GB" b="1" dirty="0" smtClean="0">
                <a:solidFill>
                  <a:srgbClr val="FF0000"/>
                </a:solidFill>
                <a:latin typeface="Times New Roman" pitchFamily="18" charset="0"/>
              </a:rPr>
              <a:t>regression</a:t>
            </a:r>
            <a:endParaRPr lang="en-GB" b="1" dirty="0">
              <a:solidFill>
                <a:srgbClr val="FF0000"/>
              </a:solidFill>
              <a:latin typeface="Times New Roman" pitchFamily="18" charset="0"/>
            </a:endParaRPr>
          </a:p>
        </p:txBody>
      </p:sp>
      <p:sp>
        <p:nvSpPr>
          <p:cNvPr id="146435" name="Rectangle 3"/>
          <p:cNvSpPr>
            <a:spLocks noGrp="1" noChangeArrowheads="1"/>
          </p:cNvSpPr>
          <p:nvPr>
            <p:ph type="body" idx="1"/>
          </p:nvPr>
        </p:nvSpPr>
        <p:spPr>
          <a:xfrm>
            <a:off x="467544" y="2332037"/>
            <a:ext cx="8229600" cy="4525963"/>
          </a:xfrm>
        </p:spPr>
        <p:txBody>
          <a:bodyPr/>
          <a:lstStyle/>
          <a:p>
            <a:pPr>
              <a:buFont typeface="Wingdings" pitchFamily="2" charset="2"/>
              <a:buNone/>
            </a:pPr>
            <a:r>
              <a:rPr lang="en-GB" sz="1600" dirty="0">
                <a:latin typeface="Times New Roman" pitchFamily="18" charset="0"/>
              </a:rPr>
              <a:t>Variable		Coefficient	Std. Error	t-Statistic	Prob.  	</a:t>
            </a:r>
          </a:p>
          <a:p>
            <a:pPr>
              <a:buFont typeface="Wingdings" pitchFamily="2" charset="2"/>
              <a:buNone/>
            </a:pPr>
            <a:r>
              <a:rPr lang="en-GB" sz="1600" dirty="0">
                <a:latin typeface="Times New Roman" pitchFamily="18" charset="0"/>
              </a:rPr>
              <a:t>C			-0.542357		0.187073	-2.899177	0.0068	</a:t>
            </a:r>
          </a:p>
          <a:p>
            <a:pPr>
              <a:buFont typeface="Wingdings" pitchFamily="2" charset="2"/>
              <a:buNone/>
            </a:pPr>
            <a:r>
              <a:rPr lang="en-GB" sz="1600" dirty="0">
                <a:latin typeface="Times New Roman" pitchFamily="18" charset="0"/>
              </a:rPr>
              <a:t>LOG(CPI)		0.974766		0.074641	13.05946	0.0000	</a:t>
            </a:r>
          </a:p>
          <a:p>
            <a:pPr>
              <a:buFont typeface="Wingdings" pitchFamily="2" charset="2"/>
              <a:buNone/>
            </a:pPr>
            <a:r>
              <a:rPr lang="en-GB" sz="1600" dirty="0">
                <a:latin typeface="Times New Roman" pitchFamily="18" charset="0"/>
              </a:rPr>
              <a:t>LOG(GDP)	0.055509		0.091728	0.605140	0.5495	</a:t>
            </a:r>
          </a:p>
          <a:p>
            <a:pPr>
              <a:buFont typeface="Wingdings" pitchFamily="2" charset="2"/>
              <a:buNone/>
            </a:pPr>
            <a:endParaRPr lang="en-GB" sz="1600" dirty="0">
              <a:latin typeface="Times New Roman" pitchFamily="18" charset="0"/>
            </a:endParaRPr>
          </a:p>
          <a:p>
            <a:pPr>
              <a:buFont typeface="Wingdings" pitchFamily="2" charset="2"/>
              <a:buNone/>
            </a:pPr>
            <a:r>
              <a:rPr lang="en-GB" sz="1600" dirty="0">
                <a:latin typeface="Times New Roman" pitchFamily="18" charset="0"/>
              </a:rPr>
              <a:t>R-squared		0.967843	    Mean dependent </a:t>
            </a:r>
            <a:r>
              <a:rPr lang="en-GB" sz="1600" dirty="0" err="1">
                <a:latin typeface="Times New Roman" pitchFamily="18" charset="0"/>
              </a:rPr>
              <a:t>var</a:t>
            </a:r>
            <a:r>
              <a:rPr lang="en-GB" sz="1600" dirty="0">
                <a:latin typeface="Times New Roman" pitchFamily="18" charset="0"/>
              </a:rPr>
              <a:t>	4.552744	</a:t>
            </a:r>
          </a:p>
          <a:p>
            <a:pPr>
              <a:buFont typeface="Wingdings" pitchFamily="2" charset="2"/>
              <a:buNone/>
            </a:pPr>
            <a:r>
              <a:rPr lang="en-GB" sz="1600" dirty="0">
                <a:latin typeface="Times New Roman" pitchFamily="18" charset="0"/>
              </a:rPr>
              <a:t>Adjusted R-squared	0.965768	    S.D. dependent </a:t>
            </a:r>
            <a:r>
              <a:rPr lang="en-GB" sz="1600" dirty="0" err="1">
                <a:latin typeface="Times New Roman" pitchFamily="18" charset="0"/>
              </a:rPr>
              <a:t>var</a:t>
            </a:r>
            <a:r>
              <a:rPr lang="en-GB" sz="1600" dirty="0">
                <a:latin typeface="Times New Roman" pitchFamily="18" charset="0"/>
              </a:rPr>
              <a:t>		0.077259	</a:t>
            </a:r>
          </a:p>
          <a:p>
            <a:pPr>
              <a:buFont typeface="Wingdings" pitchFamily="2" charset="2"/>
              <a:buNone/>
            </a:pPr>
            <a:r>
              <a:rPr lang="en-GB" sz="1600" dirty="0">
                <a:latin typeface="Times New Roman" pitchFamily="18" charset="0"/>
              </a:rPr>
              <a:t>S.E. of regression	0.014294	    </a:t>
            </a:r>
            <a:r>
              <a:rPr lang="en-GB" sz="1600" dirty="0" err="1">
                <a:latin typeface="Times New Roman" pitchFamily="18" charset="0"/>
              </a:rPr>
              <a:t>Akaike</a:t>
            </a:r>
            <a:r>
              <a:rPr lang="en-GB" sz="1600" dirty="0">
                <a:latin typeface="Times New Roman" pitchFamily="18" charset="0"/>
              </a:rPr>
              <a:t> info criterion	-5.573818	</a:t>
            </a:r>
          </a:p>
          <a:p>
            <a:pPr>
              <a:buFont typeface="Wingdings" pitchFamily="2" charset="2"/>
              <a:buNone/>
            </a:pPr>
            <a:r>
              <a:rPr lang="en-GB" sz="1600" dirty="0">
                <a:latin typeface="Times New Roman" pitchFamily="18" charset="0"/>
              </a:rPr>
              <a:t>Sum squared </a:t>
            </a:r>
            <a:r>
              <a:rPr lang="en-GB" sz="1600" dirty="0" err="1">
                <a:latin typeface="Times New Roman" pitchFamily="18" charset="0"/>
              </a:rPr>
              <a:t>resid</a:t>
            </a:r>
            <a:r>
              <a:rPr lang="en-GB" sz="1600" dirty="0">
                <a:latin typeface="Times New Roman" pitchFamily="18" charset="0"/>
              </a:rPr>
              <a:t>	0.006334	    Schwarz criterion		-5.439139	</a:t>
            </a:r>
          </a:p>
          <a:p>
            <a:pPr>
              <a:buFont typeface="Wingdings" pitchFamily="2" charset="2"/>
              <a:buNone/>
            </a:pPr>
            <a:r>
              <a:rPr lang="en-GB" sz="1600" dirty="0">
                <a:latin typeface="Times New Roman" pitchFamily="18" charset="0"/>
              </a:rPr>
              <a:t>Log likelihood	97.75490	    F-statistic		466.5105	</a:t>
            </a:r>
          </a:p>
          <a:p>
            <a:pPr>
              <a:buFont typeface="Wingdings" pitchFamily="2" charset="2"/>
              <a:buNone/>
            </a:pPr>
            <a:r>
              <a:rPr lang="en-GB" sz="1600" dirty="0">
                <a:latin typeface="Times New Roman" pitchFamily="18" charset="0"/>
              </a:rPr>
              <a:t>Durbin-Watson stat	0.332711	    </a:t>
            </a:r>
            <a:r>
              <a:rPr lang="en-GB" sz="1600" dirty="0" err="1">
                <a:latin typeface="Times New Roman" pitchFamily="18" charset="0"/>
              </a:rPr>
              <a:t>Prob</a:t>
            </a:r>
            <a:r>
              <a:rPr lang="en-GB" sz="1600" dirty="0">
                <a:latin typeface="Times New Roman" pitchFamily="18" charset="0"/>
              </a:rPr>
              <a:t>(F-statistic)		0.000000</a:t>
            </a:r>
            <a:r>
              <a:rPr lang="en-GB" sz="2400" dirty="0">
                <a:latin typeface="Times New Roman" pitchFamily="18" charset="0"/>
              </a:rPr>
              <a:t>	</a:t>
            </a:r>
          </a:p>
          <a:p>
            <a:pPr>
              <a:buFont typeface="Wingdings" pitchFamily="2" charset="2"/>
              <a:buNone/>
            </a:pPr>
            <a:endParaRPr lang="en-GB" sz="2400"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706437"/>
          </a:xfrm>
        </p:spPr>
        <p:txBody>
          <a:bodyPr/>
          <a:lstStyle/>
          <a:p>
            <a:r>
              <a:rPr lang="en-US" b="1" dirty="0" smtClean="0">
                <a:solidFill>
                  <a:srgbClr val="FF0000"/>
                </a:solidFill>
                <a:latin typeface="Times New Roman" pitchFamily="18" charset="0"/>
                <a:cs typeface="Times New Roman" pitchFamily="18" charset="0"/>
              </a:rPr>
              <a:t>Learning Objectives</a:t>
            </a:r>
            <a:endParaRPr lang="el-GR"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2132856"/>
            <a:ext cx="8892480" cy="4464496"/>
          </a:xfrm>
        </p:spPr>
        <p:txBody>
          <a:bodyPr/>
          <a:lstStyle/>
          <a:p>
            <a:pPr>
              <a:buNone/>
            </a:pPr>
            <a:r>
              <a:rPr lang="en-US" sz="2800" dirty="0">
                <a:solidFill>
                  <a:schemeClr val="tx1"/>
                </a:solidFill>
                <a:latin typeface="Times New Roman" pitchFamily="18" charset="0"/>
                <a:cs typeface="Times New Roman" pitchFamily="18" charset="0"/>
              </a:rPr>
              <a:t>1. Recognize the problem of </a:t>
            </a:r>
            <a:r>
              <a:rPr lang="en-US" sz="2800" dirty="0" err="1">
                <a:solidFill>
                  <a:schemeClr val="tx1"/>
                </a:solidFill>
                <a:latin typeface="Times New Roman" pitchFamily="18" charset="0"/>
                <a:cs typeface="Times New Roman" pitchFamily="18" charset="0"/>
              </a:rPr>
              <a:t>multicollinearity</a:t>
            </a:r>
            <a:r>
              <a:rPr lang="en-US" sz="2800" dirty="0">
                <a:solidFill>
                  <a:schemeClr val="tx1"/>
                </a:solidFill>
                <a:latin typeface="Times New Roman" pitchFamily="18" charset="0"/>
                <a:cs typeface="Times New Roman" pitchFamily="18" charset="0"/>
              </a:rPr>
              <a:t> in the CLRM.</a:t>
            </a:r>
          </a:p>
          <a:p>
            <a:pPr>
              <a:buNone/>
            </a:pPr>
            <a:r>
              <a:rPr lang="en-US" sz="2800" dirty="0">
                <a:solidFill>
                  <a:schemeClr val="tx1"/>
                </a:solidFill>
                <a:latin typeface="Times New Roman" pitchFamily="18" charset="0"/>
                <a:cs typeface="Times New Roman" pitchFamily="18" charset="0"/>
              </a:rPr>
              <a:t>2. Distinguish between perfect and imperfect </a:t>
            </a:r>
            <a:r>
              <a:rPr lang="en-US" sz="2800" dirty="0" err="1" smtClean="0">
                <a:solidFill>
                  <a:schemeClr val="tx1"/>
                </a:solidFill>
                <a:latin typeface="Times New Roman" pitchFamily="18" charset="0"/>
                <a:cs typeface="Times New Roman" pitchFamily="18" charset="0"/>
              </a:rPr>
              <a:t>multicol</a:t>
            </a:r>
            <a:r>
              <a:rPr lang="en-US" sz="2800" dirty="0" smtClean="0">
                <a:solidFill>
                  <a:schemeClr val="tx1"/>
                </a:solidFill>
                <a:latin typeface="Times New Roman" pitchFamily="18" charset="0"/>
                <a:cs typeface="Times New Roman" pitchFamily="18" charset="0"/>
              </a:rPr>
              <a:t>-linearity</a:t>
            </a:r>
            <a:r>
              <a:rPr lang="en-US" sz="2800" dirty="0">
                <a:solidFill>
                  <a:schemeClr val="tx1"/>
                </a:solidFill>
                <a:latin typeface="Times New Roman" pitchFamily="18" charset="0"/>
                <a:cs typeface="Times New Roman" pitchFamily="18" charset="0"/>
              </a:rPr>
              <a:t>.</a:t>
            </a:r>
          </a:p>
          <a:p>
            <a:pPr>
              <a:buNone/>
            </a:pPr>
            <a:r>
              <a:rPr lang="en-US" sz="2800" dirty="0">
                <a:solidFill>
                  <a:schemeClr val="tx1"/>
                </a:solidFill>
                <a:latin typeface="Times New Roman" pitchFamily="18" charset="0"/>
                <a:cs typeface="Times New Roman" pitchFamily="18" charset="0"/>
              </a:rPr>
              <a:t>3. Understand and appreciate the consequences of perfect and imperfect </a:t>
            </a:r>
            <a:r>
              <a:rPr lang="en-US" sz="2800" dirty="0" err="1" smtClean="0">
                <a:solidFill>
                  <a:schemeClr val="tx1"/>
                </a:solidFill>
                <a:latin typeface="Times New Roman" pitchFamily="18" charset="0"/>
                <a:cs typeface="Times New Roman" pitchFamily="18" charset="0"/>
              </a:rPr>
              <a:t>multicollinearity</a:t>
            </a:r>
            <a:r>
              <a:rPr lang="en-US" sz="2800" dirty="0" smtClean="0">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on </a:t>
            </a:r>
            <a:r>
              <a:rPr lang="en-US" sz="2800" dirty="0">
                <a:solidFill>
                  <a:schemeClr val="tx1"/>
                </a:solidFill>
                <a:latin typeface="Times New Roman" pitchFamily="18" charset="0"/>
                <a:cs typeface="Times New Roman" pitchFamily="18" charset="0"/>
              </a:rPr>
              <a:t>OLS </a:t>
            </a:r>
            <a:r>
              <a:rPr lang="en-US" sz="2800" dirty="0" smtClean="0">
                <a:solidFill>
                  <a:schemeClr val="tx1"/>
                </a:solidFill>
                <a:latin typeface="Times New Roman" pitchFamily="18" charset="0"/>
                <a:cs typeface="Times New Roman" pitchFamily="18" charset="0"/>
              </a:rPr>
              <a:t>estimates</a:t>
            </a:r>
            <a:r>
              <a:rPr lang="en-US" sz="2800" dirty="0">
                <a:solidFill>
                  <a:schemeClr val="tx1"/>
                </a:solidFill>
                <a:latin typeface="Times New Roman" pitchFamily="18" charset="0"/>
                <a:cs typeface="Times New Roman" pitchFamily="18" charset="0"/>
              </a:rPr>
              <a:t>.</a:t>
            </a:r>
          </a:p>
          <a:p>
            <a:pPr>
              <a:buNone/>
            </a:pPr>
            <a:r>
              <a:rPr lang="en-US" sz="2800" dirty="0">
                <a:solidFill>
                  <a:schemeClr val="tx1"/>
                </a:solidFill>
                <a:latin typeface="Times New Roman" pitchFamily="18" charset="0"/>
                <a:cs typeface="Times New Roman" pitchFamily="18" charset="0"/>
              </a:rPr>
              <a:t>4. Detect problematic </a:t>
            </a:r>
            <a:r>
              <a:rPr lang="en-US" sz="2800" dirty="0" err="1">
                <a:solidFill>
                  <a:schemeClr val="tx1"/>
                </a:solidFill>
                <a:latin typeface="Times New Roman" pitchFamily="18" charset="0"/>
                <a:cs typeface="Times New Roman" pitchFamily="18" charset="0"/>
              </a:rPr>
              <a:t>multicollinearity</a:t>
            </a:r>
            <a:r>
              <a:rPr lang="en-US" sz="2800" dirty="0">
                <a:solidFill>
                  <a:schemeClr val="tx1"/>
                </a:solidFill>
                <a:latin typeface="Times New Roman" pitchFamily="18" charset="0"/>
                <a:cs typeface="Times New Roman" pitchFamily="18" charset="0"/>
              </a:rPr>
              <a:t> using econometric software.</a:t>
            </a:r>
          </a:p>
          <a:p>
            <a:pPr>
              <a:buNone/>
            </a:pPr>
            <a:r>
              <a:rPr lang="en-US" sz="2800" dirty="0">
                <a:solidFill>
                  <a:schemeClr val="tx1"/>
                </a:solidFill>
                <a:latin typeface="Times New Roman" pitchFamily="18" charset="0"/>
                <a:cs typeface="Times New Roman" pitchFamily="18" charset="0"/>
              </a:rPr>
              <a:t>5. Find ways of resolving problematic </a:t>
            </a:r>
            <a:r>
              <a:rPr lang="en-US" sz="2800" dirty="0" err="1">
                <a:solidFill>
                  <a:schemeClr val="tx1"/>
                </a:solidFill>
                <a:latin typeface="Times New Roman" pitchFamily="18" charset="0"/>
                <a:cs typeface="Times New Roman" pitchFamily="18" charset="0"/>
              </a:rPr>
              <a:t>multicollinearity</a:t>
            </a:r>
            <a:r>
              <a:rPr lang="en-US" sz="2800" dirty="0">
                <a:solidFill>
                  <a:schemeClr val="tx1"/>
                </a:solidFill>
                <a:latin typeface="Times New Roman" pitchFamily="18" charset="0"/>
                <a:cs typeface="Times New Roman" pitchFamily="18" charset="0"/>
              </a:rPr>
              <a:t>.</a:t>
            </a:r>
            <a:endParaRPr lang="el-GR"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539552" y="1556792"/>
            <a:ext cx="8229600" cy="706437"/>
          </a:xfrm>
        </p:spPr>
        <p:txBody>
          <a:bodyPr/>
          <a:lstStyle/>
          <a:p>
            <a:pPr algn="ctr"/>
            <a:r>
              <a:rPr lang="en-GB" b="1" dirty="0" err="1" smtClean="0">
                <a:solidFill>
                  <a:srgbClr val="FF0000"/>
                </a:solidFill>
                <a:latin typeface="Times New Roman" pitchFamily="18" charset="0"/>
              </a:rPr>
              <a:t>Multicollinearity</a:t>
            </a:r>
            <a:endParaRPr lang="en-US" b="1" dirty="0">
              <a:solidFill>
                <a:srgbClr val="FF0000"/>
              </a:solidFill>
              <a:latin typeface="Times New Roman" pitchFamily="18" charset="0"/>
            </a:endParaRPr>
          </a:p>
        </p:txBody>
      </p:sp>
      <p:sp>
        <p:nvSpPr>
          <p:cNvPr id="7171" name="Rectangle 3"/>
          <p:cNvSpPr>
            <a:spLocks noGrp="1" noChangeArrowheads="1"/>
          </p:cNvSpPr>
          <p:nvPr>
            <p:ph type="body" idx="1"/>
          </p:nvPr>
        </p:nvSpPr>
        <p:spPr>
          <a:xfrm>
            <a:off x="0" y="2420888"/>
            <a:ext cx="8496944" cy="4248472"/>
          </a:xfrm>
        </p:spPr>
        <p:txBody>
          <a:bodyPr/>
          <a:lstStyle/>
          <a:p>
            <a:pPr marL="609600" indent="-609600">
              <a:buFontTx/>
              <a:buNone/>
            </a:pPr>
            <a:r>
              <a:rPr lang="en-GB" dirty="0">
                <a:latin typeface="Times New Roman" pitchFamily="18" charset="0"/>
              </a:rPr>
              <a:t>Assumption number 8 of the CLRM requires that there are no exact linear relationships among the sample values of the explanatory variables (the Xs).</a:t>
            </a:r>
          </a:p>
          <a:p>
            <a:pPr marL="609600" indent="-609600" algn="just">
              <a:buFont typeface="Wingdings" pitchFamily="2" charset="2"/>
              <a:buNone/>
            </a:pPr>
            <a:r>
              <a:rPr lang="en-GB" dirty="0">
                <a:latin typeface="Times New Roman" pitchFamily="18" charset="0"/>
              </a:rPr>
              <a:t>So, when the explanatory variables are very highly correlated with each other (correlation coefficients either very close to 1 or to -1) then the problem  of </a:t>
            </a:r>
            <a:r>
              <a:rPr lang="en-GB" dirty="0" err="1">
                <a:latin typeface="Times New Roman" pitchFamily="18" charset="0"/>
              </a:rPr>
              <a:t>multicollinearity</a:t>
            </a:r>
            <a:r>
              <a:rPr lang="en-GB" dirty="0">
                <a:latin typeface="Times New Roman" pitchFamily="18" charset="0"/>
              </a:rPr>
              <a:t> occurs.</a:t>
            </a:r>
          </a:p>
          <a:p>
            <a:pPr marL="609600" indent="-609600">
              <a:buFontTx/>
              <a:buNone/>
            </a:pPr>
            <a:endParaRPr lang="en-GB" dirty="0">
              <a:latin typeface="Times New Roman" pitchFamily="18" charset="0"/>
            </a:endParaRPr>
          </a:p>
          <a:p>
            <a:pPr marL="609600" indent="-609600">
              <a:buFontTx/>
              <a:buNone/>
            </a:pPr>
            <a:endParaRPr lang="en-GB" dirty="0">
              <a:latin typeface="Times New Roman" pitchFamily="18" charset="0"/>
            </a:endParaRPr>
          </a:p>
          <a:p>
            <a:pPr marL="609600" indent="-609600"/>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AutoShape 2"/>
          <p:cNvSpPr>
            <a:spLocks noGrp="1" noChangeArrowheads="1"/>
          </p:cNvSpPr>
          <p:nvPr>
            <p:ph type="title"/>
          </p:nvPr>
        </p:nvSpPr>
        <p:spPr>
          <a:xfrm>
            <a:off x="683568" y="1484784"/>
            <a:ext cx="8229600" cy="706437"/>
          </a:xfrm>
        </p:spPr>
        <p:txBody>
          <a:bodyPr/>
          <a:lstStyle/>
          <a:p>
            <a:pPr algn="ctr"/>
            <a:r>
              <a:rPr lang="en-GB" b="1" dirty="0">
                <a:solidFill>
                  <a:srgbClr val="FF0000"/>
                </a:solidFill>
                <a:latin typeface="Times New Roman" pitchFamily="18" charset="0"/>
              </a:rPr>
              <a:t>Perfect </a:t>
            </a:r>
            <a:r>
              <a:rPr lang="en-GB"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21859" name="Rectangle 3"/>
          <p:cNvSpPr>
            <a:spLocks noGrp="1" noChangeArrowheads="1"/>
          </p:cNvSpPr>
          <p:nvPr>
            <p:ph type="body" sz="half" idx="1"/>
          </p:nvPr>
        </p:nvSpPr>
        <p:spPr>
          <a:xfrm>
            <a:off x="827088" y="2420938"/>
            <a:ext cx="7189787" cy="2160587"/>
          </a:xfrm>
        </p:spPr>
        <p:txBody>
          <a:bodyPr/>
          <a:lstStyle/>
          <a:p>
            <a:r>
              <a:rPr lang="en-US" sz="2400">
                <a:latin typeface="Times New Roman" pitchFamily="18" charset="0"/>
              </a:rPr>
              <a:t>When there is a perfect linear relationship.</a:t>
            </a:r>
          </a:p>
          <a:p>
            <a:r>
              <a:rPr lang="en-US" sz="2400">
                <a:latin typeface="Times New Roman" pitchFamily="18" charset="0"/>
              </a:rPr>
              <a:t>Assume we have the following model:</a:t>
            </a:r>
          </a:p>
          <a:p>
            <a:pPr algn="ctr">
              <a:buFont typeface="Wingdings" pitchFamily="2" charset="2"/>
              <a:buNone/>
            </a:pPr>
            <a:r>
              <a:rPr lang="en-US" sz="2400" i="1">
                <a:latin typeface="Times New Roman" pitchFamily="18" charset="0"/>
              </a:rPr>
              <a:t>Y=</a:t>
            </a:r>
            <a:r>
              <a:rPr lang="el-GR" sz="2400" i="1">
                <a:latin typeface="Times New Roman" pitchFamily="18" charset="0"/>
                <a:cs typeface="Times New Roman" pitchFamily="18" charset="0"/>
              </a:rPr>
              <a:t>β</a:t>
            </a:r>
            <a:r>
              <a:rPr lang="en-US" sz="2400" i="1" baseline="-25000">
                <a:latin typeface="Times New Roman" pitchFamily="18" charset="0"/>
                <a:cs typeface="Times New Roman" pitchFamily="18" charset="0"/>
              </a:rPr>
              <a:t>1</a:t>
            </a:r>
            <a:r>
              <a:rPr lang="en-US" sz="2400" i="1">
                <a:latin typeface="Times New Roman" pitchFamily="18" charset="0"/>
                <a:cs typeface="Times New Roman" pitchFamily="18" charset="0"/>
              </a:rPr>
              <a:t>+</a:t>
            </a:r>
            <a:r>
              <a:rPr lang="el-GR" sz="2400" i="1">
                <a:latin typeface="Times New Roman" pitchFamily="18" charset="0"/>
                <a:cs typeface="Times New Roman" pitchFamily="18" charset="0"/>
              </a:rPr>
              <a:t>β</a:t>
            </a:r>
            <a:r>
              <a:rPr lang="en-US" sz="2400" i="1" baseline="-25000">
                <a:latin typeface="Times New Roman" pitchFamily="18" charset="0"/>
                <a:cs typeface="Times New Roman" pitchFamily="18" charset="0"/>
              </a:rPr>
              <a:t>2</a:t>
            </a:r>
            <a:r>
              <a:rPr lang="en-US" sz="2400" i="1">
                <a:latin typeface="Times New Roman" pitchFamily="18" charset="0"/>
                <a:cs typeface="Times New Roman" pitchFamily="18" charset="0"/>
              </a:rPr>
              <a:t>X</a:t>
            </a:r>
            <a:r>
              <a:rPr lang="en-US" sz="2400" i="1" baseline="-25000">
                <a:latin typeface="Times New Roman" pitchFamily="18" charset="0"/>
                <a:cs typeface="Times New Roman" pitchFamily="18" charset="0"/>
              </a:rPr>
              <a:t>2</a:t>
            </a:r>
            <a:r>
              <a:rPr lang="en-US" sz="2400" i="1">
                <a:latin typeface="Times New Roman" pitchFamily="18" charset="0"/>
                <a:cs typeface="Times New Roman" pitchFamily="18" charset="0"/>
              </a:rPr>
              <a:t>+ </a:t>
            </a:r>
            <a:r>
              <a:rPr lang="el-GR" sz="2400" i="1">
                <a:latin typeface="Times New Roman" pitchFamily="18" charset="0"/>
                <a:cs typeface="Times New Roman" pitchFamily="18" charset="0"/>
              </a:rPr>
              <a:t>β</a:t>
            </a:r>
            <a:r>
              <a:rPr lang="en-US" sz="2400" i="1" baseline="-25000">
                <a:latin typeface="Times New Roman" pitchFamily="18" charset="0"/>
                <a:cs typeface="Times New Roman" pitchFamily="18" charset="0"/>
              </a:rPr>
              <a:t>3</a:t>
            </a:r>
            <a:r>
              <a:rPr lang="en-US" sz="2400" i="1">
                <a:latin typeface="Times New Roman" pitchFamily="18" charset="0"/>
                <a:cs typeface="Times New Roman" pitchFamily="18" charset="0"/>
              </a:rPr>
              <a:t>X</a:t>
            </a:r>
            <a:r>
              <a:rPr lang="en-US" sz="2400" i="1" baseline="-25000">
                <a:latin typeface="Times New Roman" pitchFamily="18" charset="0"/>
                <a:cs typeface="Times New Roman" pitchFamily="18" charset="0"/>
              </a:rPr>
              <a:t>3</a:t>
            </a:r>
            <a:r>
              <a:rPr lang="en-US" sz="2400" i="1">
                <a:latin typeface="Times New Roman" pitchFamily="18" charset="0"/>
                <a:cs typeface="Times New Roman" pitchFamily="18" charset="0"/>
              </a:rPr>
              <a:t>+e</a:t>
            </a:r>
          </a:p>
          <a:p>
            <a:pPr>
              <a:buFont typeface="Wingdings" pitchFamily="2" charset="2"/>
              <a:buNone/>
            </a:pPr>
            <a:r>
              <a:rPr lang="en-US" sz="2400">
                <a:latin typeface="Times New Roman" pitchFamily="18" charset="0"/>
                <a:cs typeface="Times New Roman" pitchFamily="18" charset="0"/>
              </a:rPr>
              <a:t>where the sample values for </a:t>
            </a:r>
            <a:r>
              <a:rPr lang="en-US" sz="2400" i="1">
                <a:latin typeface="Times New Roman" pitchFamily="18" charset="0"/>
                <a:cs typeface="Times New Roman" pitchFamily="18" charset="0"/>
              </a:rPr>
              <a:t>X</a:t>
            </a:r>
            <a:r>
              <a:rPr lang="en-US" sz="2400" i="1" baseline="-25000">
                <a:latin typeface="Times New Roman" pitchFamily="18" charset="0"/>
                <a:cs typeface="Times New Roman" pitchFamily="18" charset="0"/>
              </a:rPr>
              <a:t>2</a:t>
            </a:r>
            <a:r>
              <a:rPr lang="en-US" sz="2400">
                <a:latin typeface="Times New Roman" pitchFamily="18" charset="0"/>
                <a:cs typeface="Times New Roman" pitchFamily="18" charset="0"/>
              </a:rPr>
              <a:t> and </a:t>
            </a:r>
            <a:r>
              <a:rPr lang="en-US" sz="2400" i="1">
                <a:latin typeface="Times New Roman" pitchFamily="18" charset="0"/>
                <a:cs typeface="Times New Roman" pitchFamily="18" charset="0"/>
              </a:rPr>
              <a:t>X</a:t>
            </a:r>
            <a:r>
              <a:rPr lang="en-US" sz="2400" i="1" baseline="-25000">
                <a:latin typeface="Times New Roman" pitchFamily="18" charset="0"/>
                <a:cs typeface="Times New Roman" pitchFamily="18" charset="0"/>
              </a:rPr>
              <a:t>3</a:t>
            </a:r>
            <a:r>
              <a:rPr lang="en-US" sz="2400">
                <a:latin typeface="Times New Roman" pitchFamily="18" charset="0"/>
                <a:cs typeface="Times New Roman" pitchFamily="18" charset="0"/>
              </a:rPr>
              <a:t> are:</a:t>
            </a:r>
          </a:p>
          <a:p>
            <a:pPr>
              <a:buFont typeface="Wingdings" pitchFamily="2" charset="2"/>
              <a:buNone/>
            </a:pPr>
            <a:endParaRPr lang="el-GR" sz="2400">
              <a:latin typeface="Times New Roman" pitchFamily="18" charset="0"/>
              <a:cs typeface="Times New Roman" pitchFamily="18" charset="0"/>
            </a:endParaRPr>
          </a:p>
        </p:txBody>
      </p:sp>
      <p:graphicFrame>
        <p:nvGraphicFramePr>
          <p:cNvPr id="121886" name="Group 30"/>
          <p:cNvGraphicFramePr>
            <a:graphicFrameLocks noGrp="1"/>
          </p:cNvGraphicFramePr>
          <p:nvPr>
            <p:ph sz="half" idx="2"/>
          </p:nvPr>
        </p:nvGraphicFramePr>
        <p:xfrm>
          <a:off x="1331913" y="4437063"/>
          <a:ext cx="7199312" cy="1649413"/>
        </p:xfrm>
        <a:graphic>
          <a:graphicData uri="http://schemas.openxmlformats.org/drawingml/2006/table">
            <a:tbl>
              <a:tblPr/>
              <a:tblGrid>
                <a:gridCol w="1028700"/>
                <a:gridCol w="1028700"/>
                <a:gridCol w="1028700"/>
                <a:gridCol w="1027112"/>
                <a:gridCol w="1028700"/>
                <a:gridCol w="1028700"/>
                <a:gridCol w="1028700"/>
              </a:tblGrid>
              <a:tr h="825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X</a:t>
                      </a:r>
                      <a:r>
                        <a:rPr kumimoji="0" lang="en-US" sz="2400" b="0" i="1" u="none" strike="noStrike" cap="none" normalizeH="0" baseline="-25000" smtClean="0">
                          <a:ln>
                            <a:noFill/>
                          </a:ln>
                          <a:solidFill>
                            <a:schemeClr val="tx1"/>
                          </a:solidFill>
                          <a:effectLst/>
                          <a:latin typeface="Times New Roman" pitchFamily="18" charset="0"/>
                          <a:cs typeface="Times New Roman" pitchFamily="18" charset="0"/>
                        </a:rPr>
                        <a:t>2</a:t>
                      </a:r>
                      <a:endParaRPr kumimoji="0" lang="el-GR" sz="2400" b="0" i="1" u="none" strike="noStrike" cap="none" normalizeH="0" baseline="-2500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3</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4</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5</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6</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X</a:t>
                      </a:r>
                      <a:r>
                        <a:rPr kumimoji="0" lang="en-US" sz="2400" b="0" i="1" u="none" strike="noStrike" cap="none" normalizeH="0" baseline="-25000" smtClean="0">
                          <a:ln>
                            <a:noFill/>
                          </a:ln>
                          <a:solidFill>
                            <a:schemeClr val="tx1"/>
                          </a:solidFill>
                          <a:effectLst/>
                          <a:latin typeface="Times New Roman" pitchFamily="18" charset="0"/>
                          <a:cs typeface="Times New Roman" pitchFamily="18" charset="0"/>
                        </a:rPr>
                        <a:t>3</a:t>
                      </a:r>
                      <a:endParaRPr kumimoji="0" lang="el-GR" sz="2400" b="0" i="1" u="none" strike="noStrike" cap="none" normalizeH="0" baseline="-2500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4</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6</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8</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10</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12</a:t>
                      </a:r>
                      <a:endParaRPr kumimoji="0" lang="el-GR"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Grp="1" noChangeArrowheads="1"/>
          </p:cNvSpPr>
          <p:nvPr>
            <p:ph type="title"/>
          </p:nvPr>
        </p:nvSpPr>
        <p:spPr>
          <a:xfrm>
            <a:off x="683568" y="1412776"/>
            <a:ext cx="8229600" cy="706437"/>
          </a:xfrm>
        </p:spPr>
        <p:txBody>
          <a:bodyPr/>
          <a:lstStyle/>
          <a:p>
            <a:pPr algn="ctr"/>
            <a:r>
              <a:rPr lang="en-GB" b="1" dirty="0">
                <a:solidFill>
                  <a:srgbClr val="FF0000"/>
                </a:solidFill>
                <a:latin typeface="Times New Roman" pitchFamily="18" charset="0"/>
              </a:rPr>
              <a:t>Perfect </a:t>
            </a:r>
            <a:r>
              <a:rPr lang="en-GB"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23907" name="Rectangle 3"/>
          <p:cNvSpPr>
            <a:spLocks noGrp="1" noChangeArrowheads="1"/>
          </p:cNvSpPr>
          <p:nvPr>
            <p:ph type="body" idx="1"/>
          </p:nvPr>
        </p:nvSpPr>
        <p:spPr>
          <a:xfrm>
            <a:off x="457200" y="2492896"/>
            <a:ext cx="8229600" cy="3633267"/>
          </a:xfrm>
        </p:spPr>
        <p:txBody>
          <a:bodyPr/>
          <a:lstStyle/>
          <a:p>
            <a:r>
              <a:rPr lang="en-US" dirty="0">
                <a:latin typeface="Times New Roman" pitchFamily="18" charset="0"/>
              </a:rPr>
              <a:t>We observe that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3</a:t>
            </a:r>
            <a:r>
              <a:rPr lang="en-US" i="1" dirty="0">
                <a:latin typeface="Times New Roman" pitchFamily="18" charset="0"/>
                <a:cs typeface="Times New Roman" pitchFamily="18" charset="0"/>
              </a:rPr>
              <a:t>=2X</a:t>
            </a:r>
            <a:r>
              <a:rPr lang="en-US" i="1" baseline="-25000" dirty="0">
                <a:latin typeface="Times New Roman" pitchFamily="18" charset="0"/>
                <a:cs typeface="Times New Roman" pitchFamily="18" charset="0"/>
              </a:rPr>
              <a:t>2</a:t>
            </a:r>
          </a:p>
          <a:p>
            <a:r>
              <a:rPr lang="en-US" dirty="0">
                <a:latin typeface="Times New Roman" pitchFamily="18" charset="0"/>
                <a:cs typeface="Times New Roman" pitchFamily="18" charset="0"/>
              </a:rPr>
              <a:t>Therefore, although it seems that there are two explanatory variables in fact it is only one.</a:t>
            </a:r>
          </a:p>
          <a:p>
            <a:r>
              <a:rPr lang="en-US" dirty="0">
                <a:latin typeface="Times New Roman" pitchFamily="18" charset="0"/>
                <a:cs typeface="Times New Roman" pitchFamily="18" charset="0"/>
              </a:rPr>
              <a:t>This is because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2</a:t>
            </a:r>
            <a:r>
              <a:rPr lang="en-US" dirty="0">
                <a:latin typeface="Times New Roman" pitchFamily="18" charset="0"/>
                <a:cs typeface="Times New Roman" pitchFamily="18" charset="0"/>
              </a:rPr>
              <a:t> is an exact linear function of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3</a:t>
            </a:r>
            <a:r>
              <a:rPr lang="en-US" dirty="0">
                <a:latin typeface="Times New Roman" pitchFamily="18" charset="0"/>
                <a:cs typeface="Times New Roman" pitchFamily="18" charset="0"/>
              </a:rPr>
              <a:t> or because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2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3</a:t>
            </a:r>
            <a:r>
              <a:rPr lang="en-US" dirty="0">
                <a:latin typeface="Times New Roman" pitchFamily="18" charset="0"/>
                <a:cs typeface="Times New Roman" pitchFamily="18" charset="0"/>
              </a:rPr>
              <a:t> are perfectly collinear.</a:t>
            </a:r>
            <a:r>
              <a:rPr lang="en-US" dirty="0">
                <a:latin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a:xfrm>
            <a:off x="683568" y="1340768"/>
            <a:ext cx="8229600" cy="706437"/>
          </a:xfrm>
        </p:spPr>
        <p:txBody>
          <a:bodyPr/>
          <a:lstStyle/>
          <a:p>
            <a:pPr algn="ctr"/>
            <a:r>
              <a:rPr lang="en-GB" b="1" dirty="0">
                <a:solidFill>
                  <a:srgbClr val="FF0000"/>
                </a:solidFill>
                <a:latin typeface="Times New Roman" pitchFamily="18" charset="0"/>
              </a:rPr>
              <a:t>Perfect </a:t>
            </a:r>
            <a:r>
              <a:rPr lang="en-GB"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18787" name="Rectangle 3"/>
          <p:cNvSpPr>
            <a:spLocks noGrp="1" noChangeArrowheads="1"/>
          </p:cNvSpPr>
          <p:nvPr>
            <p:ph type="body" idx="1"/>
          </p:nvPr>
        </p:nvSpPr>
        <p:spPr>
          <a:xfrm>
            <a:off x="457200" y="2060848"/>
            <a:ext cx="8229600" cy="4320480"/>
          </a:xfrm>
        </p:spPr>
        <p:txBody>
          <a:bodyPr/>
          <a:lstStyle/>
          <a:p>
            <a:pPr marL="533400" indent="-533400" eaLnBrk="0" hangingPunct="0">
              <a:buClrTx/>
              <a:buFont typeface="Wingdings" pitchFamily="2" charset="2"/>
              <a:buNone/>
            </a:pPr>
            <a:r>
              <a:rPr lang="en-GB" dirty="0">
                <a:latin typeface="Times New Roman" pitchFamily="18" charset="0"/>
              </a:rPr>
              <a:t>When this occurs then the equation:</a:t>
            </a:r>
          </a:p>
          <a:p>
            <a:pPr marL="533400" indent="-533400" algn="ctr" eaLnBrk="0" hangingPunct="0">
              <a:buClrTx/>
              <a:buFont typeface="Wingdings" pitchFamily="2" charset="2"/>
              <a:buNone/>
            </a:pP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=0</a:t>
            </a:r>
          </a:p>
          <a:p>
            <a:pPr marL="533400" indent="-533400" eaLnBrk="0" hangingPunct="0">
              <a:buClrTx/>
              <a:buFont typeface="Wingdings" pitchFamily="2" charset="2"/>
              <a:buNone/>
            </a:pPr>
            <a:r>
              <a:rPr lang="en-US" dirty="0">
                <a:latin typeface="Times New Roman" pitchFamily="18" charset="0"/>
                <a:cs typeface="Times New Roman" pitchFamily="18" charset="0"/>
              </a:rPr>
              <a:t>can be satisfied for non-zero values of both </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1</a:t>
            </a:r>
            <a:r>
              <a:rPr lang="en-US" dirty="0">
                <a:latin typeface="Times New Roman" pitchFamily="18" charset="0"/>
                <a:cs typeface="Times New Roman" pitchFamily="18" charset="0"/>
              </a:rPr>
              <a:t> and </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2</a:t>
            </a:r>
            <a:r>
              <a:rPr lang="en-US" dirty="0">
                <a:latin typeface="Times New Roman" pitchFamily="18" charset="0"/>
                <a:cs typeface="Times New Roman" pitchFamily="18" charset="0"/>
              </a:rPr>
              <a:t>.</a:t>
            </a:r>
          </a:p>
          <a:p>
            <a:pPr marL="533400" indent="-533400" eaLnBrk="0" hangingPunct="0">
              <a:buClrTx/>
              <a:buFont typeface="Wingdings" pitchFamily="2" charset="2"/>
              <a:buNone/>
            </a:pPr>
            <a:r>
              <a:rPr lang="en-US" dirty="0">
                <a:latin typeface="Times New Roman" pitchFamily="18" charset="0"/>
                <a:cs typeface="Times New Roman" pitchFamily="18" charset="0"/>
              </a:rPr>
              <a:t>In our case we have that </a:t>
            </a:r>
          </a:p>
          <a:p>
            <a:pPr marL="533400" indent="-533400" algn="ctr" eaLnBrk="0" hangingPunct="0">
              <a:buClrTx/>
              <a:buFont typeface="Wingdings" pitchFamily="2" charset="2"/>
              <a:buNone/>
            </a:pPr>
            <a:r>
              <a:rPr lang="en-US" i="1" dirty="0">
                <a:latin typeface="Times New Roman" pitchFamily="18" charset="0"/>
                <a:cs typeface="Times New Roman" pitchFamily="18" charset="0"/>
              </a:rPr>
              <a:t>(-2)X</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+(1)X</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=0</a:t>
            </a:r>
          </a:p>
          <a:p>
            <a:pPr marL="533400" indent="-533400" eaLnBrk="0" hangingPunct="0">
              <a:buClrTx/>
              <a:buFont typeface="Wingdings" pitchFamily="2" charset="2"/>
              <a:buNone/>
            </a:pPr>
            <a:r>
              <a:rPr lang="en-US" dirty="0">
                <a:latin typeface="Times New Roman" pitchFamily="18" charset="0"/>
                <a:cs typeface="Times New Roman" pitchFamily="18" charset="0"/>
              </a:rPr>
              <a:t>So </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=-2</a:t>
            </a:r>
            <a:r>
              <a:rPr lang="en-US" dirty="0">
                <a:latin typeface="Times New Roman" pitchFamily="18" charset="0"/>
                <a:cs typeface="Times New Roman" pitchFamily="18" charset="0"/>
              </a:rPr>
              <a:t> and </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2</a:t>
            </a:r>
            <a:r>
              <a:rPr lang="en-US" dirty="0">
                <a:latin typeface="Times New Roman" pitchFamily="18" charset="0"/>
                <a:cs typeface="Times New Roman" pitchFamily="18" charset="0"/>
              </a:rPr>
              <a:t>=1.</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AutoShape 2"/>
          <p:cNvSpPr>
            <a:spLocks noGrp="1" noChangeArrowheads="1"/>
          </p:cNvSpPr>
          <p:nvPr>
            <p:ph type="title"/>
          </p:nvPr>
        </p:nvSpPr>
        <p:spPr>
          <a:xfrm>
            <a:off x="395536" y="1484784"/>
            <a:ext cx="8229600" cy="706437"/>
          </a:xfrm>
        </p:spPr>
        <p:txBody>
          <a:bodyPr/>
          <a:lstStyle/>
          <a:p>
            <a:pPr algn="ctr"/>
            <a:r>
              <a:rPr lang="en-GB" b="1" dirty="0">
                <a:solidFill>
                  <a:srgbClr val="FF0000"/>
                </a:solidFill>
                <a:latin typeface="Times New Roman" pitchFamily="18" charset="0"/>
              </a:rPr>
              <a:t>Perfect </a:t>
            </a:r>
            <a:r>
              <a:rPr lang="en-GB"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19811" name="Rectangle 3"/>
          <p:cNvSpPr>
            <a:spLocks noGrp="1" noChangeArrowheads="1"/>
          </p:cNvSpPr>
          <p:nvPr>
            <p:ph type="body" idx="1"/>
          </p:nvPr>
        </p:nvSpPr>
        <p:spPr>
          <a:xfrm>
            <a:off x="827584" y="2492896"/>
            <a:ext cx="7693025" cy="3946525"/>
          </a:xfrm>
        </p:spPr>
        <p:txBody>
          <a:bodyPr/>
          <a:lstStyle/>
          <a:p>
            <a:pPr>
              <a:buFont typeface="Wingdings" pitchFamily="2" charset="2"/>
              <a:buNone/>
            </a:pPr>
            <a:r>
              <a:rPr lang="en-US" dirty="0">
                <a:latin typeface="Times New Roman" pitchFamily="18" charset="0"/>
                <a:cs typeface="Times New Roman" pitchFamily="18" charset="0"/>
              </a:rPr>
              <a:t>Obviously if the only solution is</a:t>
            </a:r>
          </a:p>
          <a:p>
            <a:pPr algn="ctr">
              <a:buFont typeface="Wingdings" pitchFamily="2" charset="2"/>
              <a:buNone/>
            </a:pP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2</a:t>
            </a:r>
            <a:r>
              <a:rPr lang="en-US" dirty="0">
                <a:latin typeface="Times New Roman" pitchFamily="18" charset="0"/>
                <a:cs typeface="Times New Roman" pitchFamily="18" charset="0"/>
              </a:rPr>
              <a:t>=0</a:t>
            </a:r>
          </a:p>
          <a:p>
            <a:pPr>
              <a:buFont typeface="Wingdings" pitchFamily="2" charset="2"/>
              <a:buNone/>
            </a:pPr>
            <a:r>
              <a:rPr lang="en-US" dirty="0">
                <a:latin typeface="Times New Roman" pitchFamily="18" charset="0"/>
                <a:cs typeface="Times New Roman" pitchFamily="18" charset="0"/>
              </a:rPr>
              <a:t> (usually called as the trivial solution) then the two variables are linearly independent and there is no problematic </a:t>
            </a:r>
            <a:r>
              <a:rPr lang="en-US" dirty="0" err="1">
                <a:latin typeface="Times New Roman" pitchFamily="18" charset="0"/>
                <a:cs typeface="Times New Roman" pitchFamily="18" charset="0"/>
              </a:rPr>
              <a:t>multicollinearity</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AutoShape 2"/>
          <p:cNvSpPr>
            <a:spLocks noGrp="1" noChangeArrowheads="1"/>
          </p:cNvSpPr>
          <p:nvPr>
            <p:ph type="title"/>
          </p:nvPr>
        </p:nvSpPr>
        <p:spPr>
          <a:xfrm>
            <a:off x="683568" y="1484784"/>
            <a:ext cx="8229600" cy="706437"/>
          </a:xfrm>
        </p:spPr>
        <p:txBody>
          <a:bodyPr/>
          <a:lstStyle/>
          <a:p>
            <a:pPr algn="ctr"/>
            <a:r>
              <a:rPr lang="en-GB" b="1" dirty="0">
                <a:solidFill>
                  <a:srgbClr val="FF0000"/>
                </a:solidFill>
                <a:latin typeface="Times New Roman" pitchFamily="18" charset="0"/>
              </a:rPr>
              <a:t>Perfect </a:t>
            </a:r>
            <a:r>
              <a:rPr lang="en-GB" b="1" dirty="0" err="1">
                <a:solidFill>
                  <a:srgbClr val="FF0000"/>
                </a:solidFill>
                <a:latin typeface="Times New Roman" pitchFamily="18" charset="0"/>
              </a:rPr>
              <a:t>Multicollinearity</a:t>
            </a:r>
            <a:endParaRPr lang="el-GR" b="1" dirty="0">
              <a:solidFill>
                <a:srgbClr val="FF0000"/>
              </a:solidFill>
              <a:latin typeface="Times New Roman" pitchFamily="18" charset="0"/>
            </a:endParaRPr>
          </a:p>
        </p:txBody>
      </p:sp>
      <p:sp>
        <p:nvSpPr>
          <p:cNvPr id="124931" name="Rectangle 3"/>
          <p:cNvSpPr>
            <a:spLocks noGrp="1" noChangeArrowheads="1"/>
          </p:cNvSpPr>
          <p:nvPr>
            <p:ph type="body" idx="1"/>
          </p:nvPr>
        </p:nvSpPr>
        <p:spPr>
          <a:xfrm>
            <a:off x="251520" y="2348880"/>
            <a:ext cx="8424936" cy="4248472"/>
          </a:xfrm>
        </p:spPr>
        <p:txBody>
          <a:bodyPr/>
          <a:lstStyle/>
          <a:p>
            <a:pPr>
              <a:buFont typeface="Wingdings" pitchFamily="2" charset="2"/>
              <a:buNone/>
            </a:pPr>
            <a:r>
              <a:rPr lang="en-US" dirty="0">
                <a:latin typeface="Times New Roman" pitchFamily="18" charset="0"/>
              </a:rPr>
              <a:t>In case of more than two explanatory variables the case is that one variable can be expressed as an exact linear function of one or more or even all of the other variables. </a:t>
            </a:r>
          </a:p>
          <a:p>
            <a:pPr>
              <a:buFont typeface="Wingdings" pitchFamily="2" charset="2"/>
              <a:buNone/>
            </a:pPr>
            <a:r>
              <a:rPr lang="en-US" dirty="0">
                <a:latin typeface="Times New Roman" pitchFamily="18" charset="0"/>
              </a:rPr>
              <a:t>So, if we have 5 explanatory variables we have:</a:t>
            </a:r>
          </a:p>
          <a:p>
            <a:pPr algn="ctr">
              <a:buFont typeface="Wingdings" pitchFamily="2" charset="2"/>
              <a:buNone/>
            </a:pP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1</a:t>
            </a:r>
            <a:r>
              <a:rPr lang="en-US" i="1" dirty="0">
                <a:latin typeface="Times New Roman" pitchFamily="18" charset="0"/>
                <a:cs typeface="Times New Roman" pitchFamily="18" charset="0"/>
              </a:rPr>
              <a:t>+</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2</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2 +</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3</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3</a:t>
            </a:r>
            <a:r>
              <a:rPr lang="en-US" i="1" dirty="0">
                <a:latin typeface="Times New Roman" pitchFamily="18" charset="0"/>
                <a:cs typeface="Times New Roman" pitchFamily="18" charset="0"/>
              </a:rPr>
              <a:t>+</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4</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4 </a:t>
            </a:r>
            <a:r>
              <a:rPr lang="en-US" i="1" dirty="0">
                <a:latin typeface="Times New Roman" pitchFamily="18" charset="0"/>
                <a:cs typeface="Times New Roman" pitchFamily="18" charset="0"/>
              </a:rPr>
              <a:t>+</a:t>
            </a:r>
            <a:r>
              <a:rPr lang="el-GR" i="1" dirty="0">
                <a:latin typeface="Times New Roman" pitchFamily="18" charset="0"/>
                <a:cs typeface="Times New Roman" pitchFamily="18" charset="0"/>
              </a:rPr>
              <a:t>δ</a:t>
            </a:r>
            <a:r>
              <a:rPr lang="en-US" i="1" baseline="-25000" dirty="0">
                <a:latin typeface="Times New Roman" pitchFamily="18" charset="0"/>
                <a:cs typeface="Times New Roman" pitchFamily="18" charset="0"/>
              </a:rPr>
              <a:t>5</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5</a:t>
            </a:r>
            <a:r>
              <a:rPr lang="en-US" i="1" dirty="0">
                <a:latin typeface="Times New Roman" pitchFamily="18" charset="0"/>
                <a:cs typeface="Times New Roman" pitchFamily="18" charset="0"/>
              </a:rPr>
              <a:t>=0</a:t>
            </a:r>
          </a:p>
          <a:p>
            <a:pPr>
              <a:buFont typeface="Wingdings" pitchFamily="2" charset="2"/>
              <a:buNone/>
            </a:pPr>
            <a:r>
              <a:rPr lang="en-US" dirty="0">
                <a:latin typeface="Times New Roman" pitchFamily="18" charset="0"/>
                <a:cs typeface="Times New Roman" pitchFamily="18" charset="0"/>
              </a:rPr>
              <a:t>An application to better understand this situation is the Dummy variables trap (</a:t>
            </a:r>
            <a:r>
              <a:rPr lang="en-US" i="1" dirty="0">
                <a:latin typeface="Times New Roman" pitchFamily="18" charset="0"/>
                <a:cs typeface="Times New Roman" pitchFamily="18" charset="0"/>
              </a:rPr>
              <a:t>explain on board</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988</Words>
  <Application>Microsoft Office PowerPoint</Application>
  <PresentationFormat>On-screen Show (4:3)</PresentationFormat>
  <Paragraphs>185</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Default Design</vt:lpstr>
      <vt:lpstr>Equation</vt:lpstr>
      <vt:lpstr>MULTICOLLINEARITY</vt:lpstr>
      <vt:lpstr>MULTICOLLINEARITY</vt:lpstr>
      <vt:lpstr>Learning Objectives</vt:lpstr>
      <vt:lpstr>Multicollinearity</vt:lpstr>
      <vt:lpstr>Perfect Multicollinearity</vt:lpstr>
      <vt:lpstr>Perfect Multicollinearity</vt:lpstr>
      <vt:lpstr>Perfect Multicollinearity</vt:lpstr>
      <vt:lpstr>Perfect Multicollinearity</vt:lpstr>
      <vt:lpstr>Perfect Multicollinearity</vt:lpstr>
      <vt:lpstr>Consequences of Perfect Multicollinearity</vt:lpstr>
      <vt:lpstr>Imperfect Multicollinearity</vt:lpstr>
      <vt:lpstr>Consequences of Imperfect Multicollinearity</vt:lpstr>
      <vt:lpstr>Consequences of Imperfect Multicollinearity</vt:lpstr>
      <vt:lpstr>Consequences of Imperfect Multicollinearity</vt:lpstr>
      <vt:lpstr>The Variance Inflation Factor</vt:lpstr>
      <vt:lpstr>Slide 16</vt:lpstr>
      <vt:lpstr>The Variance Inflation Factor</vt:lpstr>
      <vt:lpstr>Consequences of  Imperfect Multicollinearity (Again)</vt:lpstr>
      <vt:lpstr>Detecting Multicollinearity</vt:lpstr>
      <vt:lpstr>Resolving Multicollinearity</vt:lpstr>
      <vt:lpstr>Resolving Multicollinearity</vt:lpstr>
      <vt:lpstr>Examples</vt:lpstr>
      <vt:lpstr>Examples</vt:lpstr>
      <vt:lpstr>Examples – only CPI</vt:lpstr>
      <vt:lpstr>Examples –CPI with PPI</vt:lpstr>
      <vt:lpstr>Examples – only PPI</vt:lpstr>
      <vt:lpstr>Examples – the auxiliary regression</vt:lpstr>
    </vt:vector>
  </TitlesOfParts>
  <Company>Macmillan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Thirlwall</dc:title>
  <dc:creator>j.marshall</dc:creator>
  <cp:lastModifiedBy>walee</cp:lastModifiedBy>
  <cp:revision>33</cp:revision>
  <dcterms:created xsi:type="dcterms:W3CDTF">2010-07-22T12:19:47Z</dcterms:created>
  <dcterms:modified xsi:type="dcterms:W3CDTF">2018-05-07T07:09:24Z</dcterms:modified>
</cp:coreProperties>
</file>