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9" r:id="rId2"/>
    <p:sldId id="270" r:id="rId3"/>
    <p:sldId id="29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FF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sheet%20in%20dummies_1%20(Compatibility%20Mode)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6876938986556429E-2"/>
          <c:y val="2.2033898305084808E-2"/>
          <c:w val="0.59121641393783764"/>
          <c:h val="0.8254237288135593"/>
        </c:manualLayout>
      </c:layout>
      <c:scatterChart>
        <c:scatterStyle val="smoothMarker"/>
        <c:ser>
          <c:idx val="0"/>
          <c:order val="0"/>
          <c:tx>
            <c:strRef>
              <c:f>'[Worksheet in dummies_1 (Compatibility Mode)]Sheet1'!$B$1</c:f>
              <c:strCache>
                <c:ptCount val="1"/>
                <c:pt idx="0">
                  <c:v>Occupational schools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'[Worksheet in dummies_1 (Compatibility Mode)]Sheet1'!$A$2:$A$19</c:f>
              <c:numCache>
                <c:formatCode>General</c:formatCode>
                <c:ptCount val="18"/>
                <c:pt idx="0">
                  <c:v>0</c:v>
                </c:pt>
                <c:pt idx="1">
                  <c:v>1.7000000000000004</c:v>
                </c:pt>
                <c:pt idx="2">
                  <c:v>1.9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2.4</c:v>
                </c:pt>
                <c:pt idx="6">
                  <c:v>2.7</c:v>
                </c:pt>
                <c:pt idx="7">
                  <c:v>2.8</c:v>
                </c:pt>
                <c:pt idx="8">
                  <c:v>3.2</c:v>
                </c:pt>
                <c:pt idx="9">
                  <c:v>3.2</c:v>
                </c:pt>
                <c:pt idx="10">
                  <c:v>3.4</c:v>
                </c:pt>
                <c:pt idx="11">
                  <c:v>3.8</c:v>
                </c:pt>
                <c:pt idx="12">
                  <c:v>4</c:v>
                </c:pt>
                <c:pt idx="13">
                  <c:v>4.2</c:v>
                </c:pt>
                <c:pt idx="14">
                  <c:v>4.5</c:v>
                </c:pt>
                <c:pt idx="15">
                  <c:v>4.5999999999999996</c:v>
                </c:pt>
                <c:pt idx="16">
                  <c:v>4.8</c:v>
                </c:pt>
                <c:pt idx="17">
                  <c:v>5.2</c:v>
                </c:pt>
              </c:numCache>
            </c:numRef>
          </c:xVal>
          <c:yVal>
            <c:numRef>
              <c:f>'[Worksheet in dummies_1 (Compatibility Mode)]Sheet1'!$B$2:$B$19</c:f>
              <c:numCache>
                <c:formatCode>General</c:formatCode>
                <c:ptCount val="18"/>
                <c:pt idx="1">
                  <c:v>5.2</c:v>
                </c:pt>
                <c:pt idx="3">
                  <c:v>5</c:v>
                </c:pt>
                <c:pt idx="7">
                  <c:v>6.2</c:v>
                </c:pt>
                <c:pt idx="8">
                  <c:v>5.8</c:v>
                </c:pt>
                <c:pt idx="12">
                  <c:v>7</c:v>
                </c:pt>
                <c:pt idx="13">
                  <c:v>6.1</c:v>
                </c:pt>
                <c:pt idx="14">
                  <c:v>7.2</c:v>
                </c:pt>
                <c:pt idx="16">
                  <c:v>7.5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'[Worksheet in dummies_1 (Compatibility Mode)]Sheet1'!$C$1</c:f>
              <c:strCache>
                <c:ptCount val="1"/>
                <c:pt idx="0">
                  <c:v>Regular schools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C0C0C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'[Worksheet in dummies_1 (Compatibility Mode)]Sheet1'!$A$2:$A$19</c:f>
              <c:numCache>
                <c:formatCode>General</c:formatCode>
                <c:ptCount val="18"/>
                <c:pt idx="0">
                  <c:v>0</c:v>
                </c:pt>
                <c:pt idx="1">
                  <c:v>1.7000000000000004</c:v>
                </c:pt>
                <c:pt idx="2">
                  <c:v>1.9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2.4</c:v>
                </c:pt>
                <c:pt idx="6">
                  <c:v>2.7</c:v>
                </c:pt>
                <c:pt idx="7">
                  <c:v>2.8</c:v>
                </c:pt>
                <c:pt idx="8">
                  <c:v>3.2</c:v>
                </c:pt>
                <c:pt idx="9">
                  <c:v>3.2</c:v>
                </c:pt>
                <c:pt idx="10">
                  <c:v>3.4</c:v>
                </c:pt>
                <c:pt idx="11">
                  <c:v>3.8</c:v>
                </c:pt>
                <c:pt idx="12">
                  <c:v>4</c:v>
                </c:pt>
                <c:pt idx="13">
                  <c:v>4.2</c:v>
                </c:pt>
                <c:pt idx="14">
                  <c:v>4.5</c:v>
                </c:pt>
                <c:pt idx="15">
                  <c:v>4.5999999999999996</c:v>
                </c:pt>
                <c:pt idx="16">
                  <c:v>4.8</c:v>
                </c:pt>
                <c:pt idx="17">
                  <c:v>5.2</c:v>
                </c:pt>
              </c:numCache>
            </c:numRef>
          </c:xVal>
          <c:yVal>
            <c:numRef>
              <c:f>'[Worksheet in dummies_1 (Compatibility Mode)]Sheet1'!$C$2:$C$19</c:f>
              <c:numCache>
                <c:formatCode>General</c:formatCode>
                <c:ptCount val="18"/>
                <c:pt idx="2">
                  <c:v>2.4</c:v>
                </c:pt>
                <c:pt idx="4">
                  <c:v>2.9</c:v>
                </c:pt>
                <c:pt idx="5">
                  <c:v>3.9</c:v>
                </c:pt>
                <c:pt idx="6">
                  <c:v>3.2</c:v>
                </c:pt>
                <c:pt idx="9">
                  <c:v>2.9</c:v>
                </c:pt>
                <c:pt idx="10">
                  <c:v>3.4</c:v>
                </c:pt>
                <c:pt idx="11">
                  <c:v>4.2</c:v>
                </c:pt>
                <c:pt idx="15">
                  <c:v>4.0999999999999996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'[Worksheet in dummies_1 (Compatibility Mode)]Sheet1'!$D$1</c:f>
              <c:strCache>
                <c:ptCount val="1"/>
                <c:pt idx="0">
                  <c:v>L1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'[Worksheet in dummies_1 (Compatibility Mode)]Sheet1'!$A$2:$A$19</c:f>
              <c:numCache>
                <c:formatCode>General</c:formatCode>
                <c:ptCount val="18"/>
                <c:pt idx="0">
                  <c:v>0</c:v>
                </c:pt>
                <c:pt idx="1">
                  <c:v>1.7000000000000004</c:v>
                </c:pt>
                <c:pt idx="2">
                  <c:v>1.9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2.4</c:v>
                </c:pt>
                <c:pt idx="6">
                  <c:v>2.7</c:v>
                </c:pt>
                <c:pt idx="7">
                  <c:v>2.8</c:v>
                </c:pt>
                <c:pt idx="8">
                  <c:v>3.2</c:v>
                </c:pt>
                <c:pt idx="9">
                  <c:v>3.2</c:v>
                </c:pt>
                <c:pt idx="10">
                  <c:v>3.4</c:v>
                </c:pt>
                <c:pt idx="11">
                  <c:v>3.8</c:v>
                </c:pt>
                <c:pt idx="12">
                  <c:v>4</c:v>
                </c:pt>
                <c:pt idx="13">
                  <c:v>4.2</c:v>
                </c:pt>
                <c:pt idx="14">
                  <c:v>4.5</c:v>
                </c:pt>
                <c:pt idx="15">
                  <c:v>4.5999999999999996</c:v>
                </c:pt>
                <c:pt idx="16">
                  <c:v>4.8</c:v>
                </c:pt>
                <c:pt idx="17">
                  <c:v>5.2</c:v>
                </c:pt>
              </c:numCache>
            </c:numRef>
          </c:xVal>
          <c:yVal>
            <c:numRef>
              <c:f>'[Worksheet in dummies_1 (Compatibility Mode)]Sheet1'!$D$2:$D$19</c:f>
              <c:numCache>
                <c:formatCode>General</c:formatCode>
                <c:ptCount val="18"/>
                <c:pt idx="0">
                  <c:v>1.4146589999999999</c:v>
                </c:pt>
                <c:pt idx="1">
                  <c:v>2.5169508999999977</c:v>
                </c:pt>
                <c:pt idx="2">
                  <c:v>2.6466323000000003</c:v>
                </c:pt>
                <c:pt idx="3">
                  <c:v>2.8411543999999997</c:v>
                </c:pt>
                <c:pt idx="4">
                  <c:v>2.8411543999999997</c:v>
                </c:pt>
                <c:pt idx="5">
                  <c:v>2.9708357999999997</c:v>
                </c:pt>
                <c:pt idx="6">
                  <c:v>3.1653579000000001</c:v>
                </c:pt>
                <c:pt idx="7">
                  <c:v>3.2301985999999996</c:v>
                </c:pt>
                <c:pt idx="8">
                  <c:v>3.4895614000000004</c:v>
                </c:pt>
                <c:pt idx="9">
                  <c:v>3.4895614000000004</c:v>
                </c:pt>
                <c:pt idx="10">
                  <c:v>3.6192427999999977</c:v>
                </c:pt>
                <c:pt idx="11">
                  <c:v>3.8786055999999967</c:v>
                </c:pt>
                <c:pt idx="12">
                  <c:v>4.0082870000000002</c:v>
                </c:pt>
                <c:pt idx="13">
                  <c:v>4.1379684000000001</c:v>
                </c:pt>
                <c:pt idx="14">
                  <c:v>4.3324904999999996</c:v>
                </c:pt>
                <c:pt idx="15">
                  <c:v>4.3973311999999956</c:v>
                </c:pt>
                <c:pt idx="16">
                  <c:v>4.5270125999999884</c:v>
                </c:pt>
                <c:pt idx="17">
                  <c:v>4.7863753999999998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'[Worksheet in dummies_1 (Compatibility Mode)]Sheet1'!$E$1</c:f>
              <c:strCache>
                <c:ptCount val="1"/>
                <c:pt idx="0">
                  <c:v>L2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'[Worksheet in dummies_1 (Compatibility Mode)]Sheet1'!$A$2:$A$19</c:f>
              <c:numCache>
                <c:formatCode>General</c:formatCode>
                <c:ptCount val="18"/>
                <c:pt idx="0">
                  <c:v>0</c:v>
                </c:pt>
                <c:pt idx="1">
                  <c:v>1.7000000000000004</c:v>
                </c:pt>
                <c:pt idx="2">
                  <c:v>1.9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2.4</c:v>
                </c:pt>
                <c:pt idx="6">
                  <c:v>2.7</c:v>
                </c:pt>
                <c:pt idx="7">
                  <c:v>2.8</c:v>
                </c:pt>
                <c:pt idx="8">
                  <c:v>3.2</c:v>
                </c:pt>
                <c:pt idx="9">
                  <c:v>3.2</c:v>
                </c:pt>
                <c:pt idx="10">
                  <c:v>3.4</c:v>
                </c:pt>
                <c:pt idx="11">
                  <c:v>3.8</c:v>
                </c:pt>
                <c:pt idx="12">
                  <c:v>4</c:v>
                </c:pt>
                <c:pt idx="13">
                  <c:v>4.2</c:v>
                </c:pt>
                <c:pt idx="14">
                  <c:v>4.5</c:v>
                </c:pt>
                <c:pt idx="15">
                  <c:v>4.5999999999999996</c:v>
                </c:pt>
                <c:pt idx="16">
                  <c:v>4.8</c:v>
                </c:pt>
                <c:pt idx="17">
                  <c:v>5.2</c:v>
                </c:pt>
              </c:numCache>
            </c:numRef>
          </c:xVal>
          <c:yVal>
            <c:numRef>
              <c:f>'[Worksheet in dummies_1 (Compatibility Mode)]Sheet1'!$E$2:$E$19</c:f>
              <c:numCache>
                <c:formatCode>General</c:formatCode>
                <c:ptCount val="18"/>
                <c:pt idx="0">
                  <c:v>4.0304400000000014</c:v>
                </c:pt>
                <c:pt idx="1">
                  <c:v>5.1327319000000005</c:v>
                </c:pt>
                <c:pt idx="2">
                  <c:v>5.2624132999999942</c:v>
                </c:pt>
                <c:pt idx="3">
                  <c:v>5.4569354000000008</c:v>
                </c:pt>
                <c:pt idx="4">
                  <c:v>5.4569354000000008</c:v>
                </c:pt>
                <c:pt idx="5">
                  <c:v>5.5866167999999998</c:v>
                </c:pt>
                <c:pt idx="6">
                  <c:v>5.7811389000000002</c:v>
                </c:pt>
                <c:pt idx="7">
                  <c:v>5.8459795999999935</c:v>
                </c:pt>
                <c:pt idx="8">
                  <c:v>6.1053424000000014</c:v>
                </c:pt>
                <c:pt idx="9">
                  <c:v>6.1053424000000014</c:v>
                </c:pt>
                <c:pt idx="10">
                  <c:v>6.2350238000000004</c:v>
                </c:pt>
                <c:pt idx="11">
                  <c:v>6.4943865999999941</c:v>
                </c:pt>
                <c:pt idx="12">
                  <c:v>6.6240679999999932</c:v>
                </c:pt>
                <c:pt idx="13">
                  <c:v>6.7537494000000082</c:v>
                </c:pt>
                <c:pt idx="14">
                  <c:v>6.9482715000000024</c:v>
                </c:pt>
                <c:pt idx="15">
                  <c:v>7.0131121999999975</c:v>
                </c:pt>
                <c:pt idx="16">
                  <c:v>7.1427936000000001</c:v>
                </c:pt>
                <c:pt idx="17">
                  <c:v>7.4021564000000009</c:v>
                </c:pt>
              </c:numCache>
            </c:numRef>
          </c:yVal>
          <c:smooth val="1"/>
        </c:ser>
        <c:axId val="61326464"/>
        <c:axId val="61328384"/>
      </c:scatterChart>
      <c:valAx>
        <c:axId val="6132646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lang="el-GR" sz="2000" b="1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X2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5470527404343327"/>
              <c:y val="0.8457627118644067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one"/>
        <c:crossAx val="61328384"/>
        <c:crosses val="autoZero"/>
        <c:crossBetween val="midCat"/>
      </c:valAx>
      <c:valAx>
        <c:axId val="6132838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lang="el-GR" sz="2000" b="1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1023784901758008E-3"/>
              <c:y val="0.1559322033898309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one"/>
        <c:crossAx val="61326464"/>
        <c:crosses val="autoZero"/>
        <c:crossBetween val="midCat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B81E68-6D4B-46AC-8887-D0D114853FF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54823-E838-4020-A14D-41DA9827D3B1}" type="datetimeFigureOut">
              <a:rPr lang="el-GR" smtClean="0"/>
              <a:pPr/>
              <a:t>25/4/2017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BC919-47FE-4869-A127-C8180B15C26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819FC-E527-48AD-8251-433623E710B9}" type="slidenum">
              <a:rPr lang="en-GB"/>
              <a:pPr/>
              <a:t>2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66B2C-A404-4253-85DE-D9411E92A3E9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8E9B2-E5A3-46F8-95F3-2020A522F053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1C7BD-1395-45EA-B692-3B2059944E9C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2F03D-BC9F-4AC3-AFA4-79187334FCD1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CE904-6C06-4E94-8803-23AF25404B94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E03A6-8805-4914-9210-4B4F4CC5A751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84D6E-98AB-4433-82AD-FFE114488166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E0C96-2BB3-49E5-8C32-CD5456E391D5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39EA6-1F24-479E-A145-BCA3CA5C19F7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F3097-2AA4-4CDA-8ED2-26C042838FFF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B2F678-EC0C-4855-B265-EEA0A3CA60F7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0932B-3A27-4037-987A-DBC65C566645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774B8-71EB-4A4B-8A0D-8C226AB9B40A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58760-C1F5-46DF-81C1-703401F69606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D3752A-2CB6-4F8F-81EA-9C9E7EBAEB40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14A21-9319-4ACF-B1D8-EFD4C46F13B0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E9131-36CB-4467-9331-CC3549863489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6B49A-77BC-443F-A8BB-0E40353C1CAB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03719-C887-468C-8EEB-2DF6B548BE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69FD5-A41C-4986-B44D-BEC6E123EF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40134-59A7-446D-B73F-7CDCD208D2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85F086-5B9B-4DA7-8393-5CB65FC0B1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Applied Econometrics: A Modern Approach using Eviews and Microfit © Dr D Asteriou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A7F22-9B1A-4986-AB26-D3621D230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58654-1598-47DB-80B0-0909F6BC3A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EE08C-75A0-4F7A-8D22-C969B0D09F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DE732-F2E6-4BBA-B7DC-23A3A1F7D1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6E18B-46F2-4CE9-9658-24CAADCCBC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8384A-93BA-4F26-ABF7-7CE09AFC62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6BD7C-6543-4241-9F5F-8980E0E160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D67-61D4-4840-953E-25ADE6E080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196E-BA2C-4D33-BCAF-D63A8A369B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Econometrics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FFC0E8-A2E8-4F99-AF39-19BD5048E646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1" name="Picture 7" descr="PalSymbolGrey_FOR POWERPOIN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6165850"/>
            <a:ext cx="431800" cy="433388"/>
          </a:xfrm>
          <a:prstGeom prst="rect">
            <a:avLst/>
          </a:prstGeom>
          <a:noFill/>
        </p:spPr>
      </p:pic>
      <p:pic>
        <p:nvPicPr>
          <p:cNvPr id="1032" name="Picture 8" descr="CROPPED ASTERIOU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539750" y="260350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4400">
                <a:solidFill>
                  <a:schemeClr val="bg1"/>
                </a:solidFill>
              </a:rPr>
              <a:t>Applied Econometrics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57238" y="2852738"/>
            <a:ext cx="7273926" cy="936625"/>
          </a:xfrm>
        </p:spPr>
        <p:txBody>
          <a:bodyPr/>
          <a:lstStyle/>
          <a:p>
            <a:r>
              <a:rPr lang="en-GB" sz="3600" i="1" dirty="0" smtClean="0">
                <a:solidFill>
                  <a:schemeClr val="tx1"/>
                </a:solidFill>
                <a:latin typeface="BlissRegular" pitchFamily="2" charset="0"/>
              </a:rPr>
              <a:t>Econometrics</a:t>
            </a:r>
            <a:endParaRPr lang="en-GB" sz="3600" dirty="0">
              <a:solidFill>
                <a:schemeClr val="tx1"/>
              </a:solidFill>
              <a:latin typeface="BlissRegular" pitchFamily="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89363"/>
            <a:ext cx="3455987" cy="9350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2000">
              <a:latin typeface="BlissRegular" pitchFamily="2" charset="0"/>
            </a:endParaRPr>
          </a:p>
          <a:p>
            <a:pPr>
              <a:lnSpc>
                <a:spcPct val="80000"/>
              </a:lnSpc>
            </a:pPr>
            <a:r>
              <a:rPr lang="en-GB" sz="2000">
                <a:latin typeface="BlissRegular" pitchFamily="2" charset="0"/>
              </a:rPr>
              <a:t>Dimitrios Asteriou and Stephen G. Hall</a:t>
            </a:r>
          </a:p>
          <a:p>
            <a:pPr>
              <a:lnSpc>
                <a:spcPct val="80000"/>
              </a:lnSpc>
            </a:pPr>
            <a:endParaRPr lang="en-GB" sz="2000">
              <a:latin typeface="BlissRegular" pitchFamily="2" charset="0"/>
            </a:endParaRPr>
          </a:p>
        </p:txBody>
      </p:sp>
      <p:pic>
        <p:nvPicPr>
          <p:cNvPr id="8196" name="Picture 4" descr="CROPPED ASTERI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795963" y="2133600"/>
            <a:ext cx="2447925" cy="31670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8197" name="Picture 5" descr="PG2365 ASTERIOU cover paul 1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3995">
            <a:off x="5795963" y="2133600"/>
            <a:ext cx="2457450" cy="31781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8200" name="Picture 8" descr="New Logo Grey 6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6165850"/>
            <a:ext cx="1079500" cy="455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426419"/>
            <a:ext cx="8229600" cy="70643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Intercept Dummy Variable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500063" y="3929063"/>
            <a:ext cx="725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3</a:t>
            </a:r>
            <a:endParaRPr lang="el-GR"/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785785" y="2500305"/>
          <a:ext cx="7500991" cy="373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857250" y="4929188"/>
            <a:ext cx="37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1196752"/>
            <a:ext cx="8229600" cy="706437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Slope Dummy Variable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000" y="1889448"/>
            <a:ext cx="9001000" cy="496855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Consider the same case but now with the dummy affecting the slope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we have two cases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=0                 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=1                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354411"/>
            <a:ext cx="8229600" cy="706437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Slope Dummy Variable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7544" y="2060848"/>
          <a:ext cx="7753350" cy="4797152"/>
        </p:xfrm>
        <a:graphic>
          <a:graphicData uri="http://schemas.openxmlformats.org/presentationml/2006/ole">
            <p:oleObj spid="_x0000_s25602" name="Worksheet" r:id="rId4" imgW="9296400" imgH="5715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642443"/>
            <a:ext cx="8229600" cy="706437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The Combined Effect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979712" y="3011760"/>
            <a:ext cx="0" cy="3657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000250" y="6643688"/>
            <a:ext cx="53387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2000250" y="4344988"/>
            <a:ext cx="5181600" cy="1389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 rot="-5400000">
            <a:off x="1312863" y="3198813"/>
            <a:ext cx="731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00"/>
                </a:solidFill>
              </a:rPr>
              <a:t>Y</a:t>
            </a:r>
            <a:endParaRPr lang="en-US" sz="20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1400175" y="4938713"/>
            <a:ext cx="5794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b="1" baseline="-25000">
                <a:solidFill>
                  <a:srgbClr val="000000"/>
                </a:solidFill>
              </a:rPr>
              <a:t>1 </a:t>
            </a:r>
            <a:r>
              <a:rPr lang="en-US" b="1">
                <a:solidFill>
                  <a:srgbClr val="000000"/>
                </a:solidFill>
              </a:rPr>
              <a:t>+</a:t>
            </a:r>
            <a:r>
              <a:rPr lang="en-US" b="1" i="1">
                <a:solidFill>
                  <a:srgbClr val="000000"/>
                </a:solidFill>
                <a:latin typeface="Symbol" pitchFamily="18" charset="2"/>
              </a:rPr>
              <a:t>d</a:t>
            </a:r>
            <a:endParaRPr lang="en-US" sz="20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1728788" y="5511800"/>
            <a:ext cx="274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endParaRPr lang="en-US" sz="20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4214813" y="3448050"/>
            <a:ext cx="1325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Males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72" name="Text Box 20"/>
          <p:cNvSpPr txBox="1">
            <a:spLocks noChangeArrowheads="1"/>
          </p:cNvSpPr>
          <p:nvPr/>
        </p:nvSpPr>
        <p:spPr bwMode="auto">
          <a:xfrm>
            <a:off x="5962650" y="466725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Rockwell" pitchFamily="18" charset="0"/>
              </a:rPr>
              <a:t>Females</a:t>
            </a:r>
          </a:p>
        </p:txBody>
      </p:sp>
      <p:sp>
        <p:nvSpPr>
          <p:cNvPr id="15373" name="Line 22"/>
          <p:cNvSpPr>
            <a:spLocks noChangeShapeType="1"/>
          </p:cNvSpPr>
          <p:nvPr/>
        </p:nvSpPr>
        <p:spPr bwMode="auto">
          <a:xfrm flipV="1">
            <a:off x="3829050" y="4624388"/>
            <a:ext cx="0" cy="5937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4" name="Text Box 23"/>
          <p:cNvSpPr txBox="1">
            <a:spLocks noChangeArrowheads="1"/>
          </p:cNvSpPr>
          <p:nvPr/>
        </p:nvSpPr>
        <p:spPr bwMode="auto">
          <a:xfrm>
            <a:off x="3886200" y="4743450"/>
            <a:ext cx="35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00"/>
                </a:solidFill>
                <a:latin typeface="Symbol" pitchFamily="18" charset="2"/>
              </a:rPr>
              <a:t>d</a:t>
            </a:r>
            <a:endParaRPr lang="en-US" sz="20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5375" name="Line 29"/>
          <p:cNvSpPr>
            <a:spLocks noChangeShapeType="1"/>
          </p:cNvSpPr>
          <p:nvPr/>
        </p:nvSpPr>
        <p:spPr bwMode="auto">
          <a:xfrm flipV="1">
            <a:off x="2000250" y="3735388"/>
            <a:ext cx="5181600" cy="1389062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6" name="Freeform 31"/>
          <p:cNvSpPr>
            <a:spLocks/>
          </p:cNvSpPr>
          <p:nvPr/>
        </p:nvSpPr>
        <p:spPr bwMode="auto">
          <a:xfrm>
            <a:off x="4103688" y="4287838"/>
            <a:ext cx="55562" cy="241300"/>
          </a:xfrm>
          <a:custGeom>
            <a:avLst/>
            <a:gdLst>
              <a:gd name="T0" fmla="*/ 0 w 35"/>
              <a:gd name="T1" fmla="*/ 0 h 152"/>
              <a:gd name="T2" fmla="*/ 18 w 35"/>
              <a:gd name="T3" fmla="*/ 37 h 152"/>
              <a:gd name="T4" fmla="*/ 31 w 35"/>
              <a:gd name="T5" fmla="*/ 66 h 152"/>
              <a:gd name="T6" fmla="*/ 34 w 35"/>
              <a:gd name="T7" fmla="*/ 105 h 152"/>
              <a:gd name="T8" fmla="*/ 33 w 35"/>
              <a:gd name="T9" fmla="*/ 144 h 152"/>
              <a:gd name="T10" fmla="*/ 28 w 35"/>
              <a:gd name="T11" fmla="*/ 151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152"/>
              <a:gd name="T20" fmla="*/ 35 w 35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152">
                <a:moveTo>
                  <a:pt x="0" y="0"/>
                </a:moveTo>
                <a:cubicBezTo>
                  <a:pt x="3" y="6"/>
                  <a:pt x="14" y="26"/>
                  <a:pt x="18" y="37"/>
                </a:cubicBezTo>
                <a:cubicBezTo>
                  <a:pt x="21" y="44"/>
                  <a:pt x="30" y="58"/>
                  <a:pt x="31" y="66"/>
                </a:cubicBezTo>
                <a:cubicBezTo>
                  <a:pt x="32" y="78"/>
                  <a:pt x="35" y="94"/>
                  <a:pt x="34" y="105"/>
                </a:cubicBezTo>
                <a:cubicBezTo>
                  <a:pt x="34" y="118"/>
                  <a:pt x="34" y="136"/>
                  <a:pt x="33" y="144"/>
                </a:cubicBezTo>
                <a:cubicBezTo>
                  <a:pt x="32" y="152"/>
                  <a:pt x="29" y="150"/>
                  <a:pt x="28" y="151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7" name="Line 10"/>
          <p:cNvSpPr>
            <a:spLocks noChangeShapeType="1"/>
          </p:cNvSpPr>
          <p:nvPr/>
        </p:nvSpPr>
        <p:spPr bwMode="auto">
          <a:xfrm rot="21183442" flipV="1">
            <a:off x="1897063" y="3430588"/>
            <a:ext cx="5181600" cy="1389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8" name="Text Box 32"/>
          <p:cNvSpPr txBox="1">
            <a:spLocks noChangeArrowheads="1"/>
          </p:cNvSpPr>
          <p:nvPr/>
        </p:nvSpPr>
        <p:spPr bwMode="auto">
          <a:xfrm>
            <a:off x="4206875" y="4168775"/>
            <a:ext cx="35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sz="2000">
              <a:solidFill>
                <a:schemeClr val="bg1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1080120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Dummies with Multiple Categories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190750"/>
            <a:ext cx="7189788" cy="4667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Consider the case of education: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D1= 1 primary; 0 otherwise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D2= 1 if secondary; 0 otherwise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D3= 1 if tertiary; 0 otherwise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D4 = 1 if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BSc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0 otherwise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D5 = 1 if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MSc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0 otherwise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1268760"/>
            <a:ext cx="7924800" cy="1143000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The Plug in Solution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3" name="Rectangle 45"/>
          <p:cNvSpPr>
            <a:spLocks noChangeArrowheads="1"/>
          </p:cNvSpPr>
          <p:nvPr/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l-GR" sz="2800">
              <a:latin typeface="Times New Roman" pitchFamily="18" charset="0"/>
            </a:endParaRPr>
          </a:p>
        </p:txBody>
      </p:sp>
      <p:sp>
        <p:nvSpPr>
          <p:cNvPr id="17414" name="Rectangle 46"/>
          <p:cNvSpPr>
            <a:spLocks noChangeArrowheads="1"/>
          </p:cNvSpPr>
          <p:nvPr/>
        </p:nvSpPr>
        <p:spPr bwMode="auto">
          <a:xfrm>
            <a:off x="467544" y="2362200"/>
            <a:ext cx="80648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So we estimate: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i="1" dirty="0">
                <a:latin typeface="Times New Roman" pitchFamily="18" charset="0"/>
              </a:rPr>
              <a:t>Y=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+u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Note that one dummy (in this case D1) is excluded from the model in order to avoid dummy variable trap.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various cases, 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D2=1, D3=D4=D5=0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229600" cy="70643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Multiple Categories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755576" y="2060848"/>
          <a:ext cx="7143750" cy="4402187"/>
        </p:xfrm>
        <a:graphic>
          <a:graphicData uri="http://schemas.openxmlformats.org/presentationml/2006/ole">
            <p:oleObj spid="_x0000_s26626" name="Worksheet" r:id="rId4" imgW="9305849" imgH="5715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1484784"/>
            <a:ext cx="8229600" cy="706437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Using More than One Dummy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872"/>
            <a:ext cx="8712968" cy="432048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GENDER  (male; female)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EDUC  (primary, secondary, tertiary; </a:t>
            </a:r>
            <a:r>
              <a:rPr lang="en-US" dirty="0" err="1" smtClean="0">
                <a:latin typeface="Times New Roman" pitchFamily="18" charset="0"/>
              </a:rPr>
              <a:t>BSc</a:t>
            </a:r>
            <a:r>
              <a:rPr lang="en-US" dirty="0" smtClean="0">
                <a:latin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</a:rPr>
              <a:t>MSc</a:t>
            </a:r>
            <a:r>
              <a:rPr lang="en-US" dirty="0" smtClean="0">
                <a:latin typeface="Times New Roman" pitchFamily="18" charset="0"/>
              </a:rPr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AGE (less than 30, 30 to 40; more than 40)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OCUP (unskilled, skilled, clerical, self-employed) etc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 The interpretation (although it seems more complicated) is the same as before  </a:t>
            </a:r>
            <a:endParaRPr lang="el-GR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8229600" cy="70643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Seasonal Dummy Variables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2" y="2420888"/>
            <a:ext cx="9073008" cy="44371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Depends on the frequency of the data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Quarterly – 4 dummies – DQ1, DQ2, DQ3, DQ4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Monthly – 12 dummies – one for each month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Daily – 5 dummies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Dmon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Dtue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Dwed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etc.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Again we either exclude one and include a constant (always better) or if we use all we never include a constant (dummy variable trap).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570435"/>
            <a:ext cx="8229600" cy="706437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The Chow Test </a:t>
            </a:r>
            <a:b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for Structural Stability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50232"/>
            <a:ext cx="9144000" cy="4207768"/>
          </a:xfrm>
        </p:spPr>
        <p:txBody>
          <a:bodyPr/>
          <a:lstStyle/>
          <a:p>
            <a:pPr marL="381000" indent="-3810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dirty="0" smtClean="0">
                <a:latin typeface="Times New Roman" pitchFamily="18" charset="0"/>
              </a:rPr>
              <a:t>Step 1:</a:t>
            </a:r>
            <a:r>
              <a:rPr lang="en-GB" dirty="0" smtClean="0">
                <a:latin typeface="Times New Roman" pitchFamily="18" charset="0"/>
              </a:rPr>
              <a:t> Estimate the basic regression equation.</a:t>
            </a:r>
          </a:p>
          <a:p>
            <a:pPr marL="381000" indent="-3810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three different data sets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lphaLcParenBoth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whole sample, n;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lphaLcParenBoth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Period before the shock, n1;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lphaLcParenBoth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Period after the shock, n2.  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381000" indent="-3810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b="1" dirty="0" smtClean="0">
                <a:latin typeface="Times New Roman" pitchFamily="18" charset="0"/>
              </a:rPr>
              <a:t>Step 2:</a:t>
            </a:r>
            <a:r>
              <a:rPr lang="en-GB" dirty="0" smtClean="0">
                <a:latin typeface="Times New Roman" pitchFamily="18" charset="0"/>
              </a:rPr>
              <a:t> Obtain the SSR for each of the three subsets and label them SSRN, SSR1 and SSR2 respectively</a:t>
            </a:r>
            <a:r>
              <a:rPr lang="en-GB" sz="2400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55650" y="1125538"/>
            <a:ext cx="7772400" cy="165576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DUMMY VARIABLES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636912"/>
            <a:ext cx="8208912" cy="3888432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None/>
            </a:pPr>
            <a:endParaRPr lang="en-GB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</a:rPr>
              <a:t>1. The Nature of Qualitative Information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</a:rPr>
              <a:t>2. The Use of Dummy Variables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</a:rPr>
              <a:t>3. Special Cases of Dummy Variables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</a:rPr>
              <a:t>4. Dummy Variables with Multiple Categories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</a:rPr>
              <a:t>5. Tests for Structural Stability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1556792"/>
            <a:ext cx="8229600" cy="706437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The Chow Test </a:t>
            </a:r>
            <a:b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for Structural Stability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208912" cy="3672408"/>
          </a:xfrm>
        </p:spPr>
        <p:txBody>
          <a:bodyPr/>
          <a:lstStyle/>
          <a:p>
            <a:pPr marL="381000" indent="-3810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 smtClean="0">
                <a:latin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</a:rPr>
              <a:t>Step 3: </a:t>
            </a:r>
            <a:r>
              <a:rPr lang="en-GB" dirty="0" smtClean="0">
                <a:latin typeface="Times New Roman" pitchFamily="18" charset="0"/>
              </a:rPr>
              <a:t>Calculate the F-statistic</a:t>
            </a:r>
          </a:p>
          <a:p>
            <a:pPr marL="381000" indent="-3810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 smtClean="0">
                <a:latin typeface="Times New Roman" pitchFamily="18" charset="0"/>
              </a:rPr>
              <a:t>                        </a:t>
            </a:r>
          </a:p>
          <a:p>
            <a:pPr marL="381000" indent="-3810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dirty="0" smtClean="0">
                <a:latin typeface="Times New Roman" pitchFamily="18" charset="0"/>
              </a:rPr>
              <a:t>            </a:t>
            </a:r>
            <a:r>
              <a:rPr lang="en-GB" i="1" dirty="0" smtClean="0">
                <a:solidFill>
                  <a:srgbClr val="000000"/>
                </a:solidFill>
                <a:latin typeface="Times New Roman" pitchFamily="18" charset="0"/>
              </a:rPr>
              <a:t>               F</a:t>
            </a:r>
          </a:p>
          <a:p>
            <a:pPr marL="381000" indent="-38100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81000" indent="-3810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 smtClean="0">
                <a:latin typeface="Times New Roman" pitchFamily="18" charset="0"/>
              </a:rPr>
              <a:t>Step 4:</a:t>
            </a:r>
            <a:r>
              <a:rPr lang="en-GB" dirty="0" smtClean="0">
                <a:latin typeface="Times New Roman" pitchFamily="18" charset="0"/>
              </a:rPr>
              <a:t> If F-statistical bigger than F-critical </a:t>
            </a:r>
            <a:r>
              <a:rPr lang="en-GB" i="1" dirty="0" smtClean="0">
                <a:latin typeface="Times New Roman" pitchFamily="18" charset="0"/>
              </a:rPr>
              <a:t>F(k,n-2k)</a:t>
            </a:r>
            <a:r>
              <a:rPr lang="en-GB" dirty="0" smtClean="0">
                <a:latin typeface="Times New Roman" pitchFamily="18" charset="0"/>
              </a:rPr>
              <a:t> then reject the null that the parameters are stable for the whole data set.</a:t>
            </a:r>
            <a:endParaRPr lang="el-GR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635896" y="3429000"/>
          <a:ext cx="3778250" cy="911225"/>
        </p:xfrm>
        <a:graphic>
          <a:graphicData uri="http://schemas.openxmlformats.org/presentationml/2006/ole">
            <p:oleObj spid="_x0000_s27650" name="Equation" r:id="rId4" imgW="17906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611560" y="1484784"/>
            <a:ext cx="8229600" cy="706437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The Dummy Variable Test </a:t>
            </a:r>
            <a:b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for Structural Stability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0888"/>
            <a:ext cx="9144000" cy="44371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n-GB" dirty="0" smtClean="0">
                <a:latin typeface="Times New Roman" pitchFamily="18" charset="0"/>
              </a:rPr>
              <a:t>The Dummy Variable Test is much better because:</a:t>
            </a:r>
          </a:p>
          <a:p>
            <a:pPr marL="533400" indent="-533400" eaLnBrk="1" hangingPunct="1"/>
            <a:r>
              <a:rPr lang="en-GB" dirty="0" smtClean="0">
                <a:latin typeface="Times New Roman" pitchFamily="18" charset="0"/>
              </a:rPr>
              <a:t>A single equation is used to provide a set of the estimated coefficients for tow or more structures</a:t>
            </a:r>
          </a:p>
          <a:p>
            <a:pPr marL="533400" indent="-533400" eaLnBrk="1" hangingPunct="1"/>
            <a:r>
              <a:rPr lang="en-GB" dirty="0" smtClean="0">
                <a:latin typeface="Times New Roman" pitchFamily="18" charset="0"/>
              </a:rPr>
              <a:t>Only one degree of freedom is lost for every dummy used.</a:t>
            </a:r>
          </a:p>
          <a:p>
            <a:pPr marL="533400" indent="-533400" eaLnBrk="1" hangingPunct="1"/>
            <a:r>
              <a:rPr lang="en-GB" dirty="0" smtClean="0">
                <a:latin typeface="Times New Roman" pitchFamily="18" charset="0"/>
              </a:rPr>
              <a:t>A larger sample is being used for the estimation</a:t>
            </a:r>
          </a:p>
          <a:p>
            <a:pPr marL="533400" indent="-533400" eaLnBrk="1" hangingPunct="1"/>
            <a:r>
              <a:rPr lang="en-GB" dirty="0" smtClean="0">
                <a:latin typeface="Times New Roman" pitchFamily="18" charset="0"/>
              </a:rPr>
              <a:t>It provides us with information regarding the exact nature of the parameter instability.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70643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el-G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Understand the various forms of possible misspecification in the CLRM.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Appreciate the importance and learn the consequences of omitting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influential variables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CLRM.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Distinguish among the wide range of functional forms and understand the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meaning and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interpretation of their coefficients.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Understand the importance of measurement errors in the data.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Perform misspecification tests using econometric software.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Understand the meaning of nested and non-nested models.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Be familiar with the concept of data mining and choose an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appropriate econometric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268760"/>
            <a:ext cx="9144000" cy="864096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The Nature of Qualitative Information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848"/>
            <a:ext cx="8964488" cy="4824536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GB" dirty="0" smtClean="0">
                <a:latin typeface="Times New Roman" pitchFamily="18" charset="0"/>
              </a:rPr>
              <a:t>Sometimes we can not obtain a set of numerical values for all the variables we want to use in a model.</a:t>
            </a:r>
          </a:p>
          <a:p>
            <a:pPr marL="609600" indent="-609600" eaLnBrk="1" hangingPunct="1">
              <a:buFontTx/>
              <a:buNone/>
            </a:pPr>
            <a:r>
              <a:rPr lang="en-GB" dirty="0" smtClean="0">
                <a:latin typeface="Times New Roman" pitchFamily="18" charset="0"/>
              </a:rPr>
              <a:t>This is because some variables can not be quantified easily.</a:t>
            </a:r>
          </a:p>
          <a:p>
            <a:pPr marL="609600" indent="-609600" eaLnBrk="1" hangingPunct="1">
              <a:buFontTx/>
              <a:buNone/>
            </a:pPr>
            <a:r>
              <a:rPr lang="en-GB" i="1" dirty="0" smtClean="0">
                <a:latin typeface="Times New Roman" pitchFamily="18" charset="0"/>
              </a:rPr>
              <a:t>Examples:</a:t>
            </a:r>
          </a:p>
          <a:p>
            <a:pPr marL="609600" indent="-609600" eaLnBrk="1" hangingPunct="1">
              <a:buFontTx/>
              <a:buAutoNum type="alphaLcParenBoth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Gender may play a role in determining salary levels</a:t>
            </a:r>
          </a:p>
          <a:p>
            <a:pPr marL="609600" indent="-609600" eaLnBrk="1" hangingPunct="1">
              <a:buFontTx/>
              <a:buAutoNum type="alphaLcParenBoth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ethnic groups may follow different consumption patterns</a:t>
            </a:r>
          </a:p>
          <a:p>
            <a:pPr marL="609600" indent="-609600" eaLnBrk="1" hangingPunct="1">
              <a:buFontTx/>
              <a:buAutoNum type="alphaLcParenBoth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Educational levels can affect earnings from employment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4864"/>
            <a:ext cx="9144000" cy="46805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easier to have dummies for cross-sectional variables, but sometimes we do have for time series as well.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Examples</a:t>
            </a:r>
          </a:p>
          <a:p>
            <a:pPr marL="514350" indent="-514350" eaLnBrk="1" hangingPunct="1">
              <a:buFont typeface="Wingdings" pitchFamily="2" charset="2"/>
              <a:buAutoNum type="alphaLcParenBoth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Changes in a political regime may affect production</a:t>
            </a:r>
          </a:p>
          <a:p>
            <a:pPr marL="514350" indent="-514350" eaLnBrk="1" hangingPunct="1">
              <a:buFont typeface="Wingdings" pitchFamily="2" charset="2"/>
              <a:buAutoNum type="alphaLcParenBoth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war can have an impact on economic activities</a:t>
            </a:r>
          </a:p>
          <a:p>
            <a:pPr marL="514350" indent="-514350" eaLnBrk="1" hangingPunct="1">
              <a:buFont typeface="Wingdings" pitchFamily="2" charset="2"/>
              <a:buAutoNum type="alphaLcParenBoth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Certain days in a week or certain months in a year can have different effects in the fluctuation of stock prices</a:t>
            </a:r>
          </a:p>
          <a:p>
            <a:pPr marL="514350" indent="-514350" eaLnBrk="1" hangingPunct="1">
              <a:buFont typeface="Wingdings" pitchFamily="2" charset="2"/>
              <a:buAutoNum type="alphaLcParenBoth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Seasonal effects are often observed in demand of various products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268760"/>
            <a:ext cx="9144000" cy="864096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The Nature of Qualitative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1340768"/>
            <a:ext cx="8229600" cy="70643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The Use of Dummy Variables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4864"/>
            <a:ext cx="9144000" cy="465313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Consider the following cross-sectional model: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The constant term in this equation measures the mean value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 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dirty="0" smtClean="0">
                <a:latin typeface="Times New Roman" pitchFamily="18" charset="0"/>
              </a:rPr>
              <a:t> is equal to zero.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This model assumes that the constant  will be the same for all the observations in our data set.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</a:rPr>
              <a:t>But what if we have two different subgroups (male, female for example)?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70643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The Use of Dummy Variables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pPr marL="533400" indent="-533400">
              <a:buClrTx/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question here is how to quantify the information that comes from the difference in the two groups.</a:t>
            </a:r>
          </a:p>
          <a:p>
            <a:pPr marL="533400" indent="-533400">
              <a:buClrTx/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solution is to create a dummy variable as follows:</a:t>
            </a:r>
          </a:p>
          <a:p>
            <a:pPr marL="533400" indent="-533400">
              <a:buClrTx/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          1   for male</a:t>
            </a:r>
          </a:p>
          <a:p>
            <a:pPr marL="533400" indent="-533400">
              <a:buClrTx/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D  =</a:t>
            </a:r>
          </a:p>
          <a:p>
            <a:pPr marL="533400" indent="-533400">
              <a:buClrTx/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           0   for female</a:t>
            </a:r>
          </a:p>
          <a:p>
            <a:pPr marL="533400" indent="-533400">
              <a:buClrTx/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that the choice of which of the two different outcomes is to be assigned the value of 1 does not alter the results.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70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1583953" y="3896767"/>
            <a:ext cx="428625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1" name="Straight Arrow Connector 8"/>
          <p:cNvCxnSpPr>
            <a:cxnSpLocks noChangeShapeType="1"/>
          </p:cNvCxnSpPr>
          <p:nvPr/>
        </p:nvCxnSpPr>
        <p:spPr bwMode="auto">
          <a:xfrm rot="16200000" flipH="1">
            <a:off x="1655961" y="4472831"/>
            <a:ext cx="357188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340768"/>
            <a:ext cx="8229600" cy="70643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The Use of Dummy Variables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848"/>
            <a:ext cx="8928992" cy="47971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Entering this dummy in the equation we have the following model: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Now we have two cases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=0              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=1               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(1)+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=(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</a:rPr>
              <a:t>)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1412776"/>
            <a:ext cx="8229600" cy="706437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Intercept Dummy Variable</a:t>
            </a:r>
            <a:endParaRPr lang="el-GR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28688" y="2357438"/>
          <a:ext cx="6929437" cy="4262437"/>
        </p:xfrm>
        <a:graphic>
          <a:graphicData uri="http://schemas.openxmlformats.org/presentationml/2006/ole">
            <p:oleObj spid="_x0000_s24578" name="Worksheet" r:id="rId4" imgW="9305849" imgH="5715000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43563" y="2928938"/>
            <a:ext cx="3000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Red Points: </a:t>
            </a:r>
            <a:r>
              <a:rPr lang="en-US" b="1" dirty="0"/>
              <a:t>Male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Grey Points: </a:t>
            </a:r>
            <a:r>
              <a:rPr lang="en-US" b="1" dirty="0"/>
              <a:t>Female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psules 1">
    <a:dk1>
      <a:srgbClr val="003366"/>
    </a:dk1>
    <a:lt1>
      <a:srgbClr val="FFFFFF"/>
    </a:lt1>
    <a:dk2>
      <a:srgbClr val="006666"/>
    </a:dk2>
    <a:lt2>
      <a:srgbClr val="666699"/>
    </a:lt2>
    <a:accent1>
      <a:srgbClr val="33CCCC"/>
    </a:accent1>
    <a:accent2>
      <a:srgbClr val="99CC99"/>
    </a:accent2>
    <a:accent3>
      <a:srgbClr val="FFFFFF"/>
    </a:accent3>
    <a:accent4>
      <a:srgbClr val="002A56"/>
    </a:accent4>
    <a:accent5>
      <a:srgbClr val="ADE2E2"/>
    </a:accent5>
    <a:accent6>
      <a:srgbClr val="8AB98A"/>
    </a:accent6>
    <a:hlink>
      <a:srgbClr val="003366"/>
    </a:hlink>
    <a:folHlink>
      <a:srgbClr val="CC99FF"/>
    </a:folHlink>
  </a:clrScheme>
  <a:fontScheme name="Capsules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973</Words>
  <Application>Microsoft Office PowerPoint</Application>
  <PresentationFormat>On-screen Show (4:3)</PresentationFormat>
  <Paragraphs>153</Paragraphs>
  <Slides>21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Worksheet</vt:lpstr>
      <vt:lpstr>Equation</vt:lpstr>
      <vt:lpstr>Econometrics</vt:lpstr>
      <vt:lpstr>DUMMY VARIABLES</vt:lpstr>
      <vt:lpstr>Learning Objectives</vt:lpstr>
      <vt:lpstr>The Nature of Qualitative Information</vt:lpstr>
      <vt:lpstr>The Nature of Qualitative Information</vt:lpstr>
      <vt:lpstr>The Use of Dummy Variables</vt:lpstr>
      <vt:lpstr>The Use of Dummy Variables</vt:lpstr>
      <vt:lpstr>The Use of Dummy Variables</vt:lpstr>
      <vt:lpstr>Intercept Dummy Variable</vt:lpstr>
      <vt:lpstr>Intercept Dummy Variable</vt:lpstr>
      <vt:lpstr>Slope Dummy Variable</vt:lpstr>
      <vt:lpstr>Slope Dummy Variable</vt:lpstr>
      <vt:lpstr>The Combined Effect</vt:lpstr>
      <vt:lpstr>Dummies with Multiple Categories</vt:lpstr>
      <vt:lpstr>The Plug in Solution</vt:lpstr>
      <vt:lpstr>Multiple Categories</vt:lpstr>
      <vt:lpstr>Using More than One Dummy</vt:lpstr>
      <vt:lpstr>Seasonal Dummy Variables</vt:lpstr>
      <vt:lpstr>The Chow Test  for Structural Stability</vt:lpstr>
      <vt:lpstr>The Chow Test  for Structural Stability</vt:lpstr>
      <vt:lpstr>The Dummy Variable Test  for Structural Stability</vt:lpstr>
    </vt:vector>
  </TitlesOfParts>
  <Company>Macmillan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Thirlwall</dc:title>
  <dc:creator>j.marshall</dc:creator>
  <cp:lastModifiedBy>walee</cp:lastModifiedBy>
  <cp:revision>35</cp:revision>
  <dcterms:created xsi:type="dcterms:W3CDTF">2010-07-22T12:19:47Z</dcterms:created>
  <dcterms:modified xsi:type="dcterms:W3CDTF">2017-04-25T05:26:50Z</dcterms:modified>
</cp:coreProperties>
</file>