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B09E0-7477-40DA-BB06-7953E6858A3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746CF-42C9-4B9F-A4E3-06DC03944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746CF-42C9-4B9F-A4E3-06DC039447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78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7160687-9020-489B-BB0D-2C3D5EE7499B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24280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51B4C9-C668-4A51-8257-632C9DA89CEA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0123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2CDFABE-5EE6-46BD-970C-6DA6B9617A73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4983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ABF421F-508A-4C9C-A18B-395A865E1C95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7486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69E6818-64AC-4EEA-8C32-219D906DCEC9}" type="slidenum">
              <a:rPr lang="en-US" sz="120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17283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5E03B0A-14B8-436D-8F74-AF68FF25B55E}" type="slidenum">
              <a:rPr lang="en-US" sz="1200"/>
              <a:pPr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81372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79D5A6E-4919-46FF-99E4-7A4F40CED54E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61832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B2CC28-AC0A-4E16-A02E-E86986167C71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4119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DB80A94-A3FD-487F-BBCC-067ED471C86E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091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3D0E2DD-C50E-47F6-8785-59EB429A74E4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139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AB2FB3-0F4E-48E6-ACA6-C32786B8FC78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726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8014F28-8DB2-4E14-88B5-2EF7FAEE6518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6937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72872FA-61F3-4932-8606-AA7A430DBF2C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3809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7FD9F22-8FCD-4753-9294-C132E60248AC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66936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334AE9E-AADF-48E9-9A62-FAD1B4B64EEE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6322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AAB7-1132-4F3F-A0BF-D4297FC6AA22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7AA7-2255-4E0D-AEEE-6B2653C04733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EDAB-B478-4A9C-BA1A-463259D937BC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EFA3-D292-499F-8101-6B1B52BA33B3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F2F8-CF3A-407A-B1E9-BB9FF2ED3DA7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CB9C-064C-4BC0-9DDC-67A488292D13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9CF7-8BF5-4C21-8BD0-C4A38DD86A56}" type="datetime1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F9B8-F5D6-4430-BF90-425880B5DA2A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3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1133-9D4B-4828-BE06-612B1AAAA8EB}" type="datetime1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3451-1345-46BF-A8FE-E252F233C669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8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4DFF-4E9C-4AD4-AEBA-8847C811F7A4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2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ABEA-E00D-4078-9F50-AF0182596FBA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Department, IQRA 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71FD-0AD4-482E-94DA-482D65F7F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0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33106"/>
            <a:ext cx="6858000" cy="1119036"/>
          </a:xfrm>
        </p:spPr>
        <p:txBody>
          <a:bodyPr>
            <a:noAutofit/>
          </a:bodyPr>
          <a:lstStyle/>
          <a:p>
            <a:r>
              <a:rPr lang="en-US" sz="4800" b="1" dirty="0"/>
              <a:t>Database Management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51761"/>
            <a:ext cx="6858000" cy="445510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Chapter No 1</a:t>
            </a:r>
          </a:p>
          <a:p>
            <a:endParaRPr lang="en-US" dirty="0" smtClean="0"/>
          </a:p>
          <a:p>
            <a:r>
              <a:rPr lang="en-US" sz="3600" dirty="0"/>
              <a:t>An Overview of </a:t>
            </a:r>
            <a:br>
              <a:rPr lang="en-US" sz="3600" dirty="0"/>
            </a:br>
            <a:r>
              <a:rPr lang="en-US" sz="3600" dirty="0"/>
              <a:t>Database Management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 Department, IQRA 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a Database? - Persistence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>
              <a:buSzPct val="78000"/>
            </a:pPr>
            <a:r>
              <a:rPr lang="en-US" dirty="0" smtClean="0"/>
              <a:t>Stores enterprise information over time</a:t>
            </a:r>
          </a:p>
          <a:p>
            <a:pPr eaLnBrk="1" hangingPunct="1">
              <a:buSzPct val="78000"/>
            </a:pPr>
            <a:r>
              <a:rPr lang="en-US" dirty="0" smtClean="0"/>
              <a:t>Outlasts the running of a computer program</a:t>
            </a:r>
          </a:p>
          <a:p>
            <a:pPr eaLnBrk="1" hangingPunct="1">
              <a:buSzPct val="78000"/>
            </a:pPr>
            <a:r>
              <a:rPr lang="en-US" dirty="0" smtClean="0"/>
              <a:t>Updated and retrieved in operational/production system</a:t>
            </a:r>
          </a:p>
          <a:p>
            <a:pPr eaLnBrk="1" hangingPunct="1">
              <a:buSzPct val="78000"/>
            </a:pPr>
            <a:r>
              <a:rPr lang="en-US" dirty="0" smtClean="0"/>
              <a:t>Offers decision support via  data warehouse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a Database? – Entities and Relationships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Entity is a person, place, event or thing, about which we wish to store information</a:t>
            </a:r>
          </a:p>
          <a:p>
            <a:pPr eaLnBrk="1" hangingPunct="1"/>
            <a:r>
              <a:rPr lang="en-US" smtClean="0"/>
              <a:t>Relationship is a connection between entities, about which we wish to store information</a:t>
            </a:r>
          </a:p>
          <a:p>
            <a:pPr eaLnBrk="1" hangingPunct="1"/>
            <a:r>
              <a:rPr lang="en-US" smtClean="0"/>
              <a:t>A relationship can be considered a special case of entity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7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219200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a Database? - Properties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239000" cy="3886200"/>
          </a:xfrm>
        </p:spPr>
        <p:txBody>
          <a:bodyPr/>
          <a:lstStyle/>
          <a:p>
            <a:pPr eaLnBrk="1" hangingPunct="1"/>
            <a:r>
              <a:rPr lang="en-US" smtClean="0"/>
              <a:t>Entities have properties</a:t>
            </a:r>
          </a:p>
          <a:p>
            <a:pPr eaLnBrk="1" hangingPunct="1"/>
            <a:r>
              <a:rPr lang="en-US" smtClean="0"/>
              <a:t>Properties are the characteristics of an entity</a:t>
            </a:r>
          </a:p>
          <a:p>
            <a:pPr eaLnBrk="1" hangingPunct="1"/>
            <a:r>
              <a:rPr lang="en-US" smtClean="0"/>
              <a:t>Properties can be simple or complex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 and Data Models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828800"/>
            <a:ext cx="65532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Database is a collection of true propositions </a:t>
            </a:r>
            <a:r>
              <a:rPr lang="en-US" sz="2400" i="1" dirty="0"/>
              <a:t>[schemes]</a:t>
            </a:r>
          </a:p>
          <a:p>
            <a:pPr eaLnBrk="1" hangingPunct="1"/>
            <a:r>
              <a:rPr lang="en-US" dirty="0" smtClean="0"/>
              <a:t>Data model is an abstract, self-contained, logical representation</a:t>
            </a:r>
          </a:p>
          <a:p>
            <a:pPr eaLnBrk="1" hangingPunct="1"/>
            <a:r>
              <a:rPr lang="en-US" dirty="0" smtClean="0"/>
              <a:t>Implementation of the data model on a specific platform</a:t>
            </a:r>
          </a:p>
          <a:p>
            <a:pPr eaLnBrk="1" hangingPunct="1"/>
            <a:r>
              <a:rPr lang="en-US" dirty="0" smtClean="0"/>
              <a:t>Data model will be specific for a specific enterprise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3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three levels of data modeling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77732"/>
              </p:ext>
            </p:extLst>
          </p:nvPr>
        </p:nvGraphicFramePr>
        <p:xfrm>
          <a:off x="469624" y="1838278"/>
          <a:ext cx="7886700" cy="3566160"/>
        </p:xfrm>
        <a:graphic>
          <a:graphicData uri="http://schemas.openxmlformats.org/drawingml/2006/table">
            <a:tbl>
              <a:tblPr/>
              <a:tblGrid>
                <a:gridCol w="1971675"/>
                <a:gridCol w="1971675"/>
                <a:gridCol w="1971675"/>
                <a:gridCol w="19716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Conceptual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Logical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Physical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Entity Names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Entity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Attributes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Primary Keys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Foreign Keys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Table Names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Column Names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Column Data Types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6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three levels of data modeling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  <p:pic>
        <p:nvPicPr>
          <p:cNvPr id="1026" name="Picture 2" descr="Conceptual Model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71" y="2839449"/>
            <a:ext cx="2800949" cy="242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ical Model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820" y="2839449"/>
            <a:ext cx="2553806" cy="242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hysical Model De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443" y="2839448"/>
            <a:ext cx="2651817" cy="218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3078" y="5404438"/>
            <a:ext cx="2628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Conceptual Model Design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410171" y="5404438"/>
            <a:ext cx="2203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Logical Model Design</a:t>
            </a:r>
          </a:p>
        </p:txBody>
      </p:sp>
      <p:sp>
        <p:nvSpPr>
          <p:cNvPr id="8" name="Rectangle 7"/>
          <p:cNvSpPr/>
          <p:nvPr/>
        </p:nvSpPr>
        <p:spPr>
          <a:xfrm>
            <a:off x="5920111" y="5404438"/>
            <a:ext cx="2314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Physical Model Design</a:t>
            </a:r>
          </a:p>
        </p:txBody>
      </p:sp>
    </p:spTree>
    <p:extLst>
      <p:ext uri="{BB962C8B-B14F-4D97-AF65-F5344CB8AC3E}">
        <p14:creationId xmlns:p14="http://schemas.microsoft.com/office/powerpoint/2010/main" val="256649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Why Database?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7239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Shared data</a:t>
            </a:r>
          </a:p>
          <a:p>
            <a:r>
              <a:rPr lang="en-US" dirty="0" smtClean="0"/>
              <a:t>Reduced redundancy </a:t>
            </a:r>
            <a:r>
              <a:rPr lang="en-US" sz="2400" i="1" dirty="0"/>
              <a:t>[no longer needed]</a:t>
            </a:r>
          </a:p>
          <a:p>
            <a:pPr eaLnBrk="1" hangingPunct="1"/>
            <a:r>
              <a:rPr lang="en-US" dirty="0" smtClean="0"/>
              <a:t>Reduced inconsistent </a:t>
            </a:r>
            <a:r>
              <a:rPr lang="en-US" sz="2400" i="1" dirty="0" smtClean="0"/>
              <a:t>[unreliable] </a:t>
            </a:r>
            <a:r>
              <a:rPr lang="en-US" dirty="0" smtClean="0"/>
              <a:t>data</a:t>
            </a:r>
          </a:p>
          <a:p>
            <a:pPr eaLnBrk="1" hangingPunct="1"/>
            <a:r>
              <a:rPr lang="en-US" dirty="0" smtClean="0"/>
              <a:t>Transaction support</a:t>
            </a:r>
          </a:p>
          <a:p>
            <a:pPr eaLnBrk="1" hangingPunct="1"/>
            <a:r>
              <a:rPr lang="en-US" dirty="0" smtClean="0"/>
              <a:t>Support for data integrity</a:t>
            </a:r>
          </a:p>
          <a:p>
            <a:pPr eaLnBrk="1" hangingPunct="1"/>
            <a:r>
              <a:rPr lang="en-US" dirty="0" smtClean="0"/>
              <a:t>Security enforcement</a:t>
            </a:r>
          </a:p>
          <a:p>
            <a:pPr eaLnBrk="1" hangingPunct="1"/>
            <a:r>
              <a:rPr lang="en-US" dirty="0" smtClean="0"/>
              <a:t>Support for standards</a:t>
            </a:r>
          </a:p>
          <a:p>
            <a:pPr eaLnBrk="1" hangingPunct="1"/>
            <a:r>
              <a:rPr lang="en-US" dirty="0" smtClean="0"/>
              <a:t>Conflicting requirements can be met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35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 Independence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600200"/>
            <a:ext cx="6180138" cy="4487863"/>
          </a:xfrm>
        </p:spPr>
        <p:txBody>
          <a:bodyPr/>
          <a:lstStyle/>
          <a:p>
            <a:pPr eaLnBrk="1" hangingPunct="1"/>
            <a:r>
              <a:rPr lang="en-US" smtClean="0"/>
              <a:t>Database separates logical and physical representation of data</a:t>
            </a:r>
          </a:p>
          <a:p>
            <a:pPr eaLnBrk="1" hangingPunct="1"/>
            <a:r>
              <a:rPr lang="en-US" smtClean="0"/>
              <a:t>Allows changes to application programs without changing the structure of the underlying data</a:t>
            </a:r>
          </a:p>
          <a:p>
            <a:pPr eaLnBrk="1" hangingPunct="1"/>
            <a:r>
              <a:rPr lang="en-US" smtClean="0"/>
              <a:t>And </a:t>
            </a:r>
            <a:r>
              <a:rPr lang="en-US" i="1" smtClean="0"/>
              <a:t>vice versa</a:t>
            </a:r>
          </a:p>
          <a:p>
            <a:pPr eaLnBrk="1" hangingPunct="1"/>
            <a:r>
              <a:rPr lang="en-US" smtClean="0"/>
              <a:t>It’s a good thing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1628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Materialized Data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162800" cy="4164013"/>
          </a:xfrm>
        </p:spPr>
        <p:txBody>
          <a:bodyPr/>
          <a:lstStyle/>
          <a:p>
            <a:pPr eaLnBrk="1" hangingPunct="1"/>
            <a:r>
              <a:rPr lang="en-US" smtClean="0"/>
              <a:t>Stored fields, collected as…</a:t>
            </a:r>
          </a:p>
          <a:p>
            <a:pPr eaLnBrk="1" hangingPunct="1"/>
            <a:r>
              <a:rPr lang="en-US" smtClean="0"/>
              <a:t>Stored records, collected as…</a:t>
            </a:r>
          </a:p>
          <a:p>
            <a:pPr eaLnBrk="1" hangingPunct="1"/>
            <a:r>
              <a:rPr lang="en-US" smtClean="0"/>
              <a:t>Stored files</a:t>
            </a:r>
          </a:p>
          <a:p>
            <a:pPr eaLnBrk="1" hangingPunct="1"/>
            <a:r>
              <a:rPr lang="en-US" smtClean="0"/>
              <a:t>Old systems, e.g., COBOL applications, directly connect to data formats</a:t>
            </a:r>
          </a:p>
          <a:p>
            <a:pPr eaLnBrk="1" hangingPunct="1"/>
            <a:r>
              <a:rPr lang="en-US" smtClean="0"/>
              <a:t>Newer database systems offer greater data independence, but could do better</a:t>
            </a: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1628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Relational Systems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Most important innovation in database history</a:t>
            </a:r>
          </a:p>
          <a:p>
            <a:pPr eaLnBrk="1" hangingPunct="1"/>
            <a:r>
              <a:rPr lang="en-US" dirty="0" smtClean="0"/>
              <a:t>Based on logic and mathematics</a:t>
            </a:r>
          </a:p>
          <a:p>
            <a:pPr eaLnBrk="1" hangingPunct="1"/>
            <a:r>
              <a:rPr lang="en-US" dirty="0" smtClean="0"/>
              <a:t>Data is perceived </a:t>
            </a:r>
            <a:r>
              <a:rPr lang="en-US" sz="2400" i="1" dirty="0"/>
              <a:t>[real]</a:t>
            </a:r>
            <a:r>
              <a:rPr lang="en-US" dirty="0" smtClean="0"/>
              <a:t> as tables, only</a:t>
            </a:r>
          </a:p>
          <a:p>
            <a:pPr eaLnBrk="1" hangingPunct="1"/>
            <a:r>
              <a:rPr lang="en-US" dirty="0" smtClean="0"/>
              <a:t>Operators derive new tables from existing</a:t>
            </a:r>
          </a:p>
          <a:p>
            <a:pPr eaLnBrk="1" hangingPunct="1"/>
            <a:r>
              <a:rPr lang="en-US" dirty="0" smtClean="0"/>
              <a:t>A table is a “relation,” mathematically</a:t>
            </a:r>
          </a:p>
          <a:p>
            <a:pPr eaLnBrk="1" hangingPunct="1"/>
            <a:r>
              <a:rPr lang="en-US" dirty="0" smtClean="0"/>
              <a:t>Not pointer based (to the user)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Topics in this Chapter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828800"/>
            <a:ext cx="7162800" cy="4191000"/>
          </a:xfrm>
        </p:spPr>
        <p:txBody>
          <a:bodyPr/>
          <a:lstStyle/>
          <a:p>
            <a:pPr eaLnBrk="1" hangingPunct="1"/>
            <a:r>
              <a:rPr lang="en-US" smtClean="0"/>
              <a:t>What is a Database System?</a:t>
            </a:r>
          </a:p>
          <a:p>
            <a:pPr eaLnBrk="1" hangingPunct="1"/>
            <a:r>
              <a:rPr lang="en-US" smtClean="0"/>
              <a:t>What is a Database?</a:t>
            </a:r>
          </a:p>
          <a:p>
            <a:pPr eaLnBrk="1" hangingPunct="1"/>
            <a:r>
              <a:rPr lang="en-US" smtClean="0"/>
              <a:t>Why Database?</a:t>
            </a:r>
          </a:p>
          <a:p>
            <a:pPr eaLnBrk="1" hangingPunct="1"/>
            <a:r>
              <a:rPr lang="en-US" smtClean="0"/>
              <a:t>Data Independence</a:t>
            </a:r>
          </a:p>
          <a:p>
            <a:pPr eaLnBrk="1" hangingPunct="1"/>
            <a:r>
              <a:rPr lang="en-US" smtClean="0"/>
              <a:t>Relational Systems, and Others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8520"/>
          </a:xfrm>
        </p:spPr>
        <p:txBody>
          <a:bodyPr/>
          <a:lstStyle/>
          <a:p>
            <a:r>
              <a:rPr lang="en-US" b="1" dirty="0" smtClean="0"/>
              <a:t>Data Architecture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53" y="1348098"/>
            <a:ext cx="7654294" cy="482886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5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772400" cy="4191000"/>
          </a:xfrm>
        </p:spPr>
        <p:txBody>
          <a:bodyPr/>
          <a:lstStyle/>
          <a:p>
            <a:pPr eaLnBrk="1" hangingPunct="1"/>
            <a:r>
              <a:rPr lang="en-US" smtClean="0"/>
              <a:t>Computerized record-keeping system</a:t>
            </a:r>
          </a:p>
          <a:p>
            <a:pPr eaLnBrk="1" hangingPunct="1"/>
            <a:r>
              <a:rPr lang="en-US" smtClean="0"/>
              <a:t>Supports operations</a:t>
            </a:r>
          </a:p>
          <a:p>
            <a:pPr lvl="1" eaLnBrk="1" hangingPunct="1"/>
            <a:r>
              <a:rPr lang="en-US" smtClean="0"/>
              <a:t>Add or delete files to the database</a:t>
            </a:r>
          </a:p>
          <a:p>
            <a:pPr lvl="1" eaLnBrk="1" hangingPunct="1"/>
            <a:r>
              <a:rPr lang="en-US" smtClean="0"/>
              <a:t>Insert, retrieve, remove, or change data in database</a:t>
            </a:r>
          </a:p>
          <a:p>
            <a:pPr eaLnBrk="1" hangingPunct="1"/>
            <a:r>
              <a:rPr lang="en-US" smtClean="0"/>
              <a:t>Components</a:t>
            </a:r>
          </a:p>
          <a:p>
            <a:pPr lvl="1" eaLnBrk="1" hangingPunct="1"/>
            <a:r>
              <a:rPr lang="en-US" smtClean="0"/>
              <a:t>Data, hardware, software, users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0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 - Data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May support single or many users</a:t>
            </a:r>
          </a:p>
          <a:p>
            <a:pPr eaLnBrk="1" hangingPunct="1"/>
            <a:r>
              <a:rPr lang="en-US" dirty="0" smtClean="0"/>
              <a:t>Many users in organizations</a:t>
            </a:r>
          </a:p>
          <a:p>
            <a:pPr lvl="1" eaLnBrk="1" hangingPunct="1"/>
            <a:r>
              <a:rPr lang="en-US" sz="2800" dirty="0" smtClean="0"/>
              <a:t>Data is integrated</a:t>
            </a:r>
          </a:p>
          <a:p>
            <a:pPr lvl="1" eaLnBrk="1" hangingPunct="1"/>
            <a:r>
              <a:rPr lang="en-US" sz="2800" dirty="0" smtClean="0"/>
              <a:t>Data is shared</a:t>
            </a:r>
          </a:p>
          <a:p>
            <a:pPr eaLnBrk="1" hangingPunct="1"/>
            <a:r>
              <a:rPr lang="en-US" dirty="0" smtClean="0"/>
              <a:t>Different users will require different views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 - Hardware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6742113" cy="448786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/>
              <a:t>Data is stored on Disk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Direct access to subset portions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Rapid I/O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/>
              <a:t>Data operated on in main memory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 - Software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391400" cy="3810000"/>
          </a:xfrm>
        </p:spPr>
        <p:txBody>
          <a:bodyPr/>
          <a:lstStyle/>
          <a:p>
            <a:pPr eaLnBrk="1" hangingPunct="1"/>
            <a:r>
              <a:rPr lang="en-US" smtClean="0"/>
              <a:t>Database manager</a:t>
            </a:r>
          </a:p>
          <a:p>
            <a:pPr eaLnBrk="1" hangingPunct="1"/>
            <a:r>
              <a:rPr lang="en-US" smtClean="0"/>
              <a:t>Database server</a:t>
            </a:r>
          </a:p>
          <a:p>
            <a:pPr eaLnBrk="1" hangingPunct="1"/>
            <a:r>
              <a:rPr lang="en-US" smtClean="0"/>
              <a:t>Database management system (DBMS)</a:t>
            </a:r>
          </a:p>
          <a:p>
            <a:pPr eaLnBrk="1" hangingPunct="1"/>
            <a:r>
              <a:rPr lang="en-US" smtClean="0"/>
              <a:t>DBMS provided by specific vendor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3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 - Software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DBMS is not ( but may come with)</a:t>
            </a:r>
          </a:p>
          <a:p>
            <a:pPr lvl="1" eaLnBrk="1" hangingPunct="1"/>
            <a:r>
              <a:rPr lang="en-US" sz="2800" dirty="0" smtClean="0"/>
              <a:t>Application Development Tools</a:t>
            </a:r>
          </a:p>
          <a:p>
            <a:pPr lvl="1" eaLnBrk="1" hangingPunct="1"/>
            <a:r>
              <a:rPr lang="en-US" sz="2800" dirty="0" smtClean="0"/>
              <a:t>Application Software</a:t>
            </a:r>
          </a:p>
          <a:p>
            <a:pPr lvl="1" eaLnBrk="1" hangingPunct="1"/>
            <a:r>
              <a:rPr lang="en-US" sz="2800" dirty="0" smtClean="0"/>
              <a:t>Activity / Database Monitor</a:t>
            </a:r>
          </a:p>
          <a:p>
            <a:pPr lvl="1" eaLnBrk="1" hangingPunct="1"/>
            <a:r>
              <a:rPr lang="en-US" sz="2800" dirty="0" smtClean="0"/>
              <a:t>Report Writer</a:t>
            </a:r>
          </a:p>
          <a:p>
            <a:pPr lvl="1" eaLnBrk="1" hangingPunct="1"/>
            <a:r>
              <a:rPr lang="en-US" sz="2800" dirty="0" smtClean="0"/>
              <a:t>System utilities</a:t>
            </a:r>
          </a:p>
          <a:p>
            <a:pPr lvl="2"/>
            <a:r>
              <a:rPr lang="en-US" dirty="0" smtClean="0"/>
              <a:t>Barcode reader</a:t>
            </a:r>
          </a:p>
          <a:p>
            <a:pPr lvl="2"/>
            <a:r>
              <a:rPr lang="en-US" dirty="0" smtClean="0"/>
              <a:t>Swipe card</a:t>
            </a:r>
          </a:p>
          <a:p>
            <a:pPr lvl="2"/>
            <a:r>
              <a:rPr lang="en-US" dirty="0" smtClean="0"/>
              <a:t>Printer (thermal printer)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0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Database System - Users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05000"/>
            <a:ext cx="6858000" cy="3962400"/>
          </a:xfrm>
        </p:spPr>
        <p:txBody>
          <a:bodyPr/>
          <a:lstStyle/>
          <a:p>
            <a:pPr eaLnBrk="1" hangingPunct="1"/>
            <a:r>
              <a:rPr lang="en-US" smtClean="0"/>
              <a:t>Application programmers</a:t>
            </a:r>
          </a:p>
          <a:p>
            <a:pPr eaLnBrk="1" hangingPunct="1"/>
            <a:r>
              <a:rPr lang="en-US" smtClean="0"/>
              <a:t>End users</a:t>
            </a:r>
          </a:p>
          <a:p>
            <a:pPr eaLnBrk="1" hangingPunct="1"/>
            <a:r>
              <a:rPr lang="en-US" smtClean="0"/>
              <a:t>Database Administrators</a:t>
            </a:r>
            <a:endParaRPr lang="en-US" sz="3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What is a Database?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7848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Collection of persistent </a:t>
            </a:r>
            <a:r>
              <a:rPr lang="en-US" sz="2400" i="1" dirty="0"/>
              <a:t>[determined] </a:t>
            </a:r>
            <a:r>
              <a:rPr lang="en-US" dirty="0" smtClean="0"/>
              <a:t>data</a:t>
            </a:r>
          </a:p>
          <a:p>
            <a:pPr eaLnBrk="1" hangingPunct="1"/>
            <a:r>
              <a:rPr lang="en-US" dirty="0" smtClean="0"/>
              <a:t>Collection of true propositions </a:t>
            </a:r>
            <a:r>
              <a:rPr lang="en-US" sz="2400" i="1" dirty="0" smtClean="0"/>
              <a:t>[scheme]</a:t>
            </a:r>
            <a:endParaRPr lang="en-US" i="1" dirty="0" smtClean="0"/>
          </a:p>
          <a:p>
            <a:pPr eaLnBrk="1" hangingPunct="1"/>
            <a:r>
              <a:rPr lang="en-US" dirty="0" smtClean="0"/>
              <a:t>Made up of entities, relationships, properties</a:t>
            </a:r>
          </a:p>
          <a:p>
            <a:pPr eaLnBrk="1" hangingPunct="1"/>
            <a:r>
              <a:rPr lang="en-US" dirty="0" smtClean="0"/>
              <a:t>Implements a data model</a:t>
            </a: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Department, IQRA National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698</Words>
  <Application>Microsoft Office PowerPoint</Application>
  <PresentationFormat>On-screen Show (4:3)</PresentationFormat>
  <Paragraphs>178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Database Management System</vt:lpstr>
      <vt:lpstr>Topics in this Chapter</vt:lpstr>
      <vt:lpstr>Database System</vt:lpstr>
      <vt:lpstr>Database System - Data</vt:lpstr>
      <vt:lpstr>Database System - Hardware</vt:lpstr>
      <vt:lpstr>Database System - Software</vt:lpstr>
      <vt:lpstr>Database System - Software</vt:lpstr>
      <vt:lpstr>Database System - Users</vt:lpstr>
      <vt:lpstr>What is a Database?</vt:lpstr>
      <vt:lpstr>What is a Database? - Persistence</vt:lpstr>
      <vt:lpstr>What is a Database? – Entities and Relationships</vt:lpstr>
      <vt:lpstr>What is a Database? - Properties</vt:lpstr>
      <vt:lpstr>Data and Data Models</vt:lpstr>
      <vt:lpstr>The three levels of data modeling</vt:lpstr>
      <vt:lpstr>The three levels of data modeling</vt:lpstr>
      <vt:lpstr>Why Database?</vt:lpstr>
      <vt:lpstr>Data Independence</vt:lpstr>
      <vt:lpstr>Materialized Data</vt:lpstr>
      <vt:lpstr>Relational Systems</vt:lpstr>
      <vt:lpstr>Data Architecture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Kashif</dc:creator>
  <cp:lastModifiedBy>Kashif Mushtaq</cp:lastModifiedBy>
  <cp:revision>24</cp:revision>
  <dcterms:created xsi:type="dcterms:W3CDTF">2016-02-14T07:10:01Z</dcterms:created>
  <dcterms:modified xsi:type="dcterms:W3CDTF">2016-02-23T10:17:49Z</dcterms:modified>
</cp:coreProperties>
</file>