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8" r:id="rId39"/>
    <p:sldId id="397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9" r:id="rId50"/>
    <p:sldId id="408" r:id="rId51"/>
    <p:sldId id="410" r:id="rId52"/>
    <p:sldId id="347" r:id="rId53"/>
    <p:sldId id="348" r:id="rId54"/>
    <p:sldId id="349" r:id="rId55"/>
    <p:sldId id="350" r:id="rId56"/>
    <p:sldId id="411" r:id="rId5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0323" autoAdjust="0"/>
  </p:normalViewPr>
  <p:slideViewPr>
    <p:cSldViewPr>
      <p:cViewPr>
        <p:scale>
          <a:sx n="70" d="100"/>
          <a:sy n="70" d="100"/>
        </p:scale>
        <p:origin x="-118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7F5CF-BD0E-4120-91B9-2C45FA2AD77E}" type="datetimeFigureOut">
              <a:rPr lang="en-US" smtClean="0"/>
              <a:pPr/>
              <a:t>02-Nov-18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EEF6-F330-4848-A657-68445A358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Photocells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are sensors that allow you to detect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EEF6-F330-4848-A657-68445A35856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Electric pulse is a change of short duration in voltage.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0FC269-42CF-4BB7-BE99-8BEA53912EAF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Phosphor coating is thin coating of aluminum phosphate or lanthanum(III) phosphate.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331A69-5F36-43A3-AB79-D1C4FC6898C2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Liquid crystal( liquid crystals are actually small thin rod like molecules) displays do not emit light. They only control whether light gets through them or not.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83F26-EBEF-4FE1-95EA-8D8449527A04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1: Introduction to</a:t>
            </a:r>
            <a:r>
              <a:rPr spc="-10" dirty="0"/>
              <a:t> </a:t>
            </a:r>
            <a:r>
              <a:rPr dirty="0"/>
              <a:t>Computers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02-Nov-18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r>
              <a:rPr spc="-10" dirty="0"/>
              <a:t>/17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1: Introduction to</a:t>
            </a:r>
            <a:r>
              <a:rPr spc="-10" dirty="0"/>
              <a:t> </a:t>
            </a:r>
            <a:r>
              <a:rPr dirty="0"/>
              <a:t>Computers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02-Nov-18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r>
              <a:rPr spc="-10" dirty="0"/>
              <a:t>/17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1: Introduction to</a:t>
            </a:r>
            <a:r>
              <a:rPr spc="-10" dirty="0"/>
              <a:t> </a:t>
            </a:r>
            <a:r>
              <a:rPr dirty="0"/>
              <a:t>Computers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02-Nov-18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r>
              <a:rPr spc="-10" dirty="0"/>
              <a:t>/17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1: Introduction to</a:t>
            </a:r>
            <a:r>
              <a:rPr spc="-10" dirty="0"/>
              <a:t> </a:t>
            </a:r>
            <a:r>
              <a:rPr dirty="0"/>
              <a:t>Computers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02-Nov-18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r>
              <a:rPr spc="-10" dirty="0"/>
              <a:t>/17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6446113"/>
            <a:ext cx="9144000" cy="869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1: Introduction to</a:t>
            </a:r>
            <a:r>
              <a:rPr spc="-10" dirty="0"/>
              <a:t> </a:t>
            </a:r>
            <a:r>
              <a:rPr dirty="0"/>
              <a:t>Computers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02-Nov-18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r>
              <a:rPr spc="-10" dirty="0"/>
              <a:t>/17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101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063" y="1752092"/>
            <a:ext cx="8272272" cy="3133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87571" y="7057710"/>
            <a:ext cx="3424554" cy="24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1: Introduction to</a:t>
            </a:r>
            <a:r>
              <a:rPr spc="-10" dirty="0"/>
              <a:t> </a:t>
            </a:r>
            <a:r>
              <a:rPr dirty="0"/>
              <a:t>Computers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02-Nov-18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92516" y="7066854"/>
            <a:ext cx="1054734" cy="24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r>
              <a:rPr spc="-10" dirty="0"/>
              <a:t>/17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Dot_matrix_example_text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QRA University\Computer Fundamentals\Related Data\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058400" cy="777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923871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04</a:t>
            </a:r>
          </a:p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Input / Output Devices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657600"/>
            <a:ext cx="4118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Instructor: Shahab Ul Islam</a:t>
            </a: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Email: shahab@inu.ed.pk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092"/>
            <a:ext cx="9296399" cy="507831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Most </a:t>
            </a:r>
            <a:r>
              <a:rPr lang="en-US" dirty="0" smtClean="0"/>
              <a:t>common pointing input device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 </a:t>
            </a:r>
            <a:r>
              <a:rPr lang="en-US" dirty="0" smtClean="0"/>
              <a:t>small hand-held device having two or three buttons on its upper side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Also </a:t>
            </a:r>
            <a:r>
              <a:rPr lang="en-US" dirty="0" smtClean="0"/>
              <a:t>has a small wheel between the buttons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Data </a:t>
            </a:r>
            <a:r>
              <a:rPr lang="en-US" dirty="0" smtClean="0"/>
              <a:t>is entered by pointing the mouse to a location on the computer screen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Also </a:t>
            </a:r>
            <a:r>
              <a:rPr lang="en-US" dirty="0" smtClean="0"/>
              <a:t>used to move an object by dragging, or select an object by clicking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Provides </a:t>
            </a:r>
            <a:r>
              <a:rPr lang="en-US" dirty="0" smtClean="0"/>
              <a:t>an easy way to select </a:t>
            </a:r>
            <a:r>
              <a:rPr lang="fr-FR" dirty="0" err="1" smtClean="0"/>
              <a:t>commands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menus, </a:t>
            </a:r>
            <a:r>
              <a:rPr lang="fr-FR" dirty="0" err="1" smtClean="0"/>
              <a:t>dialog</a:t>
            </a:r>
            <a:r>
              <a:rPr lang="fr-FR" dirty="0" smtClean="0"/>
              <a:t> boxes, </a:t>
            </a:r>
            <a:r>
              <a:rPr lang="fr-FR" dirty="0" err="1" smtClean="0"/>
              <a:t>icons</a:t>
            </a:r>
            <a:r>
              <a:rPr lang="fr-FR" dirty="0" smtClean="0"/>
              <a:t>, </a:t>
            </a:r>
            <a:r>
              <a:rPr lang="fr-FR" dirty="0" err="1" smtClean="0"/>
              <a:t>etc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Wheel </a:t>
            </a:r>
            <a:r>
              <a:rPr lang="en-US" dirty="0" smtClean="0"/>
              <a:t>of the mouse is used for the up and down </a:t>
            </a:r>
            <a:r>
              <a:rPr lang="en-US" dirty="0" smtClean="0"/>
              <a:t>movement</a:t>
            </a:r>
            <a:endParaRPr lang="en-US" dirty="0" smtClean="0"/>
          </a:p>
        </p:txBody>
      </p:sp>
      <p:sp>
        <p:nvSpPr>
          <p:cNvPr id="4" name="object 3"/>
          <p:cNvSpPr/>
          <p:nvPr/>
        </p:nvSpPr>
        <p:spPr>
          <a:xfrm>
            <a:off x="457200" y="68580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984885"/>
          </a:xfrm>
        </p:spPr>
        <p:txBody>
          <a:bodyPr/>
          <a:lstStyle/>
          <a:p>
            <a:r>
              <a:rPr lang="en-US" dirty="0" smtClean="0"/>
              <a:t>Physical mouse or optical mouse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063" y="1752092"/>
            <a:ext cx="8272272" cy="2769989"/>
          </a:xfrm>
        </p:spPr>
        <p:txBody>
          <a:bodyPr/>
          <a:lstStyle/>
          <a:p>
            <a:r>
              <a:rPr lang="en-US" b="1" dirty="0" smtClean="0"/>
              <a:t>Physical Mouse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It </a:t>
            </a:r>
            <a:r>
              <a:rPr lang="en-US" dirty="0" smtClean="0"/>
              <a:t>has a rubber ball on the bottom side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It </a:t>
            </a:r>
            <a:r>
              <a:rPr lang="en-US" dirty="0" smtClean="0"/>
              <a:t>requires a smooth, dust free surface, such as a mouse pad, </a:t>
            </a:r>
            <a:r>
              <a:rPr lang="en-US" dirty="0" smtClean="0"/>
              <a:t> on </a:t>
            </a:r>
            <a:r>
              <a:rPr lang="en-US" dirty="0" smtClean="0"/>
              <a:t>which it is rolled</a:t>
            </a:r>
          </a:p>
          <a:p>
            <a:r>
              <a:rPr lang="en-US" b="1" dirty="0" smtClean="0"/>
              <a:t>Optical Mouse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Optical </a:t>
            </a:r>
            <a:r>
              <a:rPr lang="en-US" dirty="0" smtClean="0"/>
              <a:t>mouse was introduced by Microsoft in 1999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Uses </a:t>
            </a:r>
            <a:r>
              <a:rPr lang="en-US" dirty="0" smtClean="0"/>
              <a:t>a Light Emitting Diode (LED) and a sensor to detect the movement of mouse</a:t>
            </a:r>
          </a:p>
          <a:p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19600"/>
            <a:ext cx="3505200" cy="24276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6934200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Mouse</a:t>
            </a:r>
            <a:endParaRPr lang="en-US" dirty="0"/>
          </a:p>
        </p:txBody>
      </p:sp>
      <p:pic>
        <p:nvPicPr>
          <p:cNvPr id="6" name="Picture 2" descr="Image result for optical 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199" y="4419601"/>
            <a:ext cx="2743201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74128" y="7022068"/>
            <a:ext cx="154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Mouse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of Mouse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9296400" cy="553997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b="1" dirty="0" smtClean="0"/>
              <a:t>Physical Mouse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smtClean="0"/>
              <a:t> </a:t>
            </a:r>
            <a:r>
              <a:rPr lang="en-US" dirty="0" smtClean="0"/>
              <a:t>Rollers </a:t>
            </a:r>
            <a:r>
              <a:rPr lang="en-US" dirty="0" smtClean="0"/>
              <a:t>and sensors are used to sense the direction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When </a:t>
            </a:r>
            <a:r>
              <a:rPr lang="en-US" dirty="0" smtClean="0"/>
              <a:t>the ball of mouse moves, the rollers sense the horizontal and vertical movement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Sensors </a:t>
            </a:r>
            <a:r>
              <a:rPr lang="en-US" dirty="0" smtClean="0"/>
              <a:t>sense the speed of movement and information is passed to computer via the mouse chord.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b="1" dirty="0" smtClean="0"/>
              <a:t>Optical Mouse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When </a:t>
            </a:r>
            <a:r>
              <a:rPr lang="en-US" dirty="0" smtClean="0"/>
              <a:t>an </a:t>
            </a:r>
            <a:r>
              <a:rPr lang="en-US" i="1" dirty="0" smtClean="0"/>
              <a:t>optical mouse is moved, a beam of light is reflected from its </a:t>
            </a:r>
            <a:r>
              <a:rPr lang="en-US" dirty="0" smtClean="0"/>
              <a:t>underside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These </a:t>
            </a:r>
            <a:r>
              <a:rPr lang="en-US" dirty="0" smtClean="0"/>
              <a:t>pulses of light determine the direction and information is sent to computer via the mouse </a:t>
            </a:r>
            <a:r>
              <a:rPr lang="en-US" dirty="0" smtClean="0"/>
              <a:t>chord</a:t>
            </a: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The mouse can be used in five different ways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smtClean="0"/>
              <a:t> </a:t>
            </a:r>
            <a:r>
              <a:rPr lang="en-US" sz="2000" b="1" dirty="0" smtClean="0"/>
              <a:t>Pointing</a:t>
            </a:r>
            <a:endParaRPr lang="en-US" sz="2000" b="1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Left </a:t>
            </a:r>
            <a:r>
              <a:rPr lang="en-US" sz="2000" b="1" dirty="0" smtClean="0"/>
              <a:t>Click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Right </a:t>
            </a:r>
            <a:r>
              <a:rPr lang="en-US" sz="2000" b="1" dirty="0" smtClean="0"/>
              <a:t>Click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Double </a:t>
            </a:r>
            <a:r>
              <a:rPr lang="en-US" sz="2000" b="1" dirty="0" smtClean="0"/>
              <a:t>Click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Drag </a:t>
            </a:r>
            <a:r>
              <a:rPr lang="en-US" sz="2000" b="1" dirty="0" smtClean="0"/>
              <a:t>and Drop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TrackBall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752092"/>
            <a:ext cx="9067800" cy="307776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 </a:t>
            </a:r>
            <a:r>
              <a:rPr lang="en-US" dirty="0" smtClean="0"/>
              <a:t>device that is a variant of the mouse but has the functionality of mouse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It </a:t>
            </a:r>
            <a:r>
              <a:rPr lang="en-US" dirty="0" smtClean="0"/>
              <a:t>is easy to use and takes less space than a mouse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Generally </a:t>
            </a:r>
            <a:r>
              <a:rPr lang="en-US" dirty="0" smtClean="0"/>
              <a:t>built in laptops since there is no space for </a:t>
            </a:r>
            <a:r>
              <a:rPr lang="en-US" dirty="0" smtClean="0"/>
              <a:t>the mouse </a:t>
            </a:r>
            <a:r>
              <a:rPr lang="en-US" dirty="0" smtClean="0"/>
              <a:t>to move on the </a:t>
            </a:r>
            <a:r>
              <a:rPr lang="en-US" dirty="0" smtClean="0"/>
              <a:t>lap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Trackball </a:t>
            </a:r>
            <a:r>
              <a:rPr lang="en-US" dirty="0" smtClean="0"/>
              <a:t>works in the same way as a physical mouse</a:t>
            </a:r>
          </a:p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5472" y="4800600"/>
            <a:ext cx="377012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Joystick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752092"/>
            <a:ext cx="8272272" cy="307776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 </a:t>
            </a:r>
            <a:r>
              <a:rPr lang="en-US" dirty="0" smtClean="0"/>
              <a:t>stick with its base attached to a flexible rubber sheath inside a plastic cover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plastic cover contains the circuit that detects the movement of stick and sends the information to computer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Commonly </a:t>
            </a:r>
            <a:r>
              <a:rPr lang="en-US" dirty="0" smtClean="0"/>
              <a:t>used for playing video games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Mainly </a:t>
            </a:r>
            <a:r>
              <a:rPr lang="en-US" dirty="0" smtClean="0"/>
              <a:t>used to control the speed of the cursor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267200"/>
            <a:ext cx="2667000" cy="328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Digitizing Tablet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9677400" cy="461664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An </a:t>
            </a:r>
            <a:r>
              <a:rPr lang="en-US" dirty="0" smtClean="0"/>
              <a:t>input device used primarily to input drawings, sketches, etc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Digitizing </a:t>
            </a:r>
            <a:r>
              <a:rPr lang="en-US" dirty="0" smtClean="0"/>
              <a:t>tablet is used for Computer Aided Design (CAD)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Consists </a:t>
            </a:r>
            <a:r>
              <a:rPr lang="en-US" dirty="0" smtClean="0"/>
              <a:t>of two parts—electronic tablet and pen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Electronic </a:t>
            </a:r>
            <a:r>
              <a:rPr lang="en-US" b="1" dirty="0" smtClean="0"/>
              <a:t>tablet </a:t>
            </a:r>
            <a:r>
              <a:rPr lang="en-US" dirty="0" smtClean="0"/>
              <a:t>is a flat bed </a:t>
            </a:r>
            <a:r>
              <a:rPr lang="en-US" dirty="0" smtClean="0"/>
              <a:t>tablet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P</a:t>
            </a:r>
            <a:r>
              <a:rPr lang="en-US" b="1" dirty="0" smtClean="0"/>
              <a:t>en</a:t>
            </a:r>
            <a:r>
              <a:rPr lang="en-US" dirty="0" smtClean="0"/>
              <a:t> looks like a ball pen but has an electronic head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Drawings </a:t>
            </a:r>
            <a:r>
              <a:rPr lang="en-US" dirty="0" smtClean="0"/>
              <a:t>can be made on the tablet using a pen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</a:t>
            </a:r>
            <a:r>
              <a:rPr lang="en-US" dirty="0" smtClean="0"/>
              <a:t>ablet </a:t>
            </a:r>
            <a:r>
              <a:rPr lang="en-US" dirty="0" smtClean="0"/>
              <a:t>contains circuit that can detect the movement of pen on the tablet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Convert </a:t>
            </a:r>
            <a:r>
              <a:rPr lang="en-US" dirty="0" smtClean="0"/>
              <a:t>the movements into digital signals and send the digital signal to the computer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37890" name="Picture 2" descr="Image result for digitising tablet connected to comp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181600"/>
            <a:ext cx="4313064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Pick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063" y="1752092"/>
            <a:ext cx="8272272" cy="3631059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Pick </a:t>
            </a:r>
            <a:r>
              <a:rPr lang="en-US" dirty="0" smtClean="0"/>
              <a:t>devices are used for providing input to the computer by pointing to a location on the computer monitor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Data </a:t>
            </a:r>
            <a:r>
              <a:rPr lang="en-US" dirty="0" smtClean="0"/>
              <a:t>is not typed; the data is entered by pointing the pick device directly on the computer screen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Light </a:t>
            </a:r>
            <a:r>
              <a:rPr lang="en-US" dirty="0" smtClean="0"/>
              <a:t>pen and touch screen are some common pick devices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57200" y="68580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Light Pen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9067800" cy="409272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It </a:t>
            </a:r>
            <a:r>
              <a:rPr lang="en-US" dirty="0" smtClean="0"/>
              <a:t>is a light sensitive pen-like input device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U</a:t>
            </a:r>
            <a:r>
              <a:rPr lang="en-US" dirty="0" smtClean="0"/>
              <a:t>sed </a:t>
            </a:r>
            <a:r>
              <a:rPr lang="en-US" dirty="0" smtClean="0"/>
              <a:t>to select objects directly on the computer screen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U</a:t>
            </a:r>
            <a:r>
              <a:rPr lang="en-US" dirty="0" smtClean="0"/>
              <a:t>sed </a:t>
            </a:r>
            <a:r>
              <a:rPr lang="en-US" dirty="0" smtClean="0"/>
              <a:t>for making drawing, graphics and for menu selection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</a:t>
            </a:r>
            <a:r>
              <a:rPr lang="en-US" dirty="0" smtClean="0"/>
              <a:t>en </a:t>
            </a:r>
            <a:r>
              <a:rPr lang="en-US" dirty="0" smtClean="0"/>
              <a:t>contains a photocell in a small tube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When </a:t>
            </a:r>
            <a:r>
              <a:rPr lang="en-US" dirty="0" smtClean="0"/>
              <a:t>the pen is moved on the screen, light from the screen at the location of pen causes the photocell to respond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electric response is transmitted to the computer that can identify the position on screen at which the light pen is pointing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275" y="5334000"/>
            <a:ext cx="3057525" cy="233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Touch Screen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092"/>
            <a:ext cx="9220200" cy="369331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An </a:t>
            </a:r>
            <a:r>
              <a:rPr lang="en-US" dirty="0" smtClean="0"/>
              <a:t>input device that accepts input when the user places a fingertip on the computer screen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Consists </a:t>
            </a:r>
            <a:r>
              <a:rPr lang="en-US" dirty="0" smtClean="0"/>
              <a:t>of a clear glass panel with sensors that is placed over the view area </a:t>
            </a:r>
            <a:r>
              <a:rPr lang="en-US" dirty="0" smtClean="0"/>
              <a:t>of computer </a:t>
            </a:r>
            <a:r>
              <a:rPr lang="en-US" dirty="0" smtClean="0"/>
              <a:t>screen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computer selects the option from the menu of screen to which the finger </a:t>
            </a:r>
            <a:r>
              <a:rPr lang="en-US" dirty="0" smtClean="0"/>
              <a:t>points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G</a:t>
            </a:r>
            <a:r>
              <a:rPr lang="en-US" dirty="0" smtClean="0"/>
              <a:t>enerally </a:t>
            </a:r>
            <a:r>
              <a:rPr lang="en-US" dirty="0" smtClean="0"/>
              <a:t>used in applications like Automated Teller Machine (ATM) etc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39940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257800"/>
            <a:ext cx="4319451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SOURCE DATA ENTRY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72272" cy="5681684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Source </a:t>
            </a:r>
            <a:r>
              <a:rPr lang="en-US" dirty="0" smtClean="0"/>
              <a:t>data entry devices are used for audio input, video input and to enter the source document directly to the computer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Do </a:t>
            </a:r>
            <a:r>
              <a:rPr lang="en-US" dirty="0" smtClean="0"/>
              <a:t>not require data to be typed-in, keyed-in or pointed to a particular location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Examples: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Audio input—speech recognition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Video input—digital camera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Scanner—hand-held scanner, flat-bed scanner</a:t>
            </a:r>
          </a:p>
          <a:p>
            <a:pPr lvl="1">
              <a:lnSpc>
                <a:spcPct val="150000"/>
              </a:lnSpc>
            </a:pPr>
            <a:r>
              <a:rPr lang="pt-BR" b="1" dirty="0" smtClean="0"/>
              <a:t>Optical Scanner—OCR, OMR, MICR, barcode reader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/>
          </a:p>
        </p:txBody>
      </p:sp>
      <p:sp>
        <p:nvSpPr>
          <p:cNvPr id="4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6903314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715216"/>
            <a:ext cx="8550148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last lecture we discussed about</a:t>
            </a:r>
            <a:endParaRPr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524000"/>
            <a:ext cx="8991600" cy="53687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</a:pPr>
            <a:r>
              <a:rPr sz="2400" b="1" spc="-5" smtClean="0">
                <a:latin typeface="+mj-lt"/>
                <a:cs typeface="Verdana"/>
              </a:rPr>
              <a:t>In this chapter you will learn</a:t>
            </a:r>
            <a:r>
              <a:rPr sz="2400" b="1" spc="-30" smtClean="0">
                <a:latin typeface="+mj-lt"/>
                <a:cs typeface="Verdana"/>
              </a:rPr>
              <a:t> </a:t>
            </a:r>
            <a:r>
              <a:rPr sz="2400" b="1" smtClean="0">
                <a:latin typeface="+mj-lt"/>
                <a:cs typeface="Verdana"/>
              </a:rPr>
              <a:t>about:</a:t>
            </a:r>
            <a:endParaRPr lang="en-US" sz="2400" b="1" dirty="0" smtClean="0">
              <a:latin typeface="+mj-lt"/>
              <a:cs typeface="Verdana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Memory representation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Memory hierarchy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Internal memory (registers, cache memory, primary memory),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Secondary memory</a:t>
            </a:r>
            <a:r>
              <a:rPr lang="en-US" b="1" dirty="0" smtClean="0"/>
              <a:t> </a:t>
            </a:r>
            <a:r>
              <a:rPr lang="en-US" dirty="0" smtClean="0"/>
              <a:t>(magnetic disk, optical disk, magnetic tape)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Primary memory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RAM—DRAM, SRAM, memory modules— DIMM, SIMM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ROM—PROM, EPROM, EEPROM, flash memory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Secondary memory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dirty="0" smtClean="0"/>
              <a:t>Access types of storage devices—Sequential access devices, direct access devices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Magnetic tape—Working of magnetic tape, features of magnetic tape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Magnetic disk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Floppy disk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Hard disk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Zip disk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Optical disk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CD-R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CD-RW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DVD-R </a:t>
            </a:r>
            <a:endParaRPr smtClean="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Audio Input Device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1505"/>
            <a:ext cx="9296400" cy="346769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Audio </a:t>
            </a:r>
            <a:r>
              <a:rPr lang="en-US" dirty="0" smtClean="0"/>
              <a:t>input can be provided to the computer using human voice or speech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smtClean="0"/>
              <a:t> A </a:t>
            </a:r>
            <a:r>
              <a:rPr lang="en-US" i="1" dirty="0" smtClean="0"/>
              <a:t>sound card translates analog audio signals from microphone into digital codes </a:t>
            </a:r>
            <a:r>
              <a:rPr lang="en-US" dirty="0" smtClean="0"/>
              <a:t>that the computer can store and process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Translating </a:t>
            </a:r>
            <a:r>
              <a:rPr lang="en-US" dirty="0" smtClean="0"/>
              <a:t>spoken words into text is known as </a:t>
            </a:r>
            <a:r>
              <a:rPr lang="en-US" i="1" dirty="0" smtClean="0"/>
              <a:t>speech recognition or voice recognition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i="1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Used </a:t>
            </a:r>
            <a:r>
              <a:rPr lang="en-US" dirty="0" smtClean="0"/>
              <a:t>for making telephone calls, audio and video conferencing over Internet, to record voice, to create audio files etc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5029200"/>
            <a:ext cx="5667375" cy="252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Video Input Device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9372600" cy="307776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Video </a:t>
            </a:r>
            <a:r>
              <a:rPr lang="en-US" dirty="0" smtClean="0"/>
              <a:t>input is provided to the computer using </a:t>
            </a:r>
            <a:r>
              <a:rPr lang="en-US" i="1" dirty="0" smtClean="0"/>
              <a:t>video camera and digital camera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i="1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 </a:t>
            </a:r>
            <a:r>
              <a:rPr lang="en-US" dirty="0" smtClean="0"/>
              <a:t>video capture card allows the user to connect video devices like camcorders to the computer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Webcam </a:t>
            </a:r>
            <a:r>
              <a:rPr lang="en-US" dirty="0" smtClean="0"/>
              <a:t>is a common video camera device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Digital </a:t>
            </a:r>
            <a:r>
              <a:rPr lang="en-US" dirty="0" smtClean="0"/>
              <a:t>camera works like video camera but can capture still images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325" y="4415902"/>
            <a:ext cx="5705475" cy="328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Optical Input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092"/>
            <a:ext cx="9601200" cy="3693319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Optical </a:t>
            </a:r>
            <a:r>
              <a:rPr lang="en-US" dirty="0" smtClean="0"/>
              <a:t>input devices allow computers to use light as a source of input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Example: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Scanner</a:t>
            </a:r>
            <a:endParaRPr lang="en-US" sz="2000" b="1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Optical </a:t>
            </a:r>
            <a:r>
              <a:rPr lang="en-US" sz="2000" b="1" dirty="0" smtClean="0"/>
              <a:t>Character Recognition (OCR)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Optical </a:t>
            </a:r>
            <a:r>
              <a:rPr lang="en-US" sz="2000" b="1" dirty="0" smtClean="0"/>
              <a:t>Mark Recognition (OMR</a:t>
            </a:r>
            <a:r>
              <a:rPr lang="en-US" sz="2000" b="1" dirty="0" smtClean="0"/>
              <a:t>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Magnetic </a:t>
            </a:r>
            <a:r>
              <a:rPr lang="en-US" sz="2000" b="1" dirty="0" smtClean="0"/>
              <a:t>Ink Character Recognition (MICR)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Barcode </a:t>
            </a:r>
            <a:r>
              <a:rPr lang="en-US" sz="2000" b="1" dirty="0" smtClean="0"/>
              <a:t>Reader</a:t>
            </a:r>
            <a:endParaRPr lang="en-US" sz="2000" b="1" dirty="0"/>
          </a:p>
        </p:txBody>
      </p:sp>
      <p:sp>
        <p:nvSpPr>
          <p:cNvPr id="4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Scanner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9220200" cy="6124754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Scanner </a:t>
            </a:r>
            <a:r>
              <a:rPr lang="en-US" dirty="0" smtClean="0"/>
              <a:t>is an input device that accepts paper document as an </a:t>
            </a:r>
            <a:r>
              <a:rPr lang="en-US" dirty="0" smtClean="0"/>
              <a:t>input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input data to be scanned can be a picture, a text or a mark on a </a:t>
            </a:r>
            <a:r>
              <a:rPr lang="en-US" dirty="0" smtClean="0"/>
              <a:t>paper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An </a:t>
            </a:r>
            <a:r>
              <a:rPr lang="en-US" dirty="0" smtClean="0"/>
              <a:t>optical input device that uses light as an input source to convert an image into an electronic form that can be stored on the </a:t>
            </a:r>
            <a:r>
              <a:rPr lang="en-US" dirty="0" smtClean="0"/>
              <a:t>computer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quality of scan increases with the increase in resolution</a:t>
            </a:r>
            <a:endParaRPr lang="en-US" sz="1800" dirty="0" smtClean="0"/>
          </a:p>
          <a:p>
            <a:pPr>
              <a:buClr>
                <a:srgbClr val="FF0000"/>
              </a:buClr>
            </a:pPr>
            <a:r>
              <a:rPr lang="en-US" sz="1800" b="1" dirty="0" smtClean="0"/>
              <a:t>Hand-held scanner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/>
              <a:t>Portable and are placed over the document to be scanned</a:t>
            </a:r>
            <a:endParaRPr lang="en-US" sz="18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/>
              <a:t>Consist of light emitting diodes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/>
              <a:t>To be moved at a constant speed </a:t>
            </a:r>
            <a:r>
              <a:rPr lang="en-US" sz="1800" dirty="0" smtClean="0"/>
              <a:t>to </a:t>
            </a:r>
            <a:r>
              <a:rPr lang="en-US" sz="1800" dirty="0" smtClean="0"/>
              <a:t>get good quality scans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/>
              <a:t>Used for low volume of documents, small pictures or photos , price tags, label and ISBN number on </a:t>
            </a:r>
            <a:r>
              <a:rPr lang="en-US" sz="1800" dirty="0" smtClean="0"/>
              <a:t>books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Clr>
                <a:srgbClr val="FF0000"/>
              </a:buClr>
            </a:pPr>
            <a:r>
              <a:rPr lang="en-US" sz="1800" b="1" dirty="0" smtClean="0"/>
              <a:t>Flat-bed Scanners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/>
              <a:t>Provide high quality scan in a single pass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/>
              <a:t>A box shaped machine similar to a photocopy machine and has a glass top and a lid that covers the glass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Scanner Examples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 descr="Image result for handheld sc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4970910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5943600"/>
            <a:ext cx="180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Bed Scanner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791200"/>
            <a:ext cx="195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Handheld Scanner </a:t>
            </a:r>
            <a:endParaRPr lang="en-US" dirty="0"/>
          </a:p>
        </p:txBody>
      </p:sp>
      <p:sp>
        <p:nvSpPr>
          <p:cNvPr id="8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467851" cy="685800"/>
          </a:xfrm>
        </p:spPr>
        <p:txBody>
          <a:bodyPr/>
          <a:lstStyle/>
          <a:p>
            <a:r>
              <a:rPr lang="en-US" dirty="0" smtClean="0"/>
              <a:t>Optical Character Recognition (OCR)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092"/>
            <a:ext cx="9220200" cy="307776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 </a:t>
            </a:r>
            <a:r>
              <a:rPr lang="en-US" dirty="0" smtClean="0"/>
              <a:t>technique for the scanning of a printed page, translating it, and then using the OCR software to recognize the image as ASCII text that is editable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Stores </a:t>
            </a:r>
            <a:r>
              <a:rPr lang="en-US" dirty="0" smtClean="0"/>
              <a:t>the scanned image as bitmap image which is a grid of dots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OCR software translates the array of dots into text that the computer can interpret as words and letters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144" y="4419600"/>
            <a:ext cx="8799256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88313"/>
            <a:ext cx="9067799" cy="430887"/>
          </a:xfrm>
        </p:spPr>
        <p:txBody>
          <a:bodyPr/>
          <a:lstStyle/>
          <a:p>
            <a:r>
              <a:rPr lang="en-US" sz="2800" dirty="0" smtClean="0"/>
              <a:t>Magnetic Ink Character Recognition (MICR)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092"/>
            <a:ext cx="9296400" cy="307776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Used </a:t>
            </a:r>
            <a:r>
              <a:rPr lang="en-US" dirty="0" smtClean="0"/>
              <a:t>in banks to process large volumes of </a:t>
            </a:r>
            <a:r>
              <a:rPr lang="en-US" dirty="0" err="1" smtClean="0"/>
              <a:t>cheques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It </a:t>
            </a:r>
            <a:r>
              <a:rPr lang="en-US" dirty="0" smtClean="0"/>
              <a:t>is used for recognizing the magnetic encoding numbers printed at the bottom of a </a:t>
            </a:r>
            <a:r>
              <a:rPr lang="en-US" dirty="0" err="1" smtClean="0"/>
              <a:t>cheque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These </a:t>
            </a:r>
            <a:r>
              <a:rPr lang="en-US" dirty="0" smtClean="0"/>
              <a:t>numbers are magnetized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MICR </a:t>
            </a:r>
            <a:r>
              <a:rPr lang="en-US" dirty="0" smtClean="0"/>
              <a:t>uses magnetic ink character reader for character recognition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reading speed of MICR is faster than OCR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0"/>
            <a:ext cx="57912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 descr="Image result for micr sc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1" y="5029200"/>
            <a:ext cx="3276599" cy="2484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Optical Mark Recognition (OMR)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092"/>
            <a:ext cx="9753600" cy="307776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Used to detect marks on a paper which are recognized by their darkness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OMR reader scans the forms, detects the mark by using beam of light that is positioned reflected on the paper with marks, to capture presence and absence of marks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OMR then passes this information to the computer for processing by application software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OMR is widely used to read answers of objective type tests</a:t>
            </a:r>
            <a:endParaRPr lang="en-US" dirty="0"/>
          </a:p>
        </p:txBody>
      </p:sp>
      <p:pic>
        <p:nvPicPr>
          <p:cNvPr id="51202" name="Picture 2" descr="Image result for omr sc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562" y="4933950"/>
            <a:ext cx="6117488" cy="260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Barcode Reader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9448800" cy="307776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Barcodes are adjacent vertical lines of different width that are machine readable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Barcodes are read using reflective light by barcode readers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Barcode readers are fast and accurate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Generally used in departmental stores to read the labels, and in libraries to read labels on books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643438"/>
            <a:ext cx="583797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05200" y="7315200"/>
            <a:ext cx="29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Barcode and Barcode Reader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092"/>
            <a:ext cx="9067800" cy="4247317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Output </a:t>
            </a:r>
            <a:r>
              <a:rPr lang="en-US" dirty="0" smtClean="0"/>
              <a:t>devices provide output to the user, which is generated after processing the input </a:t>
            </a:r>
            <a:r>
              <a:rPr lang="en-US" dirty="0" smtClean="0"/>
              <a:t>data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It </a:t>
            </a:r>
            <a:r>
              <a:rPr lang="en-US" dirty="0" smtClean="0"/>
              <a:t>can be text, graphics, audio or </a:t>
            </a:r>
            <a:r>
              <a:rPr lang="en-US" dirty="0" smtClean="0"/>
              <a:t>video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Hard Copy Devices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Printer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Plotter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Soft Copy Devices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Monitor</a:t>
            </a:r>
          </a:p>
        </p:txBody>
      </p:sp>
      <p:sp>
        <p:nvSpPr>
          <p:cNvPr id="4" name="object 3"/>
          <p:cNvSpPr/>
          <p:nvPr/>
        </p:nvSpPr>
        <p:spPr>
          <a:xfrm>
            <a:off x="457200" y="6750914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7086600"/>
            <a:ext cx="91440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715216"/>
            <a:ext cx="8550148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  <a:endParaRPr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524000"/>
            <a:ext cx="8991600" cy="52764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</a:pPr>
            <a:r>
              <a:rPr b="1" spc="-5" smtClean="0">
                <a:latin typeface="+mj-lt"/>
                <a:cs typeface="Verdana"/>
              </a:rPr>
              <a:t>In this chapter you will learn</a:t>
            </a:r>
            <a:r>
              <a:rPr b="1" spc="-30" smtClean="0">
                <a:latin typeface="+mj-lt"/>
                <a:cs typeface="Verdana"/>
              </a:rPr>
              <a:t> </a:t>
            </a:r>
            <a:r>
              <a:rPr b="1" smtClean="0">
                <a:latin typeface="+mj-lt"/>
                <a:cs typeface="Verdana"/>
              </a:rPr>
              <a:t>about:</a:t>
            </a:r>
            <a:endParaRPr lang="en-US" b="1" dirty="0" smtClean="0">
              <a:latin typeface="+mj-lt"/>
              <a:cs typeface="Verdana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Input devices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Human data entry devices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dirty="0" smtClean="0"/>
              <a:t>Keyboard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Pointing devices—Mouse, trackball, joystick, digitizing tablet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Pick devices—Light pen, touch screen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Source data entry devices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Audio input device (microphone, sound card, speech recognition)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Video input device (video camera, digital camera)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Optical input devices—Scanner (hand held, flat bed), OCR, MICR, OMR, barcode reader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Output devices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Hard copy devices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dirty="0" smtClean="0"/>
              <a:t>Printer—Impact printers (dot matrix, daisy wheel, drum), non-impact printers (ink-jet, laser)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Plotter—Drum plotter, flatbed plotter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Soft copy devices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dirty="0" smtClean="0"/>
              <a:t>Monitor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fr-FR" b="1" dirty="0" smtClean="0"/>
              <a:t> I/O port</a:t>
            </a:r>
            <a:r>
              <a:rPr lang="en-US" dirty="0" smtClean="0"/>
              <a:t>— </a:t>
            </a:r>
            <a:r>
              <a:rPr lang="fr-FR" dirty="0" err="1" smtClean="0"/>
              <a:t>Parallel</a:t>
            </a:r>
            <a:r>
              <a:rPr lang="fr-FR" dirty="0" smtClean="0"/>
              <a:t> port , serial port, USB port, </a:t>
            </a:r>
            <a:r>
              <a:rPr lang="fr-FR" dirty="0" err="1" smtClean="0"/>
              <a:t>firewire</a:t>
            </a:r>
            <a:r>
              <a:rPr lang="fr-FR" dirty="0" smtClean="0"/>
              <a:t> port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Hard Copy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092"/>
            <a:ext cx="9372600" cy="443198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devices that generate hard copy output are called hard copy devices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output obtained in a tangible form on a paper or any surface is called hard copy output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Hard </a:t>
            </a:r>
            <a:r>
              <a:rPr lang="en-US" dirty="0" smtClean="0"/>
              <a:t>copy can be stored permanently and is portable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b="1" dirty="0" smtClean="0"/>
              <a:t>Examples: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Printer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Plotter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57200" y="67056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Printer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752092"/>
            <a:ext cx="9220200" cy="473975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 printer prints the output information from the computer onto a paper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Printers are generally used to print textual information as well as graphical information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Its quality is determined by the resolution of the printer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Resolution is measured in dots per inch (dpi)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Printers with a high resolution (more dpi) provide better quality output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Printers are classified into two categories:</a:t>
            </a:r>
          </a:p>
          <a:p>
            <a:pPr lvl="1"/>
            <a:r>
              <a:rPr lang="en-US" sz="2400" b="1" dirty="0" smtClean="0"/>
              <a:t>Impact printer</a:t>
            </a:r>
          </a:p>
          <a:p>
            <a:pPr lvl="1"/>
            <a:r>
              <a:rPr lang="en-US" sz="2400" b="1" dirty="0" smtClean="0"/>
              <a:t>Non-impact printer</a:t>
            </a:r>
            <a:endParaRPr lang="en-US" sz="2400" b="1" dirty="0"/>
          </a:p>
        </p:txBody>
      </p:sp>
      <p:sp>
        <p:nvSpPr>
          <p:cNvPr id="4" name="object 3"/>
          <p:cNvSpPr/>
          <p:nvPr/>
        </p:nvSpPr>
        <p:spPr>
          <a:xfrm>
            <a:off x="457200" y="67056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Impact printers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092"/>
            <a:ext cx="9220200" cy="338554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Use </a:t>
            </a:r>
            <a:r>
              <a:rPr lang="en-US" dirty="0" smtClean="0"/>
              <a:t>the typewriter approach of physically striking a typeface against the paper and inked ribbon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Can </a:t>
            </a:r>
            <a:r>
              <a:rPr lang="en-US" dirty="0" smtClean="0"/>
              <a:t>print a character or an entire line at 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Low-cost </a:t>
            </a:r>
            <a:r>
              <a:rPr lang="en-US" dirty="0" smtClean="0"/>
              <a:t>printers useful for bulk printing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r>
              <a:rPr lang="en-US" b="1" dirty="0" smtClean="0"/>
              <a:t>Dot matrix printers</a:t>
            </a:r>
          </a:p>
          <a:p>
            <a:r>
              <a:rPr lang="en-US" b="1" dirty="0" smtClean="0"/>
              <a:t>Daisy wheel printers </a:t>
            </a:r>
          </a:p>
          <a:p>
            <a:r>
              <a:rPr lang="en-US" b="1" dirty="0" smtClean="0"/>
              <a:t>Drum printers</a:t>
            </a:r>
            <a:endParaRPr lang="en-US" b="1" dirty="0"/>
          </a:p>
        </p:txBody>
      </p:sp>
      <p:sp>
        <p:nvSpPr>
          <p:cNvPr id="4" name="object 3"/>
          <p:cNvSpPr/>
          <p:nvPr/>
        </p:nvSpPr>
        <p:spPr>
          <a:xfrm>
            <a:off x="457200" y="67056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 Matrix Printers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093"/>
            <a:ext cx="9220200" cy="350570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Print </a:t>
            </a:r>
            <a:r>
              <a:rPr lang="en-US" dirty="0" smtClean="0"/>
              <a:t>one character at 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speed of dot matrix printer lies between 200 and 600 characters per second (cps)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Resolution </a:t>
            </a:r>
            <a:r>
              <a:rPr lang="en-US" dirty="0" smtClean="0"/>
              <a:t>ranges from 72 to 360 dpi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Can </a:t>
            </a:r>
            <a:r>
              <a:rPr lang="en-US" dirty="0" smtClean="0"/>
              <a:t>print only in black and white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Dot </a:t>
            </a:r>
            <a:r>
              <a:rPr lang="en-US" dirty="0" smtClean="0"/>
              <a:t>matrix printers are commonly used for printing in applications like payroll and accounting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2" y="4953000"/>
            <a:ext cx="35004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ypical output from a dot matrix printer operating in non-NLQ mode. This entire image represents an area of printer output approximately 4.5 cm x 1.5cm (1.75 x 0.6 inches) in size.">
            <a:hlinkClick r:id="rId3" tooltip="&quot;Typical output from a dot matrix printer operating in non-NLQ mode. This entire image represents an area of printer output approximately 4.5 cm x 1.5cm (1.75 x 0.6 inches) in size.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1600" y="5181600"/>
            <a:ext cx="3581400" cy="24767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Daisy Wheel Printers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9372600" cy="400109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Print </a:t>
            </a:r>
            <a:r>
              <a:rPr lang="en-US" dirty="0" smtClean="0"/>
              <a:t>one character at 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Produce </a:t>
            </a:r>
            <a:r>
              <a:rPr lang="en-US" dirty="0" smtClean="0"/>
              <a:t>letter quality document which is better than a document printed by a dot matrix printer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Speed </a:t>
            </a:r>
            <a:r>
              <a:rPr lang="en-US" dirty="0" smtClean="0"/>
              <a:t>of daisy wheel printers is about 100 cps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Can </a:t>
            </a:r>
            <a:r>
              <a:rPr lang="en-US" dirty="0" smtClean="0"/>
              <a:t>only print text (not graphics)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Slow </a:t>
            </a:r>
            <a:r>
              <a:rPr lang="en-US" dirty="0" smtClean="0"/>
              <a:t>and are costly in comparison to dot matrix printers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Daisy </a:t>
            </a:r>
            <a:r>
              <a:rPr lang="en-US" dirty="0" smtClean="0"/>
              <a:t>wheel printers are used where high quality printing is needed and no graphics is needed</a:t>
            </a:r>
            <a:endParaRPr lang="en-US" dirty="0"/>
          </a:p>
        </p:txBody>
      </p:sp>
      <p:sp>
        <p:nvSpPr>
          <p:cNvPr id="53250" name="AutoShape 2" descr="Image result for daisy wheel pr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4" descr="Image result for daisy wheel pr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AutoShape 6" descr="Image result for daisy wheel pr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AutoShape 8" descr="Image result for daisy wheel pr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105400"/>
            <a:ext cx="267678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AutoShape 10" descr="Image result for daisy wheel pr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9" name="Picture 11" descr="C:\Users\SHAHAB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5" y="5544223"/>
            <a:ext cx="3095625" cy="2151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Drum Printers are line printers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092"/>
            <a:ext cx="9372600" cy="184665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Expensive </a:t>
            </a:r>
            <a:r>
              <a:rPr lang="en-US" dirty="0" smtClean="0"/>
              <a:t>and faster than character printers but produce a low quality output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Can </a:t>
            </a:r>
            <a:r>
              <a:rPr lang="en-US" dirty="0" smtClean="0"/>
              <a:t>print 200–2500 lines per minute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Drum </a:t>
            </a:r>
            <a:r>
              <a:rPr lang="en-US" dirty="0" smtClean="0"/>
              <a:t>printers are generally used for voluminous print outputs</a:t>
            </a:r>
            <a:endParaRPr lang="en-US" dirty="0"/>
          </a:p>
        </p:txBody>
      </p:sp>
      <p:sp>
        <p:nvSpPr>
          <p:cNvPr id="5939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5" name="Picture 3" descr="C:\Users\SHAHAB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5192" y="3810000"/>
            <a:ext cx="4401408" cy="2928937"/>
          </a:xfrm>
          <a:prstGeom prst="rect">
            <a:avLst/>
          </a:prstGeom>
          <a:noFill/>
        </p:spPr>
      </p:pic>
      <p:sp>
        <p:nvSpPr>
          <p:cNvPr id="6" name="object 3"/>
          <p:cNvSpPr/>
          <p:nvPr/>
        </p:nvSpPr>
        <p:spPr>
          <a:xfrm>
            <a:off x="457200" y="6858000"/>
            <a:ext cx="9144000" cy="869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Non-Impact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5" y="1828292"/>
            <a:ext cx="8403335" cy="501605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Printers do not hit or impact a ribbon to print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They use electro-static chemicals and ink-jet technologies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Faster and quieter than impact printers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Used for printing text and graphics both in black and white, and color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Ink-jet printers and laser printers are non-impact printers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57200" y="67056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i="1" dirty="0" smtClean="0"/>
              <a:t>Ink-jet Printers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063" y="1752092"/>
            <a:ext cx="8272272" cy="246221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Spray ink drops directly on the paper like a jet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Resolution is more than 500 dpi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Produce high quality graphics and text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Ink-jet printers are commonly found in homes and offices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60418" name="Picture 2" descr="C:\Users\SHAHAB\Desktop\313146-canon-pixma-ip7220-wireless-inkjet-photo-pri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002214"/>
            <a:ext cx="4381500" cy="2703386"/>
          </a:xfrm>
          <a:prstGeom prst="rect">
            <a:avLst/>
          </a:prstGeom>
          <a:noFill/>
        </p:spPr>
      </p:pic>
      <p:sp>
        <p:nvSpPr>
          <p:cNvPr id="5" name="object 3"/>
          <p:cNvSpPr/>
          <p:nvPr/>
        </p:nvSpPr>
        <p:spPr>
          <a:xfrm>
            <a:off x="457200" y="6705600"/>
            <a:ext cx="9144000" cy="869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latin typeface="Comic Sans MS" pitchFamily="66" charset="0"/>
              </a:rPr>
              <a:t>How Inkjet Printer works?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9372600" cy="369024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smtClean="0"/>
              <a:t>Print head having four ink cartridges </a:t>
            </a:r>
            <a:r>
              <a:rPr lang="en-US" sz="2200" dirty="0" smtClean="0"/>
              <a:t>moves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smtClean="0"/>
              <a:t>Software </a:t>
            </a:r>
            <a:r>
              <a:rPr lang="en-US" sz="2200" dirty="0" smtClean="0"/>
              <a:t>instructs where to apply dots of ink, which color and what quantity to </a:t>
            </a:r>
            <a:r>
              <a:rPr lang="en-US" sz="2200" dirty="0" smtClean="0"/>
              <a:t>use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smtClean="0"/>
              <a:t>Electrical </a:t>
            </a:r>
            <a:r>
              <a:rPr lang="en-US" sz="2200" dirty="0" smtClean="0"/>
              <a:t>pulses are sent to the resistors behind each </a:t>
            </a:r>
            <a:r>
              <a:rPr lang="en-US" sz="2200" dirty="0" smtClean="0"/>
              <a:t>nozzle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smtClean="0"/>
              <a:t>Vapor </a:t>
            </a:r>
            <a:r>
              <a:rPr lang="en-US" sz="2200" dirty="0" smtClean="0"/>
              <a:t>bubbles of ink are formed by resistors and the ink is forced to the paper through </a:t>
            </a:r>
            <a:r>
              <a:rPr lang="en-US" sz="2200" dirty="0" smtClean="0"/>
              <a:t>nozzles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smtClean="0"/>
              <a:t>A </a:t>
            </a:r>
            <a:r>
              <a:rPr lang="en-US" sz="2200" dirty="0" smtClean="0"/>
              <a:t>matrix of dots forms characters and pictures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200" dirty="0" smtClean="0"/>
          </a:p>
        </p:txBody>
      </p:sp>
      <p:pic>
        <p:nvPicPr>
          <p:cNvPr id="19462" name="Picture 4" descr="inkj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799724"/>
            <a:ext cx="4572000" cy="289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i="1" dirty="0" smtClean="0"/>
              <a:t>Laser Printers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092"/>
            <a:ext cx="9448799" cy="400109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Provide highest quality of text and graphics printing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Laser printers process and store the entire page before printing and are also known as </a:t>
            </a:r>
            <a:r>
              <a:rPr lang="en-US" i="1" dirty="0" smtClean="0"/>
              <a:t>page printers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i="1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Can print 5–24 pages of text per minute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Resolution ranges from 400 to 1200 dpi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Faster and expensive than impact printers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Laser printers are used in applications requiring high quality voluminous printing</a:t>
            </a:r>
            <a:endParaRPr lang="en-US" dirty="0"/>
          </a:p>
        </p:txBody>
      </p:sp>
      <p:pic>
        <p:nvPicPr>
          <p:cNvPr id="61442" name="Picture 2" descr="C:\Users\SHAHAB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809875"/>
            <a:ext cx="2143125" cy="2143125"/>
          </a:xfrm>
          <a:prstGeom prst="rect">
            <a:avLst/>
          </a:prstGeom>
          <a:noFill/>
        </p:spPr>
      </p:pic>
      <p:sp>
        <p:nvSpPr>
          <p:cNvPr id="5" name="object 3"/>
          <p:cNvSpPr/>
          <p:nvPr/>
        </p:nvSpPr>
        <p:spPr>
          <a:xfrm>
            <a:off x="457200" y="6705600"/>
            <a:ext cx="9144000" cy="869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INPUT-OUTPUT UNIT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463" y="2034530"/>
            <a:ext cx="8708137" cy="86107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I/O devices that are attached, externally, to the computer </a:t>
            </a:r>
            <a:r>
              <a:rPr lang="en-US" dirty="0" smtClean="0"/>
              <a:t>machine </a:t>
            </a:r>
            <a:r>
              <a:rPr lang="en-US" dirty="0" smtClean="0"/>
              <a:t>are also called </a:t>
            </a:r>
            <a:r>
              <a:rPr lang="en-US" i="1" dirty="0" smtClean="0"/>
              <a:t>peripheral devices.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latin typeface="Comic Sans MS" pitchFamily="66" charset="0"/>
              </a:rPr>
              <a:t> How Laser printer Works?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752092"/>
            <a:ext cx="8784335" cy="502727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Paper is fed and the drum rotates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A laser beam conveys information from the computer to a rotating mirror and thus an image is created on the drum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The charges on the drum are ionized and the toner sticks to the drum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Toner is transferred from drum to paper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Heat is applied to fuse the toner on the paper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457200" y="6750914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80947" y="764539"/>
            <a:ext cx="8096504" cy="55399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latin typeface="Comic Sans MS" pitchFamily="66" charset="0"/>
              </a:rPr>
              <a:t>Laser Printer (Cont’d)</a:t>
            </a:r>
          </a:p>
        </p:txBody>
      </p:sp>
      <p:pic>
        <p:nvPicPr>
          <p:cNvPr id="23556" name="Picture 5" descr="lasprtr"/>
          <p:cNvPicPr>
            <a:picLocks noChangeAspect="1" noChangeArrowheads="1"/>
          </p:cNvPicPr>
          <p:nvPr/>
        </p:nvPicPr>
        <p:blipFill>
          <a:blip r:embed="rId2"/>
          <a:srcRect b="15440"/>
          <a:stretch>
            <a:fillRect/>
          </a:stretch>
        </p:blipFill>
        <p:spPr bwMode="auto">
          <a:xfrm>
            <a:off x="325410" y="1828800"/>
            <a:ext cx="9351990" cy="537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Plotter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092"/>
            <a:ext cx="9296399" cy="5662384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 plotter is Used for vector graphics output to draw graphs, maps, blueprints of ships, buildings, etc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Plotters use pens of different colors (cyan, magenta, yellow and black) for drawing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 slow output device and is expensive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types of plotters are: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Drum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Plotter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Flatbed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Plotter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114800"/>
            <a:ext cx="28194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3"/>
          <p:cNvSpPr/>
          <p:nvPr/>
        </p:nvSpPr>
        <p:spPr>
          <a:xfrm>
            <a:off x="457200" y="7086600"/>
            <a:ext cx="9144000" cy="640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Drum Plotter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93063" y="1752092"/>
            <a:ext cx="8272272" cy="276998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drum plotter is a pen plotter that wraps the paper around a drum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drum then rotates the paper as pens move across it and draw the image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was the first output device used to print graphics and large engineering drawings.</a:t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30" name="Picture 6" descr="downlo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029301"/>
            <a:ext cx="4177665" cy="298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3"/>
          <p:cNvSpPr/>
          <p:nvPr/>
        </p:nvSpPr>
        <p:spPr>
          <a:xfrm>
            <a:off x="533400" y="7086600"/>
            <a:ext cx="9144000" cy="640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Flatbed Plotter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525000" cy="246221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flat-bed plotter is a mechanical drafting device used with many CAD programs for designers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paper remains stationary on a flat surface while a pen moves across it horizontally and vertically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This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plotter may use several different pen colors to create the graphics</a:t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08520" y="7081520"/>
            <a:ext cx="2346960" cy="518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1882" tIns="50941" rIns="101882" bIns="50941"/>
          <a:lstStyle/>
          <a:p>
            <a:fld id="{CF9C44FD-9A6A-42AA-826E-6276A7195796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27654" name="Picture 5" descr="UVjet215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886200"/>
            <a:ext cx="4735830" cy="349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3"/>
          <p:cNvSpPr/>
          <p:nvPr/>
        </p:nvSpPr>
        <p:spPr>
          <a:xfrm>
            <a:off x="533400" y="7086600"/>
            <a:ext cx="9144000" cy="640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Soft Copy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092"/>
            <a:ext cx="9220200" cy="420115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The output obtained in an intangible form on a visual display, audio unit or video unit is called soft copy output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The devices that generate soft copy output are called soft copy devices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1800" b="1" dirty="0" smtClean="0"/>
              <a:t>Example of Soft Copy Devices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Monitor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533400" y="7086600"/>
            <a:ext cx="9144000" cy="640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Monitors</a:t>
            </a:r>
            <a:endParaRPr lang="en-U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063" y="1752092"/>
            <a:ext cx="8272272" cy="3046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monitor is a peripheral device which displays computer output on a screen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Used to generate soft copy of the output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Monitors are categorized by the technology they use: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Cathode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ray tube (CRT) Monitors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Flat-panel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displays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2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0" name="AutoShape 4" descr="graphics/02fig01.gif"/>
          <p:cNvSpPr>
            <a:spLocks noChangeAspect="1" noChangeArrowheads="1"/>
          </p:cNvSpPr>
          <p:nvPr/>
        </p:nvSpPr>
        <p:spPr bwMode="auto">
          <a:xfrm>
            <a:off x="2409825" y="3038794"/>
            <a:ext cx="5238750" cy="16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01" name="AutoShape 5" descr="graphics/02fig01.gif"/>
          <p:cNvSpPr>
            <a:spLocks noChangeAspect="1" noChangeArrowheads="1"/>
          </p:cNvSpPr>
          <p:nvPr/>
        </p:nvSpPr>
        <p:spPr bwMode="auto">
          <a:xfrm>
            <a:off x="2409825" y="3038794"/>
            <a:ext cx="5238750" cy="16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02" name="AutoShape 6" descr="graphics/02fig01.gif"/>
          <p:cNvSpPr>
            <a:spLocks noChangeAspect="1" noChangeArrowheads="1"/>
          </p:cNvSpPr>
          <p:nvPr/>
        </p:nvSpPr>
        <p:spPr bwMode="auto">
          <a:xfrm>
            <a:off x="2409825" y="3038794"/>
            <a:ext cx="5238750" cy="16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pic>
        <p:nvPicPr>
          <p:cNvPr id="4103" name="Picture 8" descr="crt-monitor-side-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214570"/>
            <a:ext cx="3093720" cy="26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monito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990109"/>
            <a:ext cx="2857500" cy="29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05000" y="7010400"/>
            <a:ext cx="14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CRT Monitors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8408" y="7022068"/>
            <a:ext cx="181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Panel Display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0947" y="764539"/>
            <a:ext cx="8096504" cy="4985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CRT (Cathode Ray Tube)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600200"/>
            <a:ext cx="9525000" cy="5638800"/>
          </a:xfrm>
        </p:spPr>
        <p:txBody>
          <a:bodyPr/>
          <a:lstStyle/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CRT is a large, sealed glass tube, the front of a tube is a screen</a:t>
            </a: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Electron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gun shoots a stream of electrons  at a specially phosphor-coated screen</a:t>
            </a: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electron beam moves back &amp; forth  across the back of the screen</a:t>
            </a: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This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causes the dots on the front of  the screen </a:t>
            </a: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dots are grouped into pixels, which glow when struck by electrons</a:t>
            </a: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color CRTs, each pixel contains a red, green, and blue dot</a:t>
            </a: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These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glow at varying intensities to produce color images</a:t>
            </a: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CRT monitors for desktop computers are available in various size, with the more common being 15, 17, 19, 21 inches etc …</a:t>
            </a:r>
          </a:p>
          <a:p>
            <a:pPr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4" name="AutoShape 4" descr="graphics/02fig01.gif"/>
          <p:cNvSpPr>
            <a:spLocks noChangeAspect="1" noChangeArrowheads="1"/>
          </p:cNvSpPr>
          <p:nvPr/>
        </p:nvSpPr>
        <p:spPr bwMode="auto">
          <a:xfrm>
            <a:off x="2409825" y="3038794"/>
            <a:ext cx="5238750" cy="16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" name="object 3"/>
          <p:cNvSpPr/>
          <p:nvPr/>
        </p:nvSpPr>
        <p:spPr>
          <a:xfrm>
            <a:off x="533400" y="7239000"/>
            <a:ext cx="9144000" cy="488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780" y="1625600"/>
            <a:ext cx="595122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68110" y="3123353"/>
            <a:ext cx="922020" cy="1899920"/>
            <a:chOff x="3696" y="1728"/>
            <a:chExt cx="528" cy="1056"/>
          </a:xfrm>
        </p:grpSpPr>
        <p:sp>
          <p:nvSpPr>
            <p:cNvPr id="6154" name="Line 4"/>
            <p:cNvSpPr>
              <a:spLocks noChangeShapeType="1"/>
            </p:cNvSpPr>
            <p:nvPr/>
          </p:nvSpPr>
          <p:spPr bwMode="auto">
            <a:xfrm flipH="1">
              <a:off x="3696" y="1728"/>
              <a:ext cx="240" cy="9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5"/>
            <p:cNvSpPr>
              <a:spLocks noChangeShapeType="1"/>
            </p:cNvSpPr>
            <p:nvPr/>
          </p:nvSpPr>
          <p:spPr bwMode="auto">
            <a:xfrm>
              <a:off x="3936" y="1728"/>
              <a:ext cx="288" cy="10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02920" y="457200"/>
            <a:ext cx="9052560" cy="91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1882" tIns="50941" rIns="101882" bIns="50941" anchor="b"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Monitors (Cont’d)</a:t>
            </a:r>
            <a:endParaRPr lang="en-US" sz="4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51460" y="4724400"/>
            <a:ext cx="930402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059" indent="-382059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PixEL</a:t>
            </a:r>
            <a:r>
              <a:rPr lang="en-US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Picture Element) </a:t>
            </a:r>
          </a:p>
          <a:p>
            <a:pPr marL="827795" lvl="1" indent="-318383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smallest unit of an image, basically a single dot on the screen</a:t>
            </a:r>
          </a:p>
          <a:p>
            <a:pPr marL="382059" indent="-382059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Resolution </a:t>
            </a:r>
          </a:p>
          <a:p>
            <a:pPr marL="827795" lvl="1" indent="-318383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Number of pixels in the image </a:t>
            </a:r>
          </a:p>
          <a:p>
            <a:pPr marL="827795" lvl="1" indent="-318383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Common resolution size is 1024x768 </a:t>
            </a:r>
          </a:p>
        </p:txBody>
      </p:sp>
      <p:pic>
        <p:nvPicPr>
          <p:cNvPr id="6150" name="Picture 8" descr="pfaff_6_03_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1" y="1727200"/>
            <a:ext cx="2778284" cy="160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02920" y="3368040"/>
            <a:ext cx="2766060" cy="133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The CRT electron gun “shoots” 3 electrons at the screen representing the amount of red, green and blue for the </a:t>
            </a:r>
            <a:r>
              <a:rPr lang="en-US" sz="1600" i="1" dirty="0">
                <a:solidFill>
                  <a:srgbClr val="FF0000"/>
                </a:solidFill>
                <a:latin typeface="Comic Sans MS" pitchFamily="66" charset="0"/>
              </a:rPr>
              <a:t>pixel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CRT Working</a:t>
            </a:r>
            <a:endParaRPr lang="en-US" dirty="0"/>
          </a:p>
        </p:txBody>
      </p:sp>
      <p:pic>
        <p:nvPicPr>
          <p:cNvPr id="62466" name="Picture 2" descr="C:\Users\SHAHAB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70697"/>
            <a:ext cx="8760106" cy="4325303"/>
          </a:xfrm>
          <a:prstGeom prst="rect">
            <a:avLst/>
          </a:prstGeom>
          <a:noFill/>
        </p:spPr>
      </p:pic>
      <p:sp>
        <p:nvSpPr>
          <p:cNvPr id="5" name="object 3"/>
          <p:cNvSpPr/>
          <p:nvPr/>
        </p:nvSpPr>
        <p:spPr>
          <a:xfrm>
            <a:off x="533400" y="7010400"/>
            <a:ext cx="9144000" cy="640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INPUT-OUTPUT UNIT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063" y="1752092"/>
            <a:ext cx="8272272" cy="409272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/>
              <a:t>Input Unit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input unit gets the data and programs from various input devices and makes </a:t>
            </a:r>
            <a:r>
              <a:rPr lang="en-US" dirty="0" smtClean="0"/>
              <a:t>them available </a:t>
            </a:r>
            <a:r>
              <a:rPr lang="en-US" dirty="0" smtClean="0"/>
              <a:t>for processing to other units of the </a:t>
            </a:r>
            <a:r>
              <a:rPr lang="en-US" dirty="0" smtClean="0"/>
              <a:t>computer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Output </a:t>
            </a:r>
            <a:r>
              <a:rPr lang="en-US" b="1" dirty="0" smtClean="0"/>
              <a:t>Unit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output unit gets the processed data from the computer and sends it to output </a:t>
            </a:r>
            <a:r>
              <a:rPr lang="en-US" dirty="0" smtClean="0"/>
              <a:t>devices to </a:t>
            </a:r>
            <a:r>
              <a:rPr lang="en-US" dirty="0" smtClean="0"/>
              <a:t>make them available to the user of computer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80947" y="764539"/>
            <a:ext cx="8096504" cy="615553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LCD Flat-Panel Display</a:t>
            </a:r>
            <a:endParaRPr lang="en-US" sz="40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813560"/>
            <a:ext cx="9136380" cy="4001095"/>
          </a:xfrm>
        </p:spPr>
        <p:txBody>
          <a:bodyPr/>
          <a:lstStyle/>
          <a:p>
            <a:pPr lvl="2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flat-Panel Display Device with a shallow depth that does not use CRT technology</a:t>
            </a:r>
          </a:p>
          <a:p>
            <a:pPr lvl="2"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LCD uses a liquid crystal to produce a visible image</a:t>
            </a:r>
          </a:p>
          <a:p>
            <a:pPr lvl="2"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Forms output by solidifying crystals and “backlighting”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image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a light source</a:t>
            </a:r>
          </a:p>
          <a:p>
            <a:pPr lvl="2"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TV sets are CRTs and many desktop monitors use this technology </a:t>
            </a:r>
          </a:p>
          <a:p>
            <a:pPr lvl="2"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LCD is primarily used for laptops and other portable devices</a:t>
            </a:r>
          </a:p>
          <a:p>
            <a:pPr algn="l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6" descr="AACBSP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172200"/>
            <a:ext cx="274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err="1" smtClean="0"/>
              <a:t>Input/Output</a:t>
            </a:r>
            <a:r>
              <a:rPr lang="en-US" dirty="0" smtClean="0"/>
              <a:t> Ports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893063" y="1752092"/>
            <a:ext cx="8272272" cy="4328557"/>
          </a:xfrm>
        </p:spPr>
        <p:txBody>
          <a:bodyPr/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The external interface used to connect I/O devices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The different port are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Parallel port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Serial port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USB port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err="1" smtClean="0"/>
              <a:t>Firewire</a:t>
            </a:r>
            <a:endParaRPr lang="en-US" sz="2400" b="1" dirty="0" smtClean="0"/>
          </a:p>
        </p:txBody>
      </p:sp>
      <p:sp>
        <p:nvSpPr>
          <p:cNvPr id="4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smtClean="0"/>
              <a:t>Parallel Port</a:t>
            </a:r>
            <a:endParaRPr lang="en-IN" smtClean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57200" y="1752092"/>
            <a:ext cx="8272272" cy="323165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An interface for connecting 8 or more data wires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Transmits 8 bits of data parallel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Provides high speed data transmission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/>
              <a:t>Eg</a:t>
            </a:r>
            <a:r>
              <a:rPr lang="en-US" dirty="0" smtClean="0"/>
              <a:t>: Used to connect printers</a:t>
            </a:r>
            <a:endParaRPr lang="en-IN" dirty="0" smtClean="0"/>
          </a:p>
        </p:txBody>
      </p:sp>
      <p:sp>
        <p:nvSpPr>
          <p:cNvPr id="4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577" name="Picture 1" descr="C:\Users\SHAHAB\Desktop\download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86200"/>
            <a:ext cx="3671887" cy="2750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smtClean="0"/>
              <a:t>Serial Port</a:t>
            </a:r>
            <a:endParaRPr lang="en-IN" smtClean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893063" y="1752092"/>
            <a:ext cx="8272272" cy="153888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Transmits 1 bit of data through a single wire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Slow speed data transmission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Used to connect modem , barcode reader etc.</a:t>
            </a:r>
            <a:endParaRPr lang="en-IN" dirty="0" smtClean="0"/>
          </a:p>
        </p:txBody>
      </p:sp>
      <p:sp>
        <p:nvSpPr>
          <p:cNvPr id="4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553" name="Picture 1" descr="C:\Users\SHAHAB\Desktop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695700"/>
            <a:ext cx="6115610" cy="224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smtClean="0"/>
              <a:t>USB Port</a:t>
            </a:r>
            <a:endParaRPr lang="en-IN" smtClean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272272" cy="184665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Allows different </a:t>
            </a:r>
            <a:r>
              <a:rPr lang="en-US" dirty="0" smtClean="0"/>
              <a:t>devices to be connected to computers without </a:t>
            </a:r>
            <a:r>
              <a:rPr lang="en-US" dirty="0" smtClean="0"/>
              <a:t>requiring </a:t>
            </a:r>
            <a:r>
              <a:rPr lang="en-US" dirty="0" smtClean="0"/>
              <a:t>rebooting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Plug and play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IN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IN" dirty="0" smtClean="0"/>
          </a:p>
        </p:txBody>
      </p:sp>
      <p:pic>
        <p:nvPicPr>
          <p:cNvPr id="22529" name="Picture 1" descr="C:\Users\SHAHAB\Desktop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048000"/>
            <a:ext cx="4333875" cy="3395438"/>
          </a:xfrm>
          <a:prstGeom prst="rect">
            <a:avLst/>
          </a:prstGeom>
          <a:noFill/>
        </p:spPr>
      </p:pic>
      <p:sp>
        <p:nvSpPr>
          <p:cNvPr id="5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smtClean="0"/>
              <a:t>Firewire</a:t>
            </a:r>
            <a:endParaRPr lang="en-IN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893063" y="1752092"/>
            <a:ext cx="8272272" cy="246221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Used to connect audio and video multimedia device like video camera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Expensive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Used for large data movement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Connect HDD and DVD drive </a:t>
            </a:r>
            <a:endParaRPr lang="en-IN" dirty="0" smtClean="0"/>
          </a:p>
        </p:txBody>
      </p:sp>
      <p:sp>
        <p:nvSpPr>
          <p:cNvPr id="4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190587"/>
            <a:ext cx="3886200" cy="32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7086600"/>
            <a:ext cx="91440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715216"/>
            <a:ext cx="8550148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524000"/>
            <a:ext cx="8991600" cy="5553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</a:pPr>
            <a:r>
              <a:rPr lang="en-US" sz="2000" b="1" dirty="0" smtClean="0"/>
              <a:t>Input devices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Human data entry devices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</a:t>
            </a:r>
            <a:r>
              <a:rPr lang="en-US" sz="2000" dirty="0" smtClean="0"/>
              <a:t>Keyboard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Pointing devices—Mouse, trackball, joystick, digitizing tablet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Pick devices—Light pen, touch screen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Source data entry devices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Audio input device (microphone, sound card, speech recognition)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Video input device (video camera, digital camera)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Optical input devices—Scanner (hand held, flat bed), OCR, MICR, OMR, barcode reader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Output devices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Hard copy devices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</a:t>
            </a:r>
            <a:r>
              <a:rPr lang="en-US" sz="2000" dirty="0" smtClean="0"/>
              <a:t>Printer—Impact printers (dot matrix, daisy wheel, drum), non-impact printers (ink-jet, laser)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Plotter—Drum plotter, flatbed plotter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Soft copy devices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/>
              <a:t> </a:t>
            </a:r>
            <a:r>
              <a:rPr lang="en-US" sz="2000" dirty="0" smtClean="0"/>
              <a:t>Monitor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000" b="1" dirty="0" smtClean="0"/>
              <a:t> I/O port</a:t>
            </a:r>
            <a:r>
              <a:rPr lang="en-US" sz="2000" dirty="0" smtClean="0"/>
              <a:t>— </a:t>
            </a:r>
            <a:r>
              <a:rPr lang="fr-FR" sz="2000" dirty="0" err="1" smtClean="0"/>
              <a:t>Parallel</a:t>
            </a:r>
            <a:r>
              <a:rPr lang="fr-FR" sz="2000" dirty="0" smtClean="0"/>
              <a:t> port , serial port, USB port, </a:t>
            </a:r>
            <a:r>
              <a:rPr lang="fr-FR" sz="2000" dirty="0" err="1" smtClean="0"/>
              <a:t>firewire</a:t>
            </a:r>
            <a:r>
              <a:rPr lang="fr-FR" sz="2000" dirty="0" smtClean="0"/>
              <a:t> port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063" y="1752092"/>
            <a:ext cx="8272272" cy="5410708"/>
          </a:xfrm>
        </p:spPr>
        <p:txBody>
          <a:bodyPr/>
          <a:lstStyle/>
          <a:p>
            <a:r>
              <a:rPr lang="en-US" dirty="0" smtClean="0"/>
              <a:t>Input devices allow users and other applications to input data into the computer, for </a:t>
            </a:r>
            <a:r>
              <a:rPr lang="en-US" dirty="0" smtClean="0"/>
              <a:t>processing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data input to a computer can be in the form of text, audio, video, </a:t>
            </a:r>
            <a:r>
              <a:rPr lang="en-US" dirty="0" smtClean="0"/>
              <a:t>etc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Human data entry devices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Keyboard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Pointing </a:t>
            </a:r>
            <a:r>
              <a:rPr lang="en-US" dirty="0" smtClean="0"/>
              <a:t>devices—mouse, trackball, joystick, digitizing tablet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Pick </a:t>
            </a:r>
            <a:r>
              <a:rPr lang="en-US" dirty="0" smtClean="0"/>
              <a:t>devices—light pen, touch screen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Source data entry devices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Audio </a:t>
            </a:r>
            <a:r>
              <a:rPr lang="en-US" dirty="0" smtClean="0"/>
              <a:t>input—speech recognition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Video </a:t>
            </a:r>
            <a:r>
              <a:rPr lang="en-US" dirty="0" smtClean="0"/>
              <a:t>input—digital camera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Scanner—hand-held </a:t>
            </a:r>
            <a:r>
              <a:rPr lang="en-US" dirty="0" smtClean="0"/>
              <a:t>scanner, flat-bed </a:t>
            </a:r>
            <a:r>
              <a:rPr lang="en-US" dirty="0" smtClean="0"/>
              <a:t>scanner 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 Optical </a:t>
            </a:r>
            <a:r>
              <a:rPr lang="pt-BR" dirty="0" smtClean="0"/>
              <a:t>Scanner—OCR, OMR, MICR, barcode reader</a:t>
            </a:r>
            <a:endParaRPr lang="en-US" b="1" dirty="0"/>
          </a:p>
        </p:txBody>
      </p:sp>
      <p:sp>
        <p:nvSpPr>
          <p:cNvPr id="4" name="object 3"/>
          <p:cNvSpPr/>
          <p:nvPr/>
        </p:nvSpPr>
        <p:spPr>
          <a:xfrm>
            <a:off x="457200" y="7162800"/>
            <a:ext cx="9144000" cy="48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Keyboard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063" y="1752092"/>
            <a:ext cx="8272272" cy="3169394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 </a:t>
            </a:r>
            <a:r>
              <a:rPr lang="en-US" dirty="0" smtClean="0"/>
              <a:t>common </a:t>
            </a:r>
            <a:r>
              <a:rPr lang="en-US" dirty="0" smtClean="0"/>
              <a:t>input </a:t>
            </a:r>
            <a:r>
              <a:rPr lang="en-US" dirty="0" smtClean="0"/>
              <a:t>device easy </a:t>
            </a:r>
            <a:r>
              <a:rPr lang="en-US" dirty="0" smtClean="0"/>
              <a:t>to use.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design of a keyboard is similar to a standard typewriter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modern keyboards are QWERTY </a:t>
            </a:r>
            <a:r>
              <a:rPr lang="en-US" dirty="0" smtClean="0"/>
              <a:t>keyboard key board </a:t>
            </a:r>
            <a:r>
              <a:rPr lang="en-US" dirty="0" smtClean="0"/>
              <a:t>has </a:t>
            </a:r>
            <a:r>
              <a:rPr lang="en-US" dirty="0" smtClean="0"/>
              <a:t> five </a:t>
            </a:r>
            <a:r>
              <a:rPr lang="en-US" dirty="0" smtClean="0"/>
              <a:t>sections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Typing </a:t>
            </a:r>
            <a:r>
              <a:rPr lang="en-US" dirty="0" smtClean="0"/>
              <a:t>keys , Numeric keypad , Function keys , Control keys , Special-purpose keys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9521" y="4191000"/>
            <a:ext cx="445207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3"/>
          <p:cNvSpPr/>
          <p:nvPr/>
        </p:nvSpPr>
        <p:spPr>
          <a:xfrm>
            <a:off x="457200" y="6827114"/>
            <a:ext cx="9144000" cy="869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Working of Keyboard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092"/>
            <a:ext cx="9143999" cy="455438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When </a:t>
            </a:r>
            <a:r>
              <a:rPr lang="en-US" dirty="0" smtClean="0"/>
              <a:t>a key is pressed, keyboard interacts with a keyboard controller and keyboard buffer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keyboard controller stores the code of pressed key in keyboard buffer and informs the computer software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The </a:t>
            </a:r>
            <a:r>
              <a:rPr lang="en-US" dirty="0" smtClean="0"/>
              <a:t>computer software reads the keyboard buffer and passes the code system software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K</a:t>
            </a:r>
            <a:r>
              <a:rPr lang="en-US" dirty="0" smtClean="0"/>
              <a:t>eyboard </a:t>
            </a:r>
            <a:r>
              <a:rPr lang="en-US" dirty="0" smtClean="0"/>
              <a:t>buffer is designed to store many keystrokes together.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57200" y="67818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7" y="764539"/>
            <a:ext cx="8096504" cy="492443"/>
          </a:xfrm>
        </p:spPr>
        <p:txBody>
          <a:bodyPr/>
          <a:lstStyle/>
          <a:p>
            <a:r>
              <a:rPr lang="en-US" dirty="0" smtClean="0"/>
              <a:t>Pointing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063" y="1752092"/>
            <a:ext cx="8272272" cy="507831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Pointing </a:t>
            </a:r>
            <a:r>
              <a:rPr lang="en-US" dirty="0" smtClean="0"/>
              <a:t>devices are used for providing the input to computer by moving the device to point to a location on computer monitor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Operations </a:t>
            </a:r>
            <a:r>
              <a:rPr lang="en-US" dirty="0" smtClean="0"/>
              <a:t>like move, click and drag can be performed using the pointing </a:t>
            </a:r>
            <a:r>
              <a:rPr lang="en-US" dirty="0" smtClean="0"/>
              <a:t>devices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/>
              <a:t>Examples: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Mouse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Trackball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Joystick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Digitizing </a:t>
            </a:r>
            <a:r>
              <a:rPr lang="en-US" dirty="0" smtClean="0"/>
              <a:t>tablet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57200" y="6858000"/>
            <a:ext cx="9144000" cy="86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</TotalTime>
  <Words>3325</Words>
  <Application>Microsoft Office PowerPoint</Application>
  <PresentationFormat>Custom</PresentationFormat>
  <Paragraphs>502</Paragraphs>
  <Slides>56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In last lecture we discussed about</vt:lpstr>
      <vt:lpstr>Learning Objectives</vt:lpstr>
      <vt:lpstr>INPUT-OUTPUT UNIT</vt:lpstr>
      <vt:lpstr>INPUT-OUTPUT UNIT</vt:lpstr>
      <vt:lpstr>INPUT DEVICES</vt:lpstr>
      <vt:lpstr>Keyboard</vt:lpstr>
      <vt:lpstr>Working of Keyboard</vt:lpstr>
      <vt:lpstr>Pointing Devices</vt:lpstr>
      <vt:lpstr>Mouse</vt:lpstr>
      <vt:lpstr>Physical mouse or optical mouse </vt:lpstr>
      <vt:lpstr>Working of Mouse</vt:lpstr>
      <vt:lpstr>TrackBall</vt:lpstr>
      <vt:lpstr>Joystick</vt:lpstr>
      <vt:lpstr>Digitizing Tablet</vt:lpstr>
      <vt:lpstr>Pick Devices</vt:lpstr>
      <vt:lpstr>Light Pen</vt:lpstr>
      <vt:lpstr>Touch Screen</vt:lpstr>
      <vt:lpstr>SOURCE DATA ENTRY DEVICES</vt:lpstr>
      <vt:lpstr>Audio Input Device</vt:lpstr>
      <vt:lpstr>Video Input Device</vt:lpstr>
      <vt:lpstr>Optical Input Devices</vt:lpstr>
      <vt:lpstr>Scanner</vt:lpstr>
      <vt:lpstr>Scanner Examples</vt:lpstr>
      <vt:lpstr>Optical Character Recognition (OCR)</vt:lpstr>
      <vt:lpstr>Magnetic Ink Character Recognition (MICR)</vt:lpstr>
      <vt:lpstr>Optical Mark Recognition (OMR)</vt:lpstr>
      <vt:lpstr>Barcode Reader</vt:lpstr>
      <vt:lpstr>OUTPUT DEVICES</vt:lpstr>
      <vt:lpstr>Hard Copy Devices</vt:lpstr>
      <vt:lpstr>Printer</vt:lpstr>
      <vt:lpstr>Impact printers</vt:lpstr>
      <vt:lpstr>Dot Matrix Printers</vt:lpstr>
      <vt:lpstr>Daisy Wheel Printers</vt:lpstr>
      <vt:lpstr>Drum Printers are line printers</vt:lpstr>
      <vt:lpstr>Non-Impact</vt:lpstr>
      <vt:lpstr>Ink-jet Printers</vt:lpstr>
      <vt:lpstr>How Inkjet Printer works?</vt:lpstr>
      <vt:lpstr>Laser Printers</vt:lpstr>
      <vt:lpstr> How Laser printer Works?</vt:lpstr>
      <vt:lpstr>Laser Printer (Cont’d)</vt:lpstr>
      <vt:lpstr>Plotter</vt:lpstr>
      <vt:lpstr>Drum Plotter</vt:lpstr>
      <vt:lpstr>Flatbed Plotter</vt:lpstr>
      <vt:lpstr>Soft Copy Devices</vt:lpstr>
      <vt:lpstr>Monitors</vt:lpstr>
      <vt:lpstr>CRT (Cathode Ray Tube)</vt:lpstr>
      <vt:lpstr>Slide 48</vt:lpstr>
      <vt:lpstr>CRT Working</vt:lpstr>
      <vt:lpstr>LCD Flat-Panel Display</vt:lpstr>
      <vt:lpstr>Input/Output Ports</vt:lpstr>
      <vt:lpstr>Parallel Port</vt:lpstr>
      <vt:lpstr>Serial Port</vt:lpstr>
      <vt:lpstr>USB Port</vt:lpstr>
      <vt:lpstr>Firewire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1-Introduction (Final Version).ppt</dc:title>
  <dc:creator>Pradeep K. Sinha &amp; Priti Sinha</dc:creator>
  <cp:lastModifiedBy>SHAHAB</cp:lastModifiedBy>
  <cp:revision>488</cp:revision>
  <dcterms:created xsi:type="dcterms:W3CDTF">2018-09-25T09:13:05Z</dcterms:created>
  <dcterms:modified xsi:type="dcterms:W3CDTF">2018-11-02T07:52:13Z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2007-06-10T00:00:00Z</vt:filetime>
  </property>
  <property fmtid="{D5CDD505-2E9C-101B-9397-08002B2CF9AE}" pid="3" name="Creator">
    <vt:lpwstr>pdfFactory Pro www.pdffactory.com</vt:lpwstr>
  </property>
  <property fmtid="{D5CDD505-2E9C-101B-9397-08002B2CF9AE}" pid="4" name="LastSaved">
    <vt:filetime>2018-09-25T00:00:00Z</vt:filetime>
  </property>
</Properties>
</file>