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73" r:id="rId3"/>
    <p:sldId id="274" r:id="rId4"/>
    <p:sldId id="257" r:id="rId5"/>
    <p:sldId id="258" r:id="rId6"/>
    <p:sldId id="259" r:id="rId7"/>
    <p:sldId id="295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8" r:id="rId28"/>
    <p:sldId id="289" r:id="rId29"/>
    <p:sldId id="290" r:id="rId30"/>
    <p:sldId id="291" r:id="rId31"/>
    <p:sldId id="292" r:id="rId32"/>
    <p:sldId id="293" r:id="rId33"/>
    <p:sldId id="272" r:id="rId34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6416" autoAdjust="0"/>
  </p:normalViewPr>
  <p:slideViewPr>
    <p:cSldViewPr>
      <p:cViewPr>
        <p:scale>
          <a:sx n="70" d="100"/>
          <a:sy n="70" d="100"/>
        </p:scale>
        <p:origin x="-118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7F5CF-BD0E-4120-91B9-2C45FA2AD77E}" type="datetimeFigureOut">
              <a:rPr lang="en-US" smtClean="0"/>
              <a:pPr/>
              <a:t>10/17/2018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3692525"/>
            <a:ext cx="8045450" cy="3497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1875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7381875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1EEF6-F330-4848-A657-68445A3585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Electronic Numerical Integrator and Computer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Electronic Discrete Variable Automatic Computer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Electronic Delay Storage Automatic Calculator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Universal Automatic Computer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1EEF6-F330-4848-A657-68445A35856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FFFF0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Chapter 1: Introduction to</a:t>
            </a:r>
            <a:r>
              <a:rPr spc="-10" dirty="0"/>
              <a:t> </a:t>
            </a:r>
            <a:r>
              <a:rPr dirty="0"/>
              <a:t>Computers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10/17/2018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FFFF0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Slide</a:t>
            </a:r>
            <a:r>
              <a:rPr spc="-65" dirty="0"/>
              <a:t> </a:t>
            </a:r>
            <a:fld id="{81D60167-4931-47E6-BA6A-407CBD079E47}" type="slidenum">
              <a:rPr spc="-10" dirty="0"/>
              <a:pPr marL="12700">
                <a:lnSpc>
                  <a:spcPct val="100000"/>
                </a:lnSpc>
                <a:spcBef>
                  <a:spcPts val="100"/>
                </a:spcBef>
              </a:pPr>
              <a:t>‹#›</a:t>
            </a:fld>
            <a:r>
              <a:rPr spc="-10" dirty="0"/>
              <a:t>/17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FFFF0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Chapter 1: Introduction to</a:t>
            </a:r>
            <a:r>
              <a:rPr spc="-10" dirty="0"/>
              <a:t> </a:t>
            </a:r>
            <a:r>
              <a:rPr dirty="0"/>
              <a:t>Computers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10/17/2018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FFFF0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Slide</a:t>
            </a:r>
            <a:r>
              <a:rPr spc="-65" dirty="0"/>
              <a:t> </a:t>
            </a:r>
            <a:fld id="{81D60167-4931-47E6-BA6A-407CBD079E47}" type="slidenum">
              <a:rPr spc="-10" dirty="0"/>
              <a:pPr marL="12700">
                <a:lnSpc>
                  <a:spcPct val="100000"/>
                </a:lnSpc>
                <a:spcBef>
                  <a:spcPts val="100"/>
                </a:spcBef>
              </a:pPr>
              <a:t>‹#›</a:t>
            </a:fld>
            <a:r>
              <a:rPr spc="-10" dirty="0"/>
              <a:t>/17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FFFF0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Chapter 1: Introduction to</a:t>
            </a:r>
            <a:r>
              <a:rPr spc="-10" dirty="0"/>
              <a:t> </a:t>
            </a:r>
            <a:r>
              <a:rPr dirty="0"/>
              <a:t>Computers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10/17/2018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FFFF0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Slide</a:t>
            </a:r>
            <a:r>
              <a:rPr spc="-65" dirty="0"/>
              <a:t> </a:t>
            </a:r>
            <a:fld id="{81D60167-4931-47E6-BA6A-407CBD079E47}" type="slidenum">
              <a:rPr spc="-10" dirty="0"/>
              <a:pPr marL="12700">
                <a:lnSpc>
                  <a:spcPct val="100000"/>
                </a:lnSpc>
                <a:spcBef>
                  <a:spcPts val="100"/>
                </a:spcBef>
              </a:pPr>
              <a:t>‹#›</a:t>
            </a:fld>
            <a:r>
              <a:rPr spc="-10" dirty="0"/>
              <a:t>/17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FFFF0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Chapter 1: Introduction to</a:t>
            </a:r>
            <a:r>
              <a:rPr spc="-10" dirty="0"/>
              <a:t> </a:t>
            </a:r>
            <a:r>
              <a:rPr dirty="0"/>
              <a:t>Computers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10/17/2018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FFFF0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Slide</a:t>
            </a:r>
            <a:r>
              <a:rPr spc="-65" dirty="0"/>
              <a:t> </a:t>
            </a:r>
            <a:fld id="{81D60167-4931-47E6-BA6A-407CBD079E47}" type="slidenum">
              <a:rPr spc="-10" dirty="0"/>
              <a:pPr marL="12700">
                <a:lnSpc>
                  <a:spcPct val="100000"/>
                </a:lnSpc>
                <a:spcBef>
                  <a:spcPts val="100"/>
                </a:spcBef>
              </a:pPr>
              <a:t>‹#›</a:t>
            </a:fld>
            <a:r>
              <a:rPr spc="-10" dirty="0"/>
              <a:t>/17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457200"/>
            <a:ext cx="9144000" cy="10119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57200" y="6446113"/>
            <a:ext cx="9144000" cy="8690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FFFF0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Chapter 1: Introduction to</a:t>
            </a:r>
            <a:r>
              <a:rPr spc="-10" dirty="0"/>
              <a:t> </a:t>
            </a:r>
            <a:r>
              <a:rPr dirty="0"/>
              <a:t>Computers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10/17/2018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FFFF0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Slide</a:t>
            </a:r>
            <a:r>
              <a:rPr spc="-65" dirty="0"/>
              <a:t> </a:t>
            </a:r>
            <a:fld id="{81D60167-4931-47E6-BA6A-407CBD079E47}" type="slidenum">
              <a:rPr spc="-10" dirty="0"/>
              <a:pPr marL="12700">
                <a:lnSpc>
                  <a:spcPct val="100000"/>
                </a:lnSpc>
                <a:spcBef>
                  <a:spcPts val="100"/>
                </a:spcBef>
              </a:pPr>
              <a:t>‹#›</a:t>
            </a:fld>
            <a:r>
              <a:rPr spc="-10" dirty="0"/>
              <a:t>/17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457200"/>
            <a:ext cx="9144000" cy="101193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80947" y="764539"/>
            <a:ext cx="8096504" cy="512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063" y="1752092"/>
            <a:ext cx="8272272" cy="3133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87571" y="7057710"/>
            <a:ext cx="3424554" cy="240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FFFF0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Chapter 1: Introduction to</a:t>
            </a:r>
            <a:r>
              <a:rPr spc="-10" dirty="0"/>
              <a:t> </a:t>
            </a:r>
            <a:r>
              <a:rPr dirty="0"/>
              <a:t>Computers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10/17/2018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192516" y="7066854"/>
            <a:ext cx="1054734" cy="240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FFFF0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Slide</a:t>
            </a:r>
            <a:r>
              <a:rPr spc="-65" dirty="0"/>
              <a:t> </a:t>
            </a:r>
            <a:fld id="{81D60167-4931-47E6-BA6A-407CBD079E47}" type="slidenum">
              <a:rPr spc="-10" dirty="0"/>
              <a:pPr marL="12700">
                <a:lnSpc>
                  <a:spcPct val="100000"/>
                </a:lnSpc>
                <a:spcBef>
                  <a:spcPts val="100"/>
                </a:spcBef>
              </a:pPr>
              <a:t>‹#›</a:t>
            </a:fld>
            <a:r>
              <a:rPr spc="-10" dirty="0"/>
              <a:t>/17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IQRA University\Computer Fundamentals\Related Data\C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10058400" cy="7772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1923871"/>
            <a:ext cx="52869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Chapter 01</a:t>
            </a:r>
          </a:p>
          <a:p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Introduction to Computers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657600"/>
            <a:ext cx="41188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Instructor: Shahab Ul Islam</a:t>
            </a:r>
          </a:p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Email: shahab@inu.ed.pk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57200" y="6446113"/>
            <a:ext cx="9144000" cy="869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3260" y="1842074"/>
            <a:ext cx="8460740" cy="2501326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4445" marR="14604" indent="-457200" algn="just">
              <a:lnSpc>
                <a:spcPct val="100000"/>
              </a:lnSpc>
              <a:spcBef>
                <a:spcPts val="1015"/>
              </a:spcBef>
              <a:buClr>
                <a:srgbClr val="FF0000"/>
              </a:buClr>
              <a:buAutoNum type="arabicParenR" startAt="7"/>
              <a:tabLst>
                <a:tab pos="1275080" algn="l"/>
              </a:tabLst>
            </a:pPr>
            <a:r>
              <a:rPr sz="2000" b="1" spc="-15" smtClean="0">
                <a:latin typeface="Verdana"/>
                <a:cs typeface="Verdana"/>
              </a:rPr>
              <a:t>No </a:t>
            </a:r>
            <a:r>
              <a:rPr sz="2000" b="1" spc="-5" dirty="0">
                <a:latin typeface="Verdana"/>
                <a:cs typeface="Verdana"/>
              </a:rPr>
              <a:t>I.Q.: </a:t>
            </a:r>
            <a:r>
              <a:rPr sz="2000" spc="-1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computer does </a:t>
            </a:r>
            <a:r>
              <a:rPr sz="2000" dirty="0">
                <a:latin typeface="Verdana"/>
                <a:cs typeface="Verdana"/>
              </a:rPr>
              <a:t>only </a:t>
            </a:r>
            <a:r>
              <a:rPr sz="2000" spc="-5" dirty="0">
                <a:latin typeface="Verdana"/>
                <a:cs typeface="Verdana"/>
              </a:rPr>
              <a:t>what </a:t>
            </a:r>
            <a:r>
              <a:rPr sz="2000" spc="10" dirty="0">
                <a:latin typeface="Verdana"/>
                <a:cs typeface="Verdana"/>
              </a:rPr>
              <a:t>it is </a:t>
            </a:r>
            <a:r>
              <a:rPr sz="2000" spc="-10" dirty="0">
                <a:latin typeface="Verdana"/>
                <a:cs typeface="Verdana"/>
              </a:rPr>
              <a:t>programmed  </a:t>
            </a:r>
            <a:r>
              <a:rPr sz="2000" spc="-5" dirty="0">
                <a:latin typeface="Verdana"/>
                <a:cs typeface="Verdana"/>
              </a:rPr>
              <a:t>to </a:t>
            </a:r>
            <a:r>
              <a:rPr sz="2000" spc="-10" dirty="0">
                <a:latin typeface="Verdana"/>
                <a:cs typeface="Verdana"/>
              </a:rPr>
              <a:t>do. </a:t>
            </a:r>
            <a:r>
              <a:rPr sz="2000" spc="-20" dirty="0">
                <a:latin typeface="Verdana"/>
                <a:cs typeface="Verdana"/>
              </a:rPr>
              <a:t>It </a:t>
            </a:r>
            <a:r>
              <a:rPr sz="2000" spc="-5" dirty="0">
                <a:latin typeface="Verdana"/>
                <a:cs typeface="Verdana"/>
              </a:rPr>
              <a:t>cannot take </a:t>
            </a:r>
            <a:r>
              <a:rPr sz="2000" spc="5" dirty="0">
                <a:latin typeface="Verdana"/>
                <a:cs typeface="Verdana"/>
              </a:rPr>
              <a:t>its </a:t>
            </a:r>
            <a:r>
              <a:rPr sz="2000" spc="-10" dirty="0">
                <a:latin typeface="Verdana"/>
                <a:cs typeface="Verdana"/>
              </a:rPr>
              <a:t>own </a:t>
            </a:r>
            <a:r>
              <a:rPr sz="2000" i="1" spc="-5" dirty="0">
                <a:latin typeface="Verdana"/>
                <a:cs typeface="Verdana"/>
              </a:rPr>
              <a:t>decision </a:t>
            </a:r>
            <a:r>
              <a:rPr sz="2000" spc="10" dirty="0">
                <a:latin typeface="Verdana"/>
                <a:cs typeface="Verdana"/>
              </a:rPr>
              <a:t>in </a:t>
            </a:r>
            <a:r>
              <a:rPr sz="2000" dirty="0">
                <a:latin typeface="Verdana"/>
                <a:cs typeface="Verdana"/>
              </a:rPr>
              <a:t>this</a:t>
            </a:r>
            <a:r>
              <a:rPr sz="2000" spc="-5" dirty="0">
                <a:latin typeface="Verdana"/>
                <a:cs typeface="Verdana"/>
              </a:rPr>
              <a:t> </a:t>
            </a:r>
            <a:r>
              <a:rPr sz="2000" spc="-15" dirty="0">
                <a:latin typeface="Verdana"/>
                <a:cs typeface="Verdana"/>
              </a:rPr>
              <a:t>regard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Verdana"/>
              <a:buAutoNum type="arabicParenR" startAt="7"/>
            </a:pPr>
            <a:endParaRPr sz="2400">
              <a:latin typeface="Times New Roman"/>
              <a:cs typeface="Times New Roman"/>
            </a:endParaRPr>
          </a:p>
          <a:p>
            <a:pPr marL="1274445" marR="5080" indent="-457200" algn="just">
              <a:lnSpc>
                <a:spcPct val="100000"/>
              </a:lnSpc>
              <a:spcBef>
                <a:spcPts val="1560"/>
              </a:spcBef>
              <a:buClr>
                <a:srgbClr val="FF0000"/>
              </a:buClr>
              <a:buAutoNum type="arabicParenR" startAt="7"/>
              <a:tabLst>
                <a:tab pos="1275080" algn="l"/>
              </a:tabLst>
            </a:pPr>
            <a:r>
              <a:rPr sz="2000" b="1" spc="-15" dirty="0">
                <a:latin typeface="Verdana"/>
                <a:cs typeface="Verdana"/>
              </a:rPr>
              <a:t>No </a:t>
            </a:r>
            <a:r>
              <a:rPr sz="2000" b="1" spc="-5" dirty="0">
                <a:latin typeface="Verdana"/>
                <a:cs typeface="Verdana"/>
              </a:rPr>
              <a:t>Feelings: </a:t>
            </a:r>
            <a:r>
              <a:rPr sz="2000" spc="-5" dirty="0">
                <a:latin typeface="Verdana"/>
                <a:cs typeface="Verdana"/>
              </a:rPr>
              <a:t>Computers </a:t>
            </a:r>
            <a:r>
              <a:rPr sz="2000" spc="-10" dirty="0">
                <a:latin typeface="Verdana"/>
                <a:cs typeface="Verdana"/>
              </a:rPr>
              <a:t>are </a:t>
            </a:r>
            <a:r>
              <a:rPr sz="2000" dirty="0">
                <a:latin typeface="Verdana"/>
                <a:cs typeface="Verdana"/>
              </a:rPr>
              <a:t>devoid </a:t>
            </a:r>
            <a:r>
              <a:rPr sz="2000" spc="-10" dirty="0">
                <a:latin typeface="Verdana"/>
                <a:cs typeface="Verdana"/>
              </a:rPr>
              <a:t>of </a:t>
            </a:r>
            <a:r>
              <a:rPr sz="2000" spc="-5" dirty="0">
                <a:latin typeface="Verdana"/>
                <a:cs typeface="Verdana"/>
              </a:rPr>
              <a:t>emotions. </a:t>
            </a:r>
            <a:r>
              <a:rPr sz="2000" dirty="0">
                <a:latin typeface="Verdana"/>
                <a:cs typeface="Verdana"/>
              </a:rPr>
              <a:t>Their  </a:t>
            </a:r>
            <a:r>
              <a:rPr sz="2000" spc="-5" dirty="0">
                <a:latin typeface="Verdana"/>
                <a:cs typeface="Verdana"/>
              </a:rPr>
              <a:t>judgement </a:t>
            </a:r>
            <a:r>
              <a:rPr sz="2000" spc="10" dirty="0">
                <a:latin typeface="Verdana"/>
                <a:cs typeface="Verdana"/>
              </a:rPr>
              <a:t>is </a:t>
            </a:r>
            <a:r>
              <a:rPr sz="2000" spc="-10" dirty="0">
                <a:latin typeface="Verdana"/>
                <a:cs typeface="Verdana"/>
              </a:rPr>
              <a:t>based on </a:t>
            </a:r>
            <a:r>
              <a:rPr sz="2000" spc="5" dirty="0">
                <a:latin typeface="Verdana"/>
                <a:cs typeface="Verdana"/>
              </a:rPr>
              <a:t>the </a:t>
            </a:r>
            <a:r>
              <a:rPr sz="2000" spc="-5" dirty="0">
                <a:latin typeface="Verdana"/>
                <a:cs typeface="Verdana"/>
              </a:rPr>
              <a:t>instructions </a:t>
            </a:r>
            <a:r>
              <a:rPr sz="2000" spc="-10" dirty="0">
                <a:latin typeface="Verdana"/>
                <a:cs typeface="Verdana"/>
              </a:rPr>
              <a:t>given </a:t>
            </a:r>
            <a:r>
              <a:rPr sz="2000" spc="-5" dirty="0">
                <a:latin typeface="Verdana"/>
                <a:cs typeface="Verdana"/>
              </a:rPr>
              <a:t>to </a:t>
            </a:r>
            <a:r>
              <a:rPr sz="2000" spc="-10" dirty="0">
                <a:latin typeface="Verdana"/>
                <a:cs typeface="Verdana"/>
              </a:rPr>
              <a:t>them </a:t>
            </a:r>
            <a:r>
              <a:rPr sz="2000" spc="-5" dirty="0">
                <a:latin typeface="Verdana"/>
                <a:cs typeface="Verdana"/>
              </a:rPr>
              <a:t>in  the </a:t>
            </a:r>
            <a:r>
              <a:rPr sz="2000" spc="-15" dirty="0">
                <a:latin typeface="Verdana"/>
                <a:cs typeface="Verdana"/>
              </a:rPr>
              <a:t>form </a:t>
            </a:r>
            <a:r>
              <a:rPr sz="2000" spc="-10" dirty="0">
                <a:latin typeface="Verdana"/>
                <a:cs typeface="Verdana"/>
              </a:rPr>
              <a:t>of </a:t>
            </a:r>
            <a:r>
              <a:rPr sz="2000" spc="-5" dirty="0">
                <a:latin typeface="Verdana"/>
                <a:cs typeface="Verdana"/>
              </a:rPr>
              <a:t>programs that </a:t>
            </a:r>
            <a:r>
              <a:rPr sz="2000" spc="-10" dirty="0">
                <a:latin typeface="Verdana"/>
                <a:cs typeface="Verdana"/>
              </a:rPr>
              <a:t>are </a:t>
            </a:r>
            <a:r>
              <a:rPr sz="2000" spc="-5" dirty="0">
                <a:latin typeface="Verdana"/>
                <a:cs typeface="Verdana"/>
              </a:rPr>
              <a:t>written by </a:t>
            </a:r>
            <a:r>
              <a:rPr sz="2000" dirty="0">
                <a:latin typeface="Verdana"/>
                <a:cs typeface="Verdana"/>
              </a:rPr>
              <a:t>us </a:t>
            </a:r>
            <a:r>
              <a:rPr sz="2000" spc="-5" dirty="0">
                <a:latin typeface="Verdana"/>
                <a:cs typeface="Verdana"/>
              </a:rPr>
              <a:t>(human  beings)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83996" y="712723"/>
            <a:ext cx="6638925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5" dirty="0"/>
              <a:t>Characteristics </a:t>
            </a:r>
            <a:r>
              <a:rPr dirty="0"/>
              <a:t>of</a:t>
            </a:r>
            <a:r>
              <a:rPr spc="-10" dirty="0"/>
              <a:t> </a:t>
            </a:r>
            <a:r>
              <a:rPr spc="-5" dirty="0"/>
              <a:t>Computers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57200" y="6446113"/>
            <a:ext cx="9144000" cy="869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90091" y="712723"/>
            <a:ext cx="5370195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Evolution of</a:t>
            </a:r>
            <a:r>
              <a:rPr spc="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893063" y="1752092"/>
            <a:ext cx="8272272" cy="37946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877569" marR="1017269" indent="-347345">
              <a:lnSpc>
                <a:spcPct val="100000"/>
              </a:lnSpc>
              <a:spcBef>
                <a:spcPts val="90"/>
              </a:spcBef>
              <a:buClr>
                <a:srgbClr val="FF0000"/>
              </a:buClr>
              <a:buFont typeface="Wingdings"/>
              <a:buChar char=""/>
              <a:tabLst>
                <a:tab pos="877569" algn="l"/>
                <a:tab pos="878205" algn="l"/>
              </a:tabLst>
            </a:pPr>
            <a:r>
              <a:rPr lang="en-US" dirty="0" smtClean="0"/>
              <a:t>Abacus was the first mechanical calculating device</a:t>
            </a:r>
          </a:p>
          <a:p>
            <a:pPr marL="877569" marR="1017269" indent="-347345">
              <a:lnSpc>
                <a:spcPct val="100000"/>
              </a:lnSpc>
              <a:spcBef>
                <a:spcPts val="90"/>
              </a:spcBef>
              <a:buClr>
                <a:srgbClr val="FF0000"/>
              </a:buClr>
              <a:buFont typeface="Wingdings"/>
              <a:buChar char=""/>
              <a:tabLst>
                <a:tab pos="877569" algn="l"/>
                <a:tab pos="878205" algn="l"/>
              </a:tabLst>
            </a:pPr>
            <a:r>
              <a:rPr smtClean="0"/>
              <a:t>Blaise </a:t>
            </a:r>
            <a:r>
              <a:rPr spc="-10" dirty="0"/>
              <a:t>Pascal </a:t>
            </a:r>
            <a:r>
              <a:rPr spc="-5" dirty="0"/>
              <a:t>invented the first </a:t>
            </a:r>
            <a:r>
              <a:rPr i="1" spc="-5" dirty="0">
                <a:latin typeface="Verdana"/>
                <a:cs typeface="Verdana"/>
              </a:rPr>
              <a:t>mechanical adding  machine </a:t>
            </a:r>
            <a:r>
              <a:rPr spc="10" dirty="0"/>
              <a:t>in</a:t>
            </a:r>
            <a:r>
              <a:rPr spc="-25" dirty="0"/>
              <a:t> </a:t>
            </a:r>
            <a:r>
              <a:rPr spc="-5" dirty="0"/>
              <a:t>1642</a:t>
            </a:r>
          </a:p>
          <a:p>
            <a:pPr marL="877569" indent="-347345">
              <a:lnSpc>
                <a:spcPct val="100000"/>
              </a:lnSpc>
              <a:spcBef>
                <a:spcPts val="960"/>
              </a:spcBef>
              <a:buClr>
                <a:srgbClr val="FF0000"/>
              </a:buClr>
              <a:buFont typeface="Wingdings"/>
              <a:buChar char=""/>
              <a:tabLst>
                <a:tab pos="877569" algn="l"/>
                <a:tab pos="878205" algn="l"/>
              </a:tabLst>
            </a:pPr>
            <a:r>
              <a:rPr spc="-15" dirty="0"/>
              <a:t>Baron </a:t>
            </a:r>
            <a:r>
              <a:rPr spc="-10" dirty="0"/>
              <a:t>Gottfried </a:t>
            </a:r>
            <a:r>
              <a:rPr dirty="0"/>
              <a:t>Wilhelm </a:t>
            </a:r>
            <a:r>
              <a:rPr spc="-10" dirty="0"/>
              <a:t>von </a:t>
            </a:r>
            <a:r>
              <a:rPr dirty="0"/>
              <a:t>Leibniz </a:t>
            </a:r>
            <a:r>
              <a:rPr spc="-5" dirty="0"/>
              <a:t>invented </a:t>
            </a:r>
            <a:r>
              <a:rPr spc="-10" dirty="0"/>
              <a:t>the</a:t>
            </a:r>
            <a:r>
              <a:rPr spc="20" dirty="0"/>
              <a:t> </a:t>
            </a:r>
            <a:r>
              <a:rPr spc="-10" dirty="0"/>
              <a:t>first</a:t>
            </a:r>
          </a:p>
          <a:p>
            <a:pPr marL="877569">
              <a:lnSpc>
                <a:spcPct val="100000"/>
              </a:lnSpc>
            </a:pPr>
            <a:r>
              <a:rPr i="1" spc="-5" dirty="0">
                <a:latin typeface="Verdana"/>
                <a:cs typeface="Verdana"/>
              </a:rPr>
              <a:t>calculator for </a:t>
            </a:r>
            <a:r>
              <a:rPr i="1" dirty="0">
                <a:latin typeface="Verdana"/>
                <a:cs typeface="Verdana"/>
              </a:rPr>
              <a:t>multiplication </a:t>
            </a:r>
            <a:r>
              <a:rPr spc="10" dirty="0"/>
              <a:t>in</a:t>
            </a:r>
            <a:r>
              <a:rPr spc="-55" dirty="0"/>
              <a:t> </a:t>
            </a:r>
            <a:r>
              <a:rPr spc="-5" dirty="0"/>
              <a:t>1671</a:t>
            </a:r>
          </a:p>
          <a:p>
            <a:pPr marL="877569" marR="885190" indent="-347345">
              <a:lnSpc>
                <a:spcPct val="100000"/>
              </a:lnSpc>
              <a:spcBef>
                <a:spcPts val="960"/>
              </a:spcBef>
              <a:buClr>
                <a:srgbClr val="FF0000"/>
              </a:buClr>
              <a:buFont typeface="Wingdings"/>
              <a:buChar char=""/>
              <a:tabLst>
                <a:tab pos="877569" algn="l"/>
                <a:tab pos="878205" algn="l"/>
              </a:tabLst>
            </a:pPr>
            <a:r>
              <a:rPr i="1" spc="-5" dirty="0">
                <a:latin typeface="Verdana"/>
                <a:cs typeface="Verdana"/>
              </a:rPr>
              <a:t>Keyboard machines </a:t>
            </a:r>
            <a:r>
              <a:rPr spc="-5" dirty="0"/>
              <a:t>originated </a:t>
            </a:r>
            <a:r>
              <a:rPr spc="10" dirty="0"/>
              <a:t>in </a:t>
            </a:r>
            <a:r>
              <a:rPr spc="-10" dirty="0"/>
              <a:t>the </a:t>
            </a:r>
            <a:r>
              <a:rPr spc="-5" dirty="0"/>
              <a:t>United </a:t>
            </a:r>
            <a:r>
              <a:rPr spc="-10" dirty="0"/>
              <a:t>States  around</a:t>
            </a:r>
            <a:r>
              <a:rPr spc="-5" dirty="0"/>
              <a:t> 1880</a:t>
            </a:r>
          </a:p>
          <a:p>
            <a:pPr marL="877569" marR="5080" indent="-347345">
              <a:lnSpc>
                <a:spcPct val="100000"/>
              </a:lnSpc>
              <a:spcBef>
                <a:spcPts val="960"/>
              </a:spcBef>
              <a:buClr>
                <a:srgbClr val="FF0000"/>
              </a:buClr>
              <a:buFont typeface="Wingdings"/>
              <a:buChar char=""/>
              <a:tabLst>
                <a:tab pos="877569" algn="l"/>
                <a:tab pos="878205" algn="l"/>
              </a:tabLst>
            </a:pPr>
            <a:r>
              <a:rPr spc="-10" dirty="0"/>
              <a:t>Around </a:t>
            </a:r>
            <a:r>
              <a:rPr spc="-5" dirty="0"/>
              <a:t>1880, </a:t>
            </a:r>
            <a:r>
              <a:rPr spc="-10" dirty="0"/>
              <a:t>Herman </a:t>
            </a:r>
            <a:r>
              <a:rPr spc="-5" dirty="0"/>
              <a:t>Hollerith </a:t>
            </a:r>
            <a:r>
              <a:rPr spc="-10" dirty="0"/>
              <a:t>came </a:t>
            </a:r>
            <a:r>
              <a:rPr spc="-5" dirty="0"/>
              <a:t>up </a:t>
            </a:r>
            <a:r>
              <a:rPr dirty="0"/>
              <a:t>with </a:t>
            </a:r>
            <a:r>
              <a:rPr spc="-10" dirty="0"/>
              <a:t>the concept  of </a:t>
            </a:r>
            <a:r>
              <a:rPr i="1" spc="-5" dirty="0">
                <a:latin typeface="Verdana"/>
                <a:cs typeface="Verdana"/>
              </a:rPr>
              <a:t>punched cards </a:t>
            </a:r>
            <a:r>
              <a:rPr spc="-5" dirty="0"/>
              <a:t>that </a:t>
            </a:r>
            <a:r>
              <a:rPr spc="-15" dirty="0"/>
              <a:t>were </a:t>
            </a:r>
            <a:r>
              <a:rPr spc="-5" dirty="0"/>
              <a:t>extensively </a:t>
            </a:r>
            <a:r>
              <a:rPr spc="-10" dirty="0"/>
              <a:t>used </a:t>
            </a:r>
            <a:r>
              <a:rPr spc="-5" dirty="0"/>
              <a:t>as </a:t>
            </a:r>
            <a:r>
              <a:rPr dirty="0"/>
              <a:t>input  </a:t>
            </a:r>
            <a:r>
              <a:rPr spc="-5" dirty="0"/>
              <a:t>media until </a:t>
            </a:r>
            <a:r>
              <a:rPr dirty="0"/>
              <a:t>late</a:t>
            </a:r>
            <a:r>
              <a:rPr spc="-30" dirty="0"/>
              <a:t> </a:t>
            </a:r>
            <a:r>
              <a:rPr dirty="0"/>
              <a:t>1970s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57200" y="6446113"/>
            <a:ext cx="9144000" cy="869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06044" y="1389152"/>
            <a:ext cx="8504555" cy="3798476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endParaRPr sz="1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900">
              <a:latin typeface="Times New Roman"/>
              <a:cs typeface="Times New Roman"/>
            </a:endParaRPr>
          </a:p>
          <a:p>
            <a:pPr marL="1164590" marR="11430" indent="-338455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Font typeface="Wingdings"/>
              <a:buChar char=""/>
              <a:tabLst>
                <a:tab pos="1164590" algn="l"/>
                <a:tab pos="1165225" algn="l"/>
                <a:tab pos="2327910" algn="l"/>
                <a:tab pos="3645535" algn="l"/>
                <a:tab pos="4063365" algn="l"/>
                <a:tab pos="5650865" algn="l"/>
                <a:tab pos="6120130" algn="l"/>
                <a:tab pos="6644640" algn="l"/>
                <a:tab pos="7272020" algn="l"/>
                <a:tab pos="8242934" algn="l"/>
              </a:tabLst>
            </a:pPr>
            <a:r>
              <a:rPr sz="2000" i="1" spc="-10" dirty="0">
                <a:latin typeface="Verdana"/>
                <a:cs typeface="Verdana"/>
              </a:rPr>
              <a:t>C</a:t>
            </a:r>
            <a:r>
              <a:rPr sz="2000" i="1" dirty="0">
                <a:latin typeface="Verdana"/>
                <a:cs typeface="Verdana"/>
              </a:rPr>
              <a:t>h</a:t>
            </a:r>
            <a:r>
              <a:rPr sz="2000" i="1" spc="-5" dirty="0">
                <a:latin typeface="Verdana"/>
                <a:cs typeface="Verdana"/>
              </a:rPr>
              <a:t>a</a:t>
            </a:r>
            <a:r>
              <a:rPr sz="2000" i="1" spc="-20" dirty="0">
                <a:latin typeface="Verdana"/>
                <a:cs typeface="Verdana"/>
              </a:rPr>
              <a:t>r</a:t>
            </a:r>
            <a:r>
              <a:rPr sz="2000" i="1" dirty="0">
                <a:latin typeface="Verdana"/>
                <a:cs typeface="Verdana"/>
              </a:rPr>
              <a:t>l</a:t>
            </a:r>
            <a:r>
              <a:rPr sz="2000" i="1" spc="-20" dirty="0">
                <a:latin typeface="Verdana"/>
                <a:cs typeface="Verdana"/>
              </a:rPr>
              <a:t>e</a:t>
            </a:r>
            <a:r>
              <a:rPr sz="2000" i="1" spc="-5" dirty="0">
                <a:latin typeface="Verdana"/>
                <a:cs typeface="Verdana"/>
              </a:rPr>
              <a:t>s</a:t>
            </a:r>
            <a:r>
              <a:rPr sz="2000" i="1" dirty="0">
                <a:latin typeface="Verdana"/>
                <a:cs typeface="Verdana"/>
              </a:rPr>
              <a:t>	</a:t>
            </a:r>
            <a:r>
              <a:rPr sz="2000" i="1" spc="-10" dirty="0">
                <a:latin typeface="Verdana"/>
                <a:cs typeface="Verdana"/>
              </a:rPr>
              <a:t>Ba</a:t>
            </a:r>
            <a:r>
              <a:rPr sz="2000" i="1" dirty="0">
                <a:latin typeface="Verdana"/>
                <a:cs typeface="Verdana"/>
              </a:rPr>
              <a:t>bb</a:t>
            </a:r>
            <a:r>
              <a:rPr sz="2000" i="1" spc="-5" dirty="0">
                <a:latin typeface="Verdana"/>
                <a:cs typeface="Verdana"/>
              </a:rPr>
              <a:t>a</a:t>
            </a:r>
            <a:r>
              <a:rPr sz="2000" i="1" dirty="0">
                <a:latin typeface="Verdana"/>
                <a:cs typeface="Verdana"/>
              </a:rPr>
              <a:t>g</a:t>
            </a:r>
            <a:r>
              <a:rPr sz="2000" i="1" spc="-5" dirty="0">
                <a:latin typeface="Verdana"/>
                <a:cs typeface="Verdana"/>
              </a:rPr>
              <a:t>e</a:t>
            </a:r>
            <a:r>
              <a:rPr sz="2000" i="1" dirty="0">
                <a:latin typeface="Verdana"/>
                <a:cs typeface="Verdana"/>
              </a:rPr>
              <a:t>	</a:t>
            </a:r>
            <a:r>
              <a:rPr sz="2000" spc="25" dirty="0">
                <a:latin typeface="Verdana"/>
                <a:cs typeface="Verdana"/>
              </a:rPr>
              <a:t>i</a:t>
            </a:r>
            <a:r>
              <a:rPr sz="2000" spc="-5" dirty="0">
                <a:latin typeface="Verdana"/>
                <a:cs typeface="Verdana"/>
              </a:rPr>
              <a:t>s</a:t>
            </a:r>
            <a:r>
              <a:rPr sz="2000" dirty="0">
                <a:latin typeface="Verdana"/>
                <a:cs typeface="Verdana"/>
              </a:rPr>
              <a:t>	</a:t>
            </a:r>
            <a:r>
              <a:rPr sz="2000" spc="10" dirty="0">
                <a:latin typeface="Verdana"/>
                <a:cs typeface="Verdana"/>
              </a:rPr>
              <a:t>c</a:t>
            </a:r>
            <a:r>
              <a:rPr sz="2000" spc="-15" dirty="0">
                <a:latin typeface="Verdana"/>
                <a:cs typeface="Verdana"/>
              </a:rPr>
              <a:t>o</a:t>
            </a:r>
            <a:r>
              <a:rPr sz="2000" dirty="0">
                <a:latin typeface="Verdana"/>
                <a:cs typeface="Verdana"/>
              </a:rPr>
              <a:t>n</a:t>
            </a:r>
            <a:r>
              <a:rPr sz="2000" spc="-15" dirty="0">
                <a:latin typeface="Verdana"/>
                <a:cs typeface="Verdana"/>
              </a:rPr>
              <a:t>s</a:t>
            </a:r>
            <a:r>
              <a:rPr sz="2000" spc="25" dirty="0">
                <a:latin typeface="Verdana"/>
                <a:cs typeface="Verdana"/>
              </a:rPr>
              <a:t>i</a:t>
            </a:r>
            <a:r>
              <a:rPr sz="2000" spc="-5" dirty="0">
                <a:latin typeface="Verdana"/>
                <a:cs typeface="Verdana"/>
              </a:rPr>
              <a:t>d</a:t>
            </a:r>
            <a:r>
              <a:rPr sz="2000" spc="-20" dirty="0">
                <a:latin typeface="Verdana"/>
                <a:cs typeface="Verdana"/>
              </a:rPr>
              <a:t>ere</a:t>
            </a:r>
            <a:r>
              <a:rPr sz="2000" spc="-10" dirty="0">
                <a:latin typeface="Verdana"/>
                <a:cs typeface="Verdana"/>
              </a:rPr>
              <a:t>d</a:t>
            </a:r>
            <a:r>
              <a:rPr sz="2000" dirty="0">
                <a:latin typeface="Verdana"/>
                <a:cs typeface="Verdana"/>
              </a:rPr>
              <a:t>	t</a:t>
            </a:r>
            <a:r>
              <a:rPr sz="2000" spc="-5" dirty="0">
                <a:latin typeface="Verdana"/>
                <a:cs typeface="Verdana"/>
              </a:rPr>
              <a:t>o</a:t>
            </a:r>
            <a:r>
              <a:rPr sz="2000" dirty="0">
                <a:latin typeface="Verdana"/>
                <a:cs typeface="Verdana"/>
              </a:rPr>
              <a:t>	</a:t>
            </a:r>
            <a:r>
              <a:rPr sz="2000" spc="-5" dirty="0">
                <a:latin typeface="Verdana"/>
                <a:cs typeface="Verdana"/>
              </a:rPr>
              <a:t>be</a:t>
            </a:r>
            <a:r>
              <a:rPr sz="2000" dirty="0">
                <a:latin typeface="Verdana"/>
                <a:cs typeface="Verdana"/>
              </a:rPr>
              <a:t>	th</a:t>
            </a:r>
            <a:r>
              <a:rPr sz="2000" spc="-5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	</a:t>
            </a:r>
            <a:r>
              <a:rPr sz="2000" spc="-10" dirty="0">
                <a:latin typeface="Verdana"/>
                <a:cs typeface="Verdana"/>
              </a:rPr>
              <a:t>f</a:t>
            </a:r>
            <a:r>
              <a:rPr sz="2000" spc="-5" dirty="0">
                <a:latin typeface="Verdana"/>
                <a:cs typeface="Verdana"/>
              </a:rPr>
              <a:t>a</a:t>
            </a:r>
            <a:r>
              <a:rPr sz="2000" dirty="0">
                <a:latin typeface="Verdana"/>
                <a:cs typeface="Verdana"/>
              </a:rPr>
              <a:t>th</a:t>
            </a:r>
            <a:r>
              <a:rPr sz="2000" spc="-20" dirty="0">
                <a:latin typeface="Verdana"/>
                <a:cs typeface="Verdana"/>
              </a:rPr>
              <a:t>e</a:t>
            </a:r>
            <a:r>
              <a:rPr sz="2000" spc="-5" dirty="0">
                <a:latin typeface="Verdana"/>
                <a:cs typeface="Verdana"/>
              </a:rPr>
              <a:t>r</a:t>
            </a:r>
            <a:r>
              <a:rPr sz="2000" dirty="0">
                <a:latin typeface="Verdana"/>
                <a:cs typeface="Verdana"/>
              </a:rPr>
              <a:t>	</a:t>
            </a:r>
            <a:r>
              <a:rPr sz="2000" spc="-15" dirty="0">
                <a:latin typeface="Verdana"/>
                <a:cs typeface="Verdana"/>
              </a:rPr>
              <a:t>o</a:t>
            </a:r>
            <a:r>
              <a:rPr sz="2000" spc="-5" dirty="0">
                <a:latin typeface="Verdana"/>
                <a:cs typeface="Verdana"/>
              </a:rPr>
              <a:t>f  </a:t>
            </a:r>
            <a:r>
              <a:rPr sz="2000" spc="-10" dirty="0">
                <a:latin typeface="Verdana"/>
                <a:cs typeface="Verdana"/>
              </a:rPr>
              <a:t>modern </a:t>
            </a:r>
            <a:r>
              <a:rPr sz="2000" spc="-5" dirty="0">
                <a:latin typeface="Verdana"/>
                <a:cs typeface="Verdana"/>
              </a:rPr>
              <a:t>digital</a:t>
            </a:r>
            <a:r>
              <a:rPr sz="2000" spc="2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computers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FF0000"/>
              </a:buClr>
              <a:buFont typeface="Wingdings"/>
              <a:buChar char=""/>
            </a:pPr>
            <a:endParaRPr sz="2050">
              <a:latin typeface="Times New Roman"/>
              <a:cs typeface="Times New Roman"/>
            </a:endParaRPr>
          </a:p>
          <a:p>
            <a:pPr marL="1795780" lvl="1" indent="-396240">
              <a:lnSpc>
                <a:spcPct val="100000"/>
              </a:lnSpc>
              <a:buClr>
                <a:srgbClr val="FF0000"/>
              </a:buClr>
              <a:buFont typeface="Wingdings"/>
              <a:buChar char=""/>
              <a:tabLst>
                <a:tab pos="1795145" algn="l"/>
                <a:tab pos="1795780" algn="l"/>
              </a:tabLst>
            </a:pPr>
            <a:r>
              <a:rPr sz="2000" spc="-15" dirty="0">
                <a:latin typeface="Verdana"/>
                <a:cs typeface="Verdana"/>
              </a:rPr>
              <a:t>He </a:t>
            </a:r>
            <a:r>
              <a:rPr sz="2000" spc="-5" dirty="0">
                <a:latin typeface="Verdana"/>
                <a:cs typeface="Verdana"/>
              </a:rPr>
              <a:t>designed </a:t>
            </a:r>
            <a:r>
              <a:rPr sz="2000" spc="-10" dirty="0">
                <a:latin typeface="Verdana"/>
                <a:cs typeface="Verdana"/>
              </a:rPr>
              <a:t>“Difference </a:t>
            </a:r>
            <a:r>
              <a:rPr sz="2000" spc="-5" dirty="0">
                <a:latin typeface="Verdana"/>
                <a:cs typeface="Verdana"/>
              </a:rPr>
              <a:t>Engine” in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1822</a:t>
            </a:r>
            <a:endParaRPr sz="200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Clr>
                <a:srgbClr val="FF0000"/>
              </a:buClr>
              <a:buFont typeface="Wingdings"/>
              <a:buChar char=""/>
            </a:pPr>
            <a:endParaRPr sz="2050">
              <a:latin typeface="Times New Roman"/>
              <a:cs typeface="Times New Roman"/>
            </a:endParaRPr>
          </a:p>
          <a:p>
            <a:pPr marL="1795780" marR="5080" lvl="1" indent="-396240" algn="just">
              <a:lnSpc>
                <a:spcPct val="100000"/>
              </a:lnSpc>
              <a:buClr>
                <a:srgbClr val="FF0000"/>
              </a:buClr>
              <a:buFont typeface="Wingdings"/>
              <a:buChar char=""/>
              <a:tabLst>
                <a:tab pos="1795780" algn="l"/>
              </a:tabLst>
            </a:pPr>
            <a:r>
              <a:rPr sz="2000" spc="-15" dirty="0">
                <a:latin typeface="Verdana"/>
                <a:cs typeface="Verdana"/>
              </a:rPr>
              <a:t>He </a:t>
            </a:r>
            <a:r>
              <a:rPr sz="2000" spc="-5" dirty="0">
                <a:latin typeface="Verdana"/>
                <a:cs typeface="Verdana"/>
              </a:rPr>
              <a:t>designed a </a:t>
            </a:r>
            <a:r>
              <a:rPr sz="2000" i="1" dirty="0">
                <a:latin typeface="Verdana"/>
                <a:cs typeface="Verdana"/>
              </a:rPr>
              <a:t>fully automatic </a:t>
            </a:r>
            <a:r>
              <a:rPr sz="2000" i="1" spc="-5" dirty="0">
                <a:latin typeface="Verdana"/>
                <a:cs typeface="Verdana"/>
              </a:rPr>
              <a:t>analytical engine </a:t>
            </a:r>
            <a:r>
              <a:rPr sz="2000" dirty="0">
                <a:latin typeface="Verdana"/>
                <a:cs typeface="Verdana"/>
              </a:rPr>
              <a:t>in  </a:t>
            </a:r>
            <a:r>
              <a:rPr sz="2000" spc="-5" dirty="0">
                <a:latin typeface="Verdana"/>
                <a:cs typeface="Verdana"/>
              </a:rPr>
              <a:t>1842 for performing </a:t>
            </a:r>
            <a:r>
              <a:rPr sz="2000" dirty="0">
                <a:latin typeface="Verdana"/>
                <a:cs typeface="Verdana"/>
              </a:rPr>
              <a:t>basic </a:t>
            </a:r>
            <a:r>
              <a:rPr sz="2000" spc="-5" dirty="0">
                <a:latin typeface="Verdana"/>
                <a:cs typeface="Verdana"/>
              </a:rPr>
              <a:t>arithmetic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functions</a:t>
            </a:r>
            <a:endParaRPr sz="200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FF0000"/>
              </a:buClr>
              <a:buFont typeface="Wingdings"/>
              <a:buChar char=""/>
            </a:pPr>
            <a:endParaRPr sz="2050">
              <a:latin typeface="Times New Roman"/>
              <a:cs typeface="Times New Roman"/>
            </a:endParaRPr>
          </a:p>
          <a:p>
            <a:pPr marL="1795780" marR="7620" lvl="1" indent="-396240" algn="just">
              <a:lnSpc>
                <a:spcPct val="100000"/>
              </a:lnSpc>
              <a:buClr>
                <a:srgbClr val="FF0000"/>
              </a:buClr>
              <a:buFont typeface="Wingdings"/>
              <a:buChar char=""/>
              <a:tabLst>
                <a:tab pos="1795780" algn="l"/>
              </a:tabLst>
            </a:pPr>
            <a:r>
              <a:rPr sz="2000" dirty="0">
                <a:latin typeface="Verdana"/>
                <a:cs typeface="Verdana"/>
              </a:rPr>
              <a:t>His </a:t>
            </a:r>
            <a:r>
              <a:rPr sz="2000" spc="-10" dirty="0">
                <a:latin typeface="Verdana"/>
                <a:cs typeface="Verdana"/>
              </a:rPr>
              <a:t>efforts </a:t>
            </a:r>
            <a:r>
              <a:rPr sz="2000" spc="-5" dirty="0">
                <a:latin typeface="Verdana"/>
                <a:cs typeface="Verdana"/>
              </a:rPr>
              <a:t>established a number </a:t>
            </a:r>
            <a:r>
              <a:rPr sz="2000" spc="-10" dirty="0">
                <a:latin typeface="Verdana"/>
                <a:cs typeface="Verdana"/>
              </a:rPr>
              <a:t>of </a:t>
            </a:r>
            <a:r>
              <a:rPr sz="2000" dirty="0">
                <a:latin typeface="Verdana"/>
                <a:cs typeface="Verdana"/>
              </a:rPr>
              <a:t>principles </a:t>
            </a:r>
            <a:r>
              <a:rPr sz="2000" spc="-5" dirty="0">
                <a:latin typeface="Verdana"/>
                <a:cs typeface="Verdana"/>
              </a:rPr>
              <a:t>that  </a:t>
            </a:r>
            <a:r>
              <a:rPr sz="2000" spc="-10" dirty="0">
                <a:latin typeface="Verdana"/>
                <a:cs typeface="Verdana"/>
              </a:rPr>
              <a:t>are </a:t>
            </a:r>
            <a:r>
              <a:rPr sz="2000" spc="-5" dirty="0">
                <a:latin typeface="Verdana"/>
                <a:cs typeface="Verdana"/>
              </a:rPr>
              <a:t>fundamental to </a:t>
            </a:r>
            <a:r>
              <a:rPr sz="2000" spc="-10" dirty="0">
                <a:latin typeface="Verdana"/>
                <a:cs typeface="Verdana"/>
              </a:rPr>
              <a:t>the </a:t>
            </a:r>
            <a:r>
              <a:rPr sz="2000" spc="-5" dirty="0">
                <a:latin typeface="Verdana"/>
                <a:cs typeface="Verdana"/>
              </a:rPr>
              <a:t>design </a:t>
            </a:r>
            <a:r>
              <a:rPr sz="2000" spc="-10" dirty="0">
                <a:latin typeface="Verdana"/>
                <a:cs typeface="Verdana"/>
              </a:rPr>
              <a:t>of </a:t>
            </a:r>
            <a:r>
              <a:rPr sz="2000" spc="-5" dirty="0">
                <a:latin typeface="Verdana"/>
                <a:cs typeface="Verdana"/>
              </a:rPr>
              <a:t>any digital  </a:t>
            </a:r>
            <a:r>
              <a:rPr sz="2000" spc="-10" dirty="0">
                <a:latin typeface="Verdana"/>
                <a:cs typeface="Verdana"/>
              </a:rPr>
              <a:t>computer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90091" y="712723"/>
            <a:ext cx="5370195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Evolution of</a:t>
            </a:r>
            <a:r>
              <a:rPr spc="20" dirty="0"/>
              <a:t> </a:t>
            </a:r>
            <a:r>
              <a:rPr spc="-5" dirty="0"/>
              <a:t>Computers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57200" y="6446113"/>
            <a:ext cx="9144000" cy="8690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71803" y="718820"/>
            <a:ext cx="8060055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Some </a:t>
            </a:r>
            <a:r>
              <a:rPr dirty="0"/>
              <a:t>Well </a:t>
            </a:r>
            <a:r>
              <a:rPr spc="-5" dirty="0"/>
              <a:t>Known Early</a:t>
            </a:r>
            <a:r>
              <a:rPr spc="40" dirty="0"/>
              <a:t> </a:t>
            </a:r>
            <a:r>
              <a:rPr spc="-5" dirty="0"/>
              <a:t>Computers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419860" y="1619808"/>
            <a:ext cx="5683250" cy="3012440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350520" indent="-337820">
              <a:lnSpc>
                <a:spcPct val="100000"/>
              </a:lnSpc>
              <a:spcBef>
                <a:spcPts val="1060"/>
              </a:spcBef>
              <a:buClr>
                <a:srgbClr val="FF0000"/>
              </a:buClr>
              <a:buFont typeface="Wingdings"/>
              <a:buChar char=""/>
              <a:tabLst>
                <a:tab pos="350520" algn="l"/>
                <a:tab pos="351155" algn="l"/>
              </a:tabLst>
            </a:pPr>
            <a:r>
              <a:rPr sz="2000" spc="-5" dirty="0">
                <a:latin typeface="Verdana"/>
                <a:cs typeface="Verdana"/>
              </a:rPr>
              <a:t>The Mark I Computer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(1937-44)</a:t>
            </a:r>
            <a:endParaRPr sz="2000">
              <a:latin typeface="Verdana"/>
              <a:cs typeface="Verdana"/>
            </a:endParaRPr>
          </a:p>
          <a:p>
            <a:pPr marL="350520" indent="-337820">
              <a:lnSpc>
                <a:spcPct val="100000"/>
              </a:lnSpc>
              <a:spcBef>
                <a:spcPts val="960"/>
              </a:spcBef>
              <a:buClr>
                <a:srgbClr val="FF0000"/>
              </a:buClr>
              <a:buFont typeface="Wingdings"/>
              <a:buChar char=""/>
              <a:tabLst>
                <a:tab pos="350520" algn="l"/>
                <a:tab pos="351155" algn="l"/>
              </a:tabLst>
            </a:pPr>
            <a:r>
              <a:rPr sz="2000" spc="-5" dirty="0">
                <a:latin typeface="Verdana"/>
                <a:cs typeface="Verdana"/>
              </a:rPr>
              <a:t>The Atanasoff-Berry Computer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(1939-42)</a:t>
            </a:r>
            <a:endParaRPr sz="2000">
              <a:latin typeface="Verdana"/>
              <a:cs typeface="Verdana"/>
            </a:endParaRPr>
          </a:p>
          <a:p>
            <a:pPr marL="350520" indent="-337820">
              <a:lnSpc>
                <a:spcPct val="100000"/>
              </a:lnSpc>
              <a:spcBef>
                <a:spcPts val="960"/>
              </a:spcBef>
              <a:buClr>
                <a:srgbClr val="FF0000"/>
              </a:buClr>
              <a:buFont typeface="Wingdings"/>
              <a:buChar char=""/>
              <a:tabLst>
                <a:tab pos="350520" algn="l"/>
                <a:tab pos="351155" algn="l"/>
              </a:tabLst>
            </a:pPr>
            <a:r>
              <a:rPr sz="2000" spc="-5" dirty="0">
                <a:latin typeface="Verdana"/>
                <a:cs typeface="Verdana"/>
              </a:rPr>
              <a:t>The ENIAC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(1943-46)</a:t>
            </a:r>
            <a:endParaRPr sz="2000">
              <a:latin typeface="Verdana"/>
              <a:cs typeface="Verdana"/>
            </a:endParaRPr>
          </a:p>
          <a:p>
            <a:pPr marL="350520" indent="-337820">
              <a:lnSpc>
                <a:spcPct val="100000"/>
              </a:lnSpc>
              <a:spcBef>
                <a:spcPts val="960"/>
              </a:spcBef>
              <a:buClr>
                <a:srgbClr val="FF0000"/>
              </a:buClr>
              <a:buFont typeface="Wingdings"/>
              <a:buChar char=""/>
              <a:tabLst>
                <a:tab pos="350520" algn="l"/>
                <a:tab pos="351155" algn="l"/>
              </a:tabLst>
            </a:pPr>
            <a:r>
              <a:rPr sz="2000" spc="-5" dirty="0">
                <a:latin typeface="Verdana"/>
                <a:cs typeface="Verdana"/>
              </a:rPr>
              <a:t>The </a:t>
            </a:r>
            <a:r>
              <a:rPr sz="2000" spc="-10" dirty="0">
                <a:latin typeface="Verdana"/>
                <a:cs typeface="Verdana"/>
              </a:rPr>
              <a:t>EDVAC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(1946-52)</a:t>
            </a:r>
            <a:endParaRPr sz="2000">
              <a:latin typeface="Verdana"/>
              <a:cs typeface="Verdana"/>
            </a:endParaRPr>
          </a:p>
          <a:p>
            <a:pPr marL="350520" indent="-337820">
              <a:lnSpc>
                <a:spcPct val="100000"/>
              </a:lnSpc>
              <a:spcBef>
                <a:spcPts val="960"/>
              </a:spcBef>
              <a:buClr>
                <a:srgbClr val="FF0000"/>
              </a:buClr>
              <a:buFont typeface="Wingdings"/>
              <a:buChar char=""/>
              <a:tabLst>
                <a:tab pos="350520" algn="l"/>
                <a:tab pos="351155" algn="l"/>
              </a:tabLst>
            </a:pPr>
            <a:r>
              <a:rPr sz="2000" spc="-5" dirty="0">
                <a:latin typeface="Verdana"/>
                <a:cs typeface="Verdana"/>
              </a:rPr>
              <a:t>The </a:t>
            </a:r>
            <a:r>
              <a:rPr sz="2000" spc="-10" dirty="0">
                <a:latin typeface="Verdana"/>
                <a:cs typeface="Verdana"/>
              </a:rPr>
              <a:t>EDSAC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(1947-49)</a:t>
            </a:r>
            <a:endParaRPr sz="2000">
              <a:latin typeface="Verdana"/>
              <a:cs typeface="Verdana"/>
            </a:endParaRPr>
          </a:p>
          <a:p>
            <a:pPr marL="350520" indent="-337820">
              <a:lnSpc>
                <a:spcPct val="100000"/>
              </a:lnSpc>
              <a:spcBef>
                <a:spcPts val="960"/>
              </a:spcBef>
              <a:buClr>
                <a:srgbClr val="FF0000"/>
              </a:buClr>
              <a:buFont typeface="Wingdings"/>
              <a:buChar char=""/>
              <a:tabLst>
                <a:tab pos="350520" algn="l"/>
                <a:tab pos="351155" algn="l"/>
              </a:tabLst>
            </a:pPr>
            <a:r>
              <a:rPr sz="2000" spc="-10" dirty="0">
                <a:latin typeface="Verdana"/>
                <a:cs typeface="Verdana"/>
              </a:rPr>
              <a:t>Manchester </a:t>
            </a:r>
            <a:r>
              <a:rPr sz="2000" spc="-5" dirty="0">
                <a:latin typeface="Verdana"/>
                <a:cs typeface="Verdana"/>
              </a:rPr>
              <a:t>Mark I</a:t>
            </a:r>
            <a:r>
              <a:rPr sz="2000" dirty="0">
                <a:latin typeface="Verdana"/>
                <a:cs typeface="Verdana"/>
              </a:rPr>
              <a:t> (1948)</a:t>
            </a:r>
            <a:endParaRPr sz="2000">
              <a:latin typeface="Verdana"/>
              <a:cs typeface="Verdana"/>
            </a:endParaRPr>
          </a:p>
          <a:p>
            <a:pPr marL="350520" indent="-337820">
              <a:lnSpc>
                <a:spcPct val="100000"/>
              </a:lnSpc>
              <a:spcBef>
                <a:spcPts val="960"/>
              </a:spcBef>
              <a:buClr>
                <a:srgbClr val="FF0000"/>
              </a:buClr>
              <a:buFont typeface="Wingdings"/>
              <a:buChar char=""/>
              <a:tabLst>
                <a:tab pos="350520" algn="l"/>
                <a:tab pos="351155" algn="l"/>
              </a:tabLst>
            </a:pPr>
            <a:r>
              <a:rPr sz="2000" spc="-5" dirty="0">
                <a:latin typeface="Verdana"/>
                <a:cs typeface="Verdana"/>
              </a:rPr>
              <a:t>The UNIVAC I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(1951)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57200" y="6446113"/>
            <a:ext cx="9144000" cy="869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8855" y="1636343"/>
            <a:ext cx="7840345" cy="453585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0520" marR="5080" indent="-337820" algn="just">
              <a:lnSpc>
                <a:spcPct val="100000"/>
              </a:lnSpc>
              <a:spcBef>
                <a:spcPts val="90"/>
              </a:spcBef>
              <a:buClr>
                <a:srgbClr val="FF0000"/>
              </a:buClr>
              <a:buFont typeface="Wingdings"/>
              <a:buChar char=""/>
              <a:tabLst>
                <a:tab pos="351155" algn="l"/>
              </a:tabLst>
            </a:pPr>
            <a:r>
              <a:rPr sz="2000" spc="-10" dirty="0">
                <a:latin typeface="Verdana"/>
                <a:cs typeface="Verdana"/>
              </a:rPr>
              <a:t>“</a:t>
            </a:r>
            <a:r>
              <a:rPr sz="2000" i="1" spc="-10" dirty="0">
                <a:latin typeface="Verdana"/>
                <a:cs typeface="Verdana"/>
              </a:rPr>
              <a:t>Generation</a:t>
            </a:r>
            <a:r>
              <a:rPr sz="2000" spc="-10" dirty="0">
                <a:latin typeface="Verdana"/>
                <a:cs typeface="Verdana"/>
              </a:rPr>
              <a:t>” </a:t>
            </a:r>
            <a:r>
              <a:rPr sz="2000" spc="10" dirty="0">
                <a:latin typeface="Verdana"/>
                <a:cs typeface="Verdana"/>
              </a:rPr>
              <a:t>in </a:t>
            </a:r>
            <a:r>
              <a:rPr sz="2000" spc="-10" dirty="0">
                <a:latin typeface="Verdana"/>
                <a:cs typeface="Verdana"/>
              </a:rPr>
              <a:t>computer </a:t>
            </a:r>
            <a:r>
              <a:rPr sz="2000" dirty="0">
                <a:latin typeface="Verdana"/>
                <a:cs typeface="Verdana"/>
              </a:rPr>
              <a:t>talk </a:t>
            </a:r>
            <a:r>
              <a:rPr sz="2000" spc="10" dirty="0">
                <a:latin typeface="Verdana"/>
                <a:cs typeface="Verdana"/>
              </a:rPr>
              <a:t>is </a:t>
            </a:r>
            <a:r>
              <a:rPr sz="2000" spc="-5" dirty="0">
                <a:latin typeface="Verdana"/>
                <a:cs typeface="Verdana"/>
              </a:rPr>
              <a:t>a step </a:t>
            </a:r>
            <a:r>
              <a:rPr sz="2000" spc="10" dirty="0">
                <a:latin typeface="Verdana"/>
                <a:cs typeface="Verdana"/>
              </a:rPr>
              <a:t>in </a:t>
            </a:r>
            <a:r>
              <a:rPr sz="2000" spc="-5" dirty="0">
                <a:latin typeface="Verdana"/>
                <a:cs typeface="Verdana"/>
              </a:rPr>
              <a:t>technology. It  provides a framework for the growth </a:t>
            </a:r>
            <a:r>
              <a:rPr sz="2000" spc="-10" dirty="0">
                <a:latin typeface="Verdana"/>
                <a:cs typeface="Verdana"/>
              </a:rPr>
              <a:t>of </a:t>
            </a:r>
            <a:r>
              <a:rPr sz="2000" spc="-5" dirty="0">
                <a:latin typeface="Verdana"/>
                <a:cs typeface="Verdana"/>
              </a:rPr>
              <a:t>computer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industry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"/>
              <a:buChar char=""/>
            </a:pPr>
            <a:endParaRPr sz="2400">
              <a:latin typeface="Times New Roman"/>
              <a:cs typeface="Times New Roman"/>
            </a:endParaRPr>
          </a:p>
          <a:p>
            <a:pPr marL="350520" marR="5080" indent="-337820" algn="just">
              <a:lnSpc>
                <a:spcPct val="100000"/>
              </a:lnSpc>
              <a:spcBef>
                <a:spcPts val="1560"/>
              </a:spcBef>
              <a:buClr>
                <a:srgbClr val="FF0000"/>
              </a:buClr>
              <a:buFont typeface="Wingdings"/>
              <a:buChar char=""/>
              <a:tabLst>
                <a:tab pos="351155" algn="l"/>
              </a:tabLst>
            </a:pPr>
            <a:r>
              <a:rPr sz="2000" dirty="0">
                <a:latin typeface="Verdana"/>
                <a:cs typeface="Verdana"/>
              </a:rPr>
              <a:t>Originally </a:t>
            </a:r>
            <a:r>
              <a:rPr sz="2000" spc="10" dirty="0">
                <a:latin typeface="Verdana"/>
                <a:cs typeface="Verdana"/>
              </a:rPr>
              <a:t>it </a:t>
            </a:r>
            <a:r>
              <a:rPr sz="2000" spc="-10" dirty="0">
                <a:latin typeface="Verdana"/>
                <a:cs typeface="Verdana"/>
              </a:rPr>
              <a:t>was used </a:t>
            </a:r>
            <a:r>
              <a:rPr sz="2000" spc="-5" dirty="0">
                <a:latin typeface="Verdana"/>
                <a:cs typeface="Verdana"/>
              </a:rPr>
              <a:t>to </a:t>
            </a:r>
            <a:r>
              <a:rPr sz="2000" dirty="0">
                <a:latin typeface="Verdana"/>
                <a:cs typeface="Verdana"/>
              </a:rPr>
              <a:t>distinguish </a:t>
            </a:r>
            <a:r>
              <a:rPr sz="2000" spc="-10" dirty="0">
                <a:latin typeface="Verdana"/>
                <a:cs typeface="Verdana"/>
              </a:rPr>
              <a:t>between </a:t>
            </a:r>
            <a:r>
              <a:rPr sz="2000" spc="-5" dirty="0">
                <a:latin typeface="Verdana"/>
                <a:cs typeface="Verdana"/>
              </a:rPr>
              <a:t>various  </a:t>
            </a:r>
            <a:r>
              <a:rPr sz="2000" spc="-10" dirty="0">
                <a:latin typeface="Verdana"/>
                <a:cs typeface="Verdana"/>
              </a:rPr>
              <a:t>hardware </a:t>
            </a:r>
            <a:r>
              <a:rPr sz="2000" spc="-5" dirty="0">
                <a:latin typeface="Verdana"/>
                <a:cs typeface="Verdana"/>
              </a:rPr>
              <a:t>technologies, but </a:t>
            </a:r>
            <a:r>
              <a:rPr sz="2000" spc="-10" dirty="0">
                <a:latin typeface="Verdana"/>
                <a:cs typeface="Verdana"/>
              </a:rPr>
              <a:t>now </a:t>
            </a:r>
            <a:r>
              <a:rPr sz="2000" spc="10" dirty="0">
                <a:latin typeface="Verdana"/>
                <a:cs typeface="Verdana"/>
              </a:rPr>
              <a:t>it </a:t>
            </a:r>
            <a:r>
              <a:rPr sz="2000" spc="-5" dirty="0">
                <a:latin typeface="Verdana"/>
                <a:cs typeface="Verdana"/>
              </a:rPr>
              <a:t>has </a:t>
            </a:r>
            <a:r>
              <a:rPr sz="2000" spc="-15" dirty="0">
                <a:latin typeface="Verdana"/>
                <a:cs typeface="Verdana"/>
              </a:rPr>
              <a:t>been </a:t>
            </a:r>
            <a:r>
              <a:rPr sz="2000" spc="-5" dirty="0">
                <a:latin typeface="Verdana"/>
                <a:cs typeface="Verdana"/>
              </a:rPr>
              <a:t>extended to  include both </a:t>
            </a:r>
            <a:r>
              <a:rPr sz="2000" spc="-10" dirty="0">
                <a:latin typeface="Verdana"/>
                <a:cs typeface="Verdana"/>
              </a:rPr>
              <a:t>hardware </a:t>
            </a:r>
            <a:r>
              <a:rPr sz="2000" spc="5">
                <a:latin typeface="Verdana"/>
                <a:cs typeface="Verdana"/>
              </a:rPr>
              <a:t>and</a:t>
            </a:r>
            <a:r>
              <a:rPr sz="2000">
                <a:latin typeface="Verdana"/>
                <a:cs typeface="Verdana"/>
              </a:rPr>
              <a:t> </a:t>
            </a:r>
            <a:r>
              <a:rPr sz="2000" spc="-5" smtClean="0">
                <a:latin typeface="Verdana"/>
                <a:cs typeface="Verdana"/>
              </a:rPr>
              <a:t>software</a:t>
            </a:r>
            <a:endParaRPr lang="en-US" sz="2000" spc="-5" dirty="0" smtClean="0">
              <a:latin typeface="Verdana"/>
              <a:cs typeface="Verdana"/>
            </a:endParaRPr>
          </a:p>
          <a:p>
            <a:pPr marL="350520" marR="5080" indent="-337820" algn="just">
              <a:lnSpc>
                <a:spcPct val="100000"/>
              </a:lnSpc>
              <a:spcBef>
                <a:spcPts val="1560"/>
              </a:spcBef>
              <a:buClr>
                <a:srgbClr val="FF0000"/>
              </a:buClr>
              <a:buFont typeface="Wingdings"/>
              <a:buChar char=""/>
              <a:tabLst>
                <a:tab pos="351155" algn="l"/>
              </a:tabLst>
            </a:pPr>
            <a:r>
              <a:rPr lang="en-US" sz="2000" spc="-5" dirty="0" smtClean="0">
                <a:latin typeface="Verdana"/>
                <a:cs typeface="Verdana"/>
              </a:rPr>
              <a:t>We will discuss the generation of computer in terms of: 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technology used by them (hardware and software),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computing characteristics (speed, i.e., number of instructions executed per second),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physical appearance, and</a:t>
            </a:r>
          </a:p>
          <a:p>
            <a:pPr marL="1371600" lvl="2" indent="-457200">
              <a:buFont typeface="Arial" pitchFamily="34" charset="0"/>
              <a:buChar char="•"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their applications.</a:t>
            </a:r>
            <a:endParaRPr sz="2400">
              <a:latin typeface="Times New Roman"/>
              <a:cs typeface="Times New Roman"/>
            </a:endParaRPr>
          </a:p>
          <a:p>
            <a:pPr marL="350520" indent="-337820">
              <a:lnSpc>
                <a:spcPct val="100000"/>
              </a:lnSpc>
              <a:spcBef>
                <a:spcPts val="1560"/>
              </a:spcBef>
              <a:buClr>
                <a:srgbClr val="FF0000"/>
              </a:buClr>
              <a:buFont typeface="Wingdings"/>
              <a:buChar char=""/>
              <a:tabLst>
                <a:tab pos="350520" algn="l"/>
                <a:tab pos="351155" algn="l"/>
              </a:tabLst>
            </a:pPr>
            <a:r>
              <a:rPr sz="2000" spc="-5" dirty="0">
                <a:latin typeface="Verdana"/>
                <a:cs typeface="Verdana"/>
              </a:rPr>
              <a:t>Till today, there are </a:t>
            </a:r>
            <a:r>
              <a:rPr sz="2000" dirty="0">
                <a:latin typeface="Verdana"/>
                <a:cs typeface="Verdana"/>
              </a:rPr>
              <a:t>five </a:t>
            </a:r>
            <a:r>
              <a:rPr sz="2000" spc="-5" dirty="0">
                <a:latin typeface="Verdana"/>
                <a:cs typeface="Verdana"/>
              </a:rPr>
              <a:t>computer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generations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87044" y="712723"/>
            <a:ext cx="5164455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5" dirty="0"/>
              <a:t>Computer</a:t>
            </a:r>
            <a:r>
              <a:rPr spc="-45" dirty="0"/>
              <a:t> </a:t>
            </a:r>
            <a:r>
              <a:rPr spc="-5" dirty="0"/>
              <a:t>Generations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57200" y="6781800"/>
            <a:ext cx="9144000" cy="869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57200" y="451373"/>
            <a:ext cx="9067800" cy="99642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Generation (1940 to 1956): Using Vacuum Tubes</a:t>
            </a:r>
            <a:endParaRPr spc="-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1524000"/>
            <a:ext cx="88392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Hardware Technology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Used vacuum tubes  for circuitry and magnetic drums for memory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Input to the computer was through punched cards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The output was displayed as printouts</a:t>
            </a:r>
            <a:endParaRPr lang="en-US" sz="2400" b="1" i="1" dirty="0" smtClean="0"/>
          </a:p>
          <a:p>
            <a:endParaRPr lang="en-US" b="1" i="1" dirty="0" smtClean="0"/>
          </a:p>
          <a:p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Software Technology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Instructions were written in machine language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First generation computers could solve one problem at a time</a:t>
            </a:r>
            <a:endParaRPr lang="en-US" sz="2000" b="1" i="1" dirty="0" smtClean="0"/>
          </a:p>
          <a:p>
            <a:pPr lvl="1"/>
            <a:endParaRPr lang="en-US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Computing Characteristics	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Computation time was in milliseconds</a:t>
            </a:r>
          </a:p>
          <a:p>
            <a:pPr lvl="1"/>
            <a:endParaRPr lang="en-US" sz="20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Physical Appearance	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These computers were enormous in size and required a large 	room for installation</a:t>
            </a:r>
            <a:endParaRPr lang="en-US" sz="20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b="1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57200" y="6781800"/>
            <a:ext cx="9144000" cy="869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3400" y="639016"/>
            <a:ext cx="9067800" cy="5039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Generation (cont…)</a:t>
            </a:r>
            <a:endParaRPr spc="-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1624548"/>
            <a:ext cx="8839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Application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Used for scientific applications as they were the fastest computing device of their time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endParaRPr lang="en-US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Examples	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Universal Automatic Computer (UNIVAC)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Electronic Numerical Integrator And Calculator (ENIAC)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Electronic Discrete Variable Automatic Computer (EDVAC).</a:t>
            </a:r>
            <a:endParaRPr lang="en-US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0600" y="3505200"/>
            <a:ext cx="107632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8456436" y="6019800"/>
            <a:ext cx="1449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Vacuum Tube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57200" y="6781800"/>
            <a:ext cx="9144000" cy="869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57200" y="451373"/>
            <a:ext cx="9067800" cy="99642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Generation (1956 to 1963): Using Transistors</a:t>
            </a:r>
            <a:endParaRPr spc="-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1676400"/>
            <a:ext cx="8839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Hardware Technology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Transistors  replaced the vacuum tubes of the first generation 	of computers.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Used </a:t>
            </a:r>
            <a:r>
              <a:rPr lang="en-US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magnetic core technology for primary memory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Used magnetic tapes and magnetic disks for secondary 	storage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Input was still through punched cards and the output using     	printouts.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Concept of a stored program</a:t>
            </a:r>
            <a:endParaRPr lang="en-US" sz="20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b="1" i="1" dirty="0" smtClean="0"/>
          </a:p>
          <a:p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Software Technology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Instructions were written using the </a:t>
            </a:r>
            <a:r>
              <a:rPr lang="en-US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assembly language.</a:t>
            </a:r>
          </a:p>
          <a:p>
            <a:pPr lvl="1"/>
            <a:endParaRPr lang="en-US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Computing Characteristics	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Computation time was in microseconds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endParaRPr lang="en-US" sz="20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b="1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57200" y="6781800"/>
            <a:ext cx="9144000" cy="869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3400" y="685800"/>
            <a:ext cx="9067800" cy="5039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Generation (Cont…)</a:t>
            </a:r>
            <a:endParaRPr spc="-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1691819"/>
            <a:ext cx="8839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Physical Appearance	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Due to the transistors, the size of computer was reduced as 	compare to first generation</a:t>
            </a:r>
          </a:p>
          <a:p>
            <a:pPr>
              <a:lnSpc>
                <a:spcPct val="150000"/>
              </a:lnSpc>
            </a:pPr>
            <a:endParaRPr lang="en-US" sz="20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Application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Cost was low as compared to the first generation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Transistors had to be assembled manually in second generation computers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Examples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PDP-8, IBM 1401 and CDC 1604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58150" y="2819400"/>
            <a:ext cx="192405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8580433" y="5715000"/>
            <a:ext cx="1096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Transistor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57200" y="6781800"/>
            <a:ext cx="9144000" cy="869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57200" y="451373"/>
            <a:ext cx="9067800" cy="99642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Third Generation (1964 to 1971): Using Integrated Circuits</a:t>
            </a:r>
            <a:endParaRPr spc="-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1752600"/>
            <a:ext cx="8839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Hardware Technology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Used the </a:t>
            </a:r>
            <a:r>
              <a:rPr lang="en-US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Integrated Circuit (IC)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Chips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 IC chip, multiple transistors are placed on a silicon chip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Use of IC chip increased the speed and the efficiency of computer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keyboard and monitor were used for Interaction instead of punch   	cards</a:t>
            </a:r>
          </a:p>
          <a:p>
            <a:endParaRPr lang="en-US" b="1" i="1" dirty="0" smtClean="0"/>
          </a:p>
          <a:p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Software Technology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Keyboard and the monitor were interfaced through the </a:t>
            </a:r>
            <a:r>
              <a:rPr lang="en-US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operating 	system</a:t>
            </a:r>
          </a:p>
          <a:p>
            <a:pPr>
              <a:buFont typeface="Arial" pitchFamily="34" charset="0"/>
              <a:buChar char="•"/>
            </a:pPr>
            <a:r>
              <a:rPr lang="en-US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High-level languages were used extensively for programming</a:t>
            </a:r>
          </a:p>
          <a:p>
            <a:endParaRPr lang="en-US" sz="3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Computing Characteristics	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Computation time was in nanoseconds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02920" y="726757"/>
            <a:ext cx="9052560" cy="492443"/>
          </a:xfrm>
        </p:spPr>
        <p:txBody>
          <a:bodyPr/>
          <a:lstStyle/>
          <a:p>
            <a:pPr eaLnBrk="1" hangingPunct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Nice Saying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02920" y="1727200"/>
            <a:ext cx="9052560" cy="4401205"/>
          </a:xfrm>
        </p:spPr>
        <p:txBody>
          <a:bodyPr/>
          <a:lstStyle/>
          <a:p>
            <a:pPr algn="ctr">
              <a:tabLst>
                <a:tab pos="0" algn="l"/>
                <a:tab pos="509412" algn="l"/>
                <a:tab pos="1018824" algn="l"/>
                <a:tab pos="1528237" algn="l"/>
                <a:tab pos="2037649" algn="l"/>
                <a:tab pos="2547061" algn="l"/>
                <a:tab pos="3056473" algn="l"/>
                <a:tab pos="3565886" algn="l"/>
                <a:tab pos="4075298" algn="l"/>
                <a:tab pos="4584710" algn="l"/>
                <a:tab pos="5094122" algn="l"/>
                <a:tab pos="5603535" algn="l"/>
                <a:tab pos="6112947" algn="l"/>
                <a:tab pos="6622359" algn="l"/>
                <a:tab pos="7131771" algn="l"/>
                <a:tab pos="7641184" algn="l"/>
                <a:tab pos="8150596" algn="l"/>
                <a:tab pos="8660008" algn="l"/>
                <a:tab pos="9169420" algn="l"/>
                <a:tab pos="9678833" algn="l"/>
                <a:tab pos="10188245" algn="l"/>
              </a:tabLst>
            </a:pPr>
            <a:r>
              <a:rPr lang="en-US" sz="2700" dirty="0" smtClean="0">
                <a:solidFill>
                  <a:srgbClr val="000000"/>
                </a:solidFill>
              </a:rPr>
              <a:t>I keep </a:t>
            </a:r>
            <a:r>
              <a:rPr lang="en-US" sz="2700" dirty="0" smtClean="0">
                <a:solidFill>
                  <a:srgbClr val="0000CC"/>
                </a:solidFill>
              </a:rPr>
              <a:t>6</a:t>
            </a:r>
            <a:r>
              <a:rPr lang="en-US" sz="2700" dirty="0" smtClean="0">
                <a:solidFill>
                  <a:srgbClr val="000000"/>
                </a:solidFill>
              </a:rPr>
              <a:t> honest serving men. </a:t>
            </a:r>
          </a:p>
          <a:p>
            <a:pPr algn="ctr">
              <a:tabLst>
                <a:tab pos="0" algn="l"/>
                <a:tab pos="509412" algn="l"/>
                <a:tab pos="1018824" algn="l"/>
                <a:tab pos="1528237" algn="l"/>
                <a:tab pos="2037649" algn="l"/>
                <a:tab pos="2547061" algn="l"/>
                <a:tab pos="3056473" algn="l"/>
                <a:tab pos="3565886" algn="l"/>
                <a:tab pos="4075298" algn="l"/>
                <a:tab pos="4584710" algn="l"/>
                <a:tab pos="5094122" algn="l"/>
                <a:tab pos="5603535" algn="l"/>
                <a:tab pos="6112947" algn="l"/>
                <a:tab pos="6622359" algn="l"/>
                <a:tab pos="7131771" algn="l"/>
                <a:tab pos="7641184" algn="l"/>
                <a:tab pos="8150596" algn="l"/>
                <a:tab pos="8660008" algn="l"/>
                <a:tab pos="9169420" algn="l"/>
                <a:tab pos="9678833" algn="l"/>
                <a:tab pos="10188245" algn="l"/>
              </a:tabLst>
            </a:pPr>
            <a:r>
              <a:rPr lang="en-US" sz="2700" dirty="0" smtClean="0">
                <a:solidFill>
                  <a:srgbClr val="000000"/>
                </a:solidFill>
              </a:rPr>
              <a:t>They taught me all I knew. </a:t>
            </a:r>
          </a:p>
          <a:p>
            <a:pPr algn="ctr">
              <a:tabLst>
                <a:tab pos="0" algn="l"/>
                <a:tab pos="509412" algn="l"/>
                <a:tab pos="1018824" algn="l"/>
                <a:tab pos="1528237" algn="l"/>
                <a:tab pos="2037649" algn="l"/>
                <a:tab pos="2547061" algn="l"/>
                <a:tab pos="3056473" algn="l"/>
                <a:tab pos="3565886" algn="l"/>
                <a:tab pos="4075298" algn="l"/>
                <a:tab pos="4584710" algn="l"/>
                <a:tab pos="5094122" algn="l"/>
                <a:tab pos="5603535" algn="l"/>
                <a:tab pos="6112947" algn="l"/>
                <a:tab pos="6622359" algn="l"/>
                <a:tab pos="7131771" algn="l"/>
                <a:tab pos="7641184" algn="l"/>
                <a:tab pos="8150596" algn="l"/>
                <a:tab pos="8660008" algn="l"/>
                <a:tab pos="9169420" algn="l"/>
                <a:tab pos="9678833" algn="l"/>
                <a:tab pos="10188245" algn="l"/>
              </a:tabLst>
            </a:pPr>
            <a:r>
              <a:rPr lang="en-US" sz="2700" dirty="0" smtClean="0">
                <a:solidFill>
                  <a:srgbClr val="000000"/>
                </a:solidFill>
              </a:rPr>
              <a:t>Their names are: </a:t>
            </a:r>
          </a:p>
          <a:p>
            <a:pPr algn="ctr">
              <a:tabLst>
                <a:tab pos="0" algn="l"/>
                <a:tab pos="509412" algn="l"/>
                <a:tab pos="1018824" algn="l"/>
                <a:tab pos="1528237" algn="l"/>
                <a:tab pos="2037649" algn="l"/>
                <a:tab pos="2547061" algn="l"/>
                <a:tab pos="3056473" algn="l"/>
                <a:tab pos="3565886" algn="l"/>
                <a:tab pos="4075298" algn="l"/>
                <a:tab pos="4584710" algn="l"/>
                <a:tab pos="5094122" algn="l"/>
                <a:tab pos="5603535" algn="l"/>
                <a:tab pos="6112947" algn="l"/>
                <a:tab pos="6622359" algn="l"/>
                <a:tab pos="7131771" algn="l"/>
                <a:tab pos="7641184" algn="l"/>
                <a:tab pos="8150596" algn="l"/>
                <a:tab pos="8660008" algn="l"/>
                <a:tab pos="9169420" algn="l"/>
                <a:tab pos="9678833" algn="l"/>
                <a:tab pos="10188245" algn="l"/>
              </a:tabLst>
            </a:pPr>
            <a:r>
              <a:rPr lang="en-US" sz="2700" dirty="0" smtClean="0">
                <a:solidFill>
                  <a:srgbClr val="000099"/>
                </a:solidFill>
              </a:rPr>
              <a:t>WHAT </a:t>
            </a:r>
            <a:r>
              <a:rPr lang="en-US" sz="2700" dirty="0" smtClean="0">
                <a:solidFill>
                  <a:srgbClr val="000000"/>
                </a:solidFill>
              </a:rPr>
              <a:t>and </a:t>
            </a:r>
            <a:r>
              <a:rPr lang="en-US" sz="2700" dirty="0" smtClean="0">
                <a:solidFill>
                  <a:srgbClr val="0000CC"/>
                </a:solidFill>
              </a:rPr>
              <a:t>WHY</a:t>
            </a:r>
            <a:r>
              <a:rPr lang="en-US" sz="2700" dirty="0" smtClean="0">
                <a:solidFill>
                  <a:srgbClr val="FF0000"/>
                </a:solidFill>
              </a:rPr>
              <a:t> </a:t>
            </a:r>
            <a:r>
              <a:rPr lang="en-US" sz="2700" dirty="0" smtClean="0">
                <a:solidFill>
                  <a:srgbClr val="000000"/>
                </a:solidFill>
              </a:rPr>
              <a:t>and </a:t>
            </a:r>
            <a:r>
              <a:rPr lang="en-US" sz="2700" dirty="0" smtClean="0">
                <a:solidFill>
                  <a:srgbClr val="000099"/>
                </a:solidFill>
              </a:rPr>
              <a:t>WHEN</a:t>
            </a:r>
            <a:r>
              <a:rPr lang="en-US" sz="2700" dirty="0" smtClean="0">
                <a:solidFill>
                  <a:srgbClr val="000000"/>
                </a:solidFill>
              </a:rPr>
              <a:t> and </a:t>
            </a:r>
            <a:r>
              <a:rPr lang="en-US" sz="2700" dirty="0" smtClean="0">
                <a:solidFill>
                  <a:srgbClr val="0000CC"/>
                </a:solidFill>
              </a:rPr>
              <a:t>HOW</a:t>
            </a:r>
            <a:r>
              <a:rPr lang="en-US" sz="2700" dirty="0" smtClean="0">
                <a:solidFill>
                  <a:srgbClr val="000000"/>
                </a:solidFill>
              </a:rPr>
              <a:t> and </a:t>
            </a:r>
            <a:r>
              <a:rPr lang="en-US" sz="2700" dirty="0" smtClean="0">
                <a:solidFill>
                  <a:srgbClr val="0000CC"/>
                </a:solidFill>
              </a:rPr>
              <a:t>WHERE</a:t>
            </a:r>
            <a:r>
              <a:rPr lang="en-US" sz="2700" dirty="0" smtClean="0">
                <a:solidFill>
                  <a:srgbClr val="FF0000"/>
                </a:solidFill>
              </a:rPr>
              <a:t> </a:t>
            </a:r>
            <a:r>
              <a:rPr lang="en-US" sz="2700" dirty="0" smtClean="0">
                <a:solidFill>
                  <a:srgbClr val="000000"/>
                </a:solidFill>
              </a:rPr>
              <a:t>and </a:t>
            </a:r>
            <a:r>
              <a:rPr lang="en-US" sz="2700" dirty="0" smtClean="0">
                <a:solidFill>
                  <a:srgbClr val="0000CC"/>
                </a:solidFill>
              </a:rPr>
              <a:t>WHO.</a:t>
            </a:r>
            <a:endParaRPr lang="en-US" sz="2200" dirty="0" smtClean="0">
              <a:solidFill>
                <a:srgbClr val="0000CC"/>
              </a:solidFill>
            </a:endParaRPr>
          </a:p>
          <a:p>
            <a:pPr algn="ctr">
              <a:tabLst>
                <a:tab pos="0" algn="l"/>
                <a:tab pos="509412" algn="l"/>
                <a:tab pos="1018824" algn="l"/>
                <a:tab pos="1528237" algn="l"/>
                <a:tab pos="2037649" algn="l"/>
                <a:tab pos="2547061" algn="l"/>
                <a:tab pos="3056473" algn="l"/>
                <a:tab pos="3565886" algn="l"/>
                <a:tab pos="4075298" algn="l"/>
                <a:tab pos="4584710" algn="l"/>
                <a:tab pos="5094122" algn="l"/>
                <a:tab pos="5603535" algn="l"/>
                <a:tab pos="6112947" algn="l"/>
                <a:tab pos="6622359" algn="l"/>
                <a:tab pos="7131771" algn="l"/>
                <a:tab pos="7641184" algn="l"/>
                <a:tab pos="8150596" algn="l"/>
                <a:tab pos="8660008" algn="l"/>
                <a:tab pos="9169420" algn="l"/>
                <a:tab pos="9678833" algn="l"/>
                <a:tab pos="10188245" algn="l"/>
              </a:tabLst>
            </a:pPr>
            <a:r>
              <a:rPr lang="en-US" i="1" dirty="0" smtClean="0">
                <a:solidFill>
                  <a:srgbClr val="FF0000"/>
                </a:solidFill>
              </a:rPr>
              <a:t>														</a:t>
            </a:r>
            <a:r>
              <a:rPr lang="en-US" sz="2200" i="1" dirty="0" smtClean="0">
                <a:solidFill>
                  <a:srgbClr val="000000"/>
                </a:solidFill>
              </a:rPr>
              <a:t>(R. Kipling)</a:t>
            </a:r>
            <a:endParaRPr lang="en-US" sz="1600" i="1" dirty="0" smtClean="0">
              <a:solidFill>
                <a:srgbClr val="000000"/>
              </a:solidFill>
            </a:endParaRPr>
          </a:p>
          <a:p>
            <a:pPr algn="ctr">
              <a:tabLst>
                <a:tab pos="0" algn="l"/>
                <a:tab pos="509412" algn="l"/>
                <a:tab pos="1018824" algn="l"/>
                <a:tab pos="1528237" algn="l"/>
                <a:tab pos="2037649" algn="l"/>
                <a:tab pos="2547061" algn="l"/>
                <a:tab pos="3056473" algn="l"/>
                <a:tab pos="3565886" algn="l"/>
                <a:tab pos="4075298" algn="l"/>
                <a:tab pos="4584710" algn="l"/>
                <a:tab pos="5094122" algn="l"/>
                <a:tab pos="5603535" algn="l"/>
                <a:tab pos="6112947" algn="l"/>
                <a:tab pos="6622359" algn="l"/>
                <a:tab pos="7131771" algn="l"/>
                <a:tab pos="7641184" algn="l"/>
                <a:tab pos="8150596" algn="l"/>
                <a:tab pos="8660008" algn="l"/>
                <a:tab pos="9169420" algn="l"/>
                <a:tab pos="9678833" algn="l"/>
                <a:tab pos="10188245" algn="l"/>
              </a:tabLst>
            </a:pPr>
            <a:endParaRPr lang="en-US" sz="1600" i="1" dirty="0" smtClean="0">
              <a:solidFill>
                <a:srgbClr val="000000"/>
              </a:solidFill>
              <a:latin typeface="Verdana" pitchFamily="34" charset="0"/>
            </a:endParaRPr>
          </a:p>
          <a:p>
            <a:pPr algn="ctr">
              <a:tabLst>
                <a:tab pos="0" algn="l"/>
                <a:tab pos="509412" algn="l"/>
                <a:tab pos="1018824" algn="l"/>
                <a:tab pos="1528237" algn="l"/>
                <a:tab pos="2037649" algn="l"/>
                <a:tab pos="2547061" algn="l"/>
                <a:tab pos="3056473" algn="l"/>
                <a:tab pos="3565886" algn="l"/>
                <a:tab pos="4075298" algn="l"/>
                <a:tab pos="4584710" algn="l"/>
                <a:tab pos="5094122" algn="l"/>
                <a:tab pos="5603535" algn="l"/>
                <a:tab pos="6112947" algn="l"/>
                <a:tab pos="6622359" algn="l"/>
                <a:tab pos="7131771" algn="l"/>
                <a:tab pos="7641184" algn="l"/>
                <a:tab pos="8150596" algn="l"/>
                <a:tab pos="8660008" algn="l"/>
                <a:tab pos="9169420" algn="l"/>
                <a:tab pos="9678833" algn="l"/>
                <a:tab pos="10188245" algn="l"/>
              </a:tabLst>
            </a:pPr>
            <a:r>
              <a:rPr lang="en-US" sz="3100" b="1" i="1" dirty="0" smtClean="0">
                <a:solidFill>
                  <a:srgbClr val="000000"/>
                </a:solidFill>
              </a:rPr>
              <a:t>And believe me, </a:t>
            </a:r>
          </a:p>
          <a:p>
            <a:pPr algn="ctr">
              <a:tabLst>
                <a:tab pos="0" algn="l"/>
                <a:tab pos="509412" algn="l"/>
                <a:tab pos="1018824" algn="l"/>
                <a:tab pos="1528237" algn="l"/>
                <a:tab pos="2037649" algn="l"/>
                <a:tab pos="2547061" algn="l"/>
                <a:tab pos="3056473" algn="l"/>
                <a:tab pos="3565886" algn="l"/>
                <a:tab pos="4075298" algn="l"/>
                <a:tab pos="4584710" algn="l"/>
                <a:tab pos="5094122" algn="l"/>
                <a:tab pos="5603535" algn="l"/>
                <a:tab pos="6112947" algn="l"/>
                <a:tab pos="6622359" algn="l"/>
                <a:tab pos="7131771" algn="l"/>
                <a:tab pos="7641184" algn="l"/>
                <a:tab pos="8150596" algn="l"/>
                <a:tab pos="8660008" algn="l"/>
                <a:tab pos="9169420" algn="l"/>
                <a:tab pos="9678833" algn="l"/>
                <a:tab pos="10188245" algn="l"/>
              </a:tabLst>
            </a:pPr>
            <a:r>
              <a:rPr lang="en-US" sz="3100" b="1" i="1" dirty="0" smtClean="0">
                <a:solidFill>
                  <a:srgbClr val="000000"/>
                </a:solidFill>
              </a:rPr>
              <a:t>on the road of learning, </a:t>
            </a:r>
          </a:p>
          <a:p>
            <a:pPr algn="ctr">
              <a:tabLst>
                <a:tab pos="0" algn="l"/>
                <a:tab pos="509412" algn="l"/>
                <a:tab pos="1018824" algn="l"/>
                <a:tab pos="1528237" algn="l"/>
                <a:tab pos="2037649" algn="l"/>
                <a:tab pos="2547061" algn="l"/>
                <a:tab pos="3056473" algn="l"/>
                <a:tab pos="3565886" algn="l"/>
                <a:tab pos="4075298" algn="l"/>
                <a:tab pos="4584710" algn="l"/>
                <a:tab pos="5094122" algn="l"/>
                <a:tab pos="5603535" algn="l"/>
                <a:tab pos="6112947" algn="l"/>
                <a:tab pos="6622359" algn="l"/>
                <a:tab pos="7131771" algn="l"/>
                <a:tab pos="7641184" algn="l"/>
                <a:tab pos="8150596" algn="l"/>
                <a:tab pos="8660008" algn="l"/>
                <a:tab pos="9169420" algn="l"/>
                <a:tab pos="9678833" algn="l"/>
                <a:tab pos="10188245" algn="l"/>
              </a:tabLst>
            </a:pPr>
            <a:r>
              <a:rPr lang="en-US" sz="3100" b="1" i="1" dirty="0" smtClean="0">
                <a:solidFill>
                  <a:srgbClr val="000000"/>
                </a:solidFill>
              </a:rPr>
              <a:t>these are your best companions.</a:t>
            </a:r>
            <a:endParaRPr lang="en-US" sz="2200" b="1" i="1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509412" algn="l"/>
                <a:tab pos="1018824" algn="l"/>
                <a:tab pos="1528237" algn="l"/>
                <a:tab pos="2037649" algn="l"/>
                <a:tab pos="2547061" algn="l"/>
                <a:tab pos="3056473" algn="l"/>
                <a:tab pos="3565886" algn="l"/>
                <a:tab pos="4075298" algn="l"/>
                <a:tab pos="4584710" algn="l"/>
                <a:tab pos="5094122" algn="l"/>
                <a:tab pos="5603535" algn="l"/>
                <a:tab pos="6112947" algn="l"/>
                <a:tab pos="6622359" algn="l"/>
                <a:tab pos="7131771" algn="l"/>
                <a:tab pos="7641184" algn="l"/>
                <a:tab pos="8150596" algn="l"/>
                <a:tab pos="8660008" algn="l"/>
                <a:tab pos="9169420" algn="l"/>
                <a:tab pos="9678833" algn="l"/>
                <a:tab pos="10188245" algn="l"/>
              </a:tabLst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717280" y="7203864"/>
            <a:ext cx="838200" cy="413808"/>
          </a:xfrm>
          <a:prstGeom prst="rect">
            <a:avLst/>
          </a:prstGeom>
        </p:spPr>
        <p:txBody>
          <a:bodyPr lIns="101882" tIns="50941" rIns="101882" bIns="50941"/>
          <a:lstStyle/>
          <a:p>
            <a:pPr>
              <a:defRPr/>
            </a:pPr>
            <a:fld id="{4EB4541F-657C-454C-A30A-E652ACE5827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57200" y="6781800"/>
            <a:ext cx="9144000" cy="869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3400" y="685800"/>
            <a:ext cx="9067800" cy="5039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Third Generation (Cont…)</a:t>
            </a:r>
            <a:endParaRPr spc="-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1688842"/>
            <a:ext cx="8839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Physical Appearance	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Small as compared to second generation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endParaRPr lang="en-US" sz="20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Application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Computers became accessible to mass audience </a:t>
            </a:r>
          </a:p>
          <a:p>
            <a:pPr lvl="1">
              <a:lnSpc>
                <a:spcPct val="150000"/>
              </a:lnSpc>
            </a:pPr>
            <a:endParaRPr lang="en-US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Examples</a:t>
            </a: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IBM 370, PDP 11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8475" y="4038600"/>
            <a:ext cx="2295525" cy="158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7162800" y="5650468"/>
            <a:ext cx="1901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Integrated Circuits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57200" y="6781800"/>
            <a:ext cx="9144000" cy="869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57200" y="451373"/>
            <a:ext cx="9067800" cy="99642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Fourth Generation (1971 to present): Using Microprocessor</a:t>
            </a:r>
            <a:endParaRPr spc="-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1752600"/>
            <a:ext cx="8839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Hardware Technology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Used the LSI and VLSI technology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Microprocessor is a chip containing millions of transistors and components</a:t>
            </a:r>
          </a:p>
          <a:p>
            <a:pPr>
              <a:buFont typeface="Arial" pitchFamily="34" charset="0"/>
              <a:buChar char="•"/>
            </a:pPr>
            <a:r>
              <a:rPr lang="en-US" sz="2000" i="1" dirty="0" smtClean="0"/>
              <a:t>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Linking of computers is another key development of this era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Development of pointing devices like mouse, and handheld devices.</a:t>
            </a:r>
          </a:p>
          <a:p>
            <a:pPr>
              <a:buFont typeface="Arial" pitchFamily="34" charset="0"/>
              <a:buChar char="•"/>
            </a:pPr>
            <a:endParaRPr lang="en-US" b="1" i="1" dirty="0" smtClean="0"/>
          </a:p>
          <a:p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Software Technology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New operating systems like the MS-DOS and MS Windows 	developed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Support </a:t>
            </a:r>
            <a:r>
              <a:rPr lang="en-US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Graphical User Interface (GUI)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High-level programming languages are used for the writing of 	programs.</a:t>
            </a:r>
            <a:endParaRPr lang="en-US" sz="3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Computing Characteristics	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Computation time was in picoseconds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57200" y="6781800"/>
            <a:ext cx="9144000" cy="869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3400" y="639016"/>
            <a:ext cx="9067800" cy="5039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Fourth Generation (Cont…)</a:t>
            </a:r>
            <a:endParaRPr spc="-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1752600"/>
            <a:ext cx="88392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Physical Appearance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Smaller than previous generation</a:t>
            </a:r>
          </a:p>
          <a:p>
            <a:pPr>
              <a:buFont typeface="Arial" pitchFamily="34" charset="0"/>
              <a:buChar char="•"/>
            </a:pPr>
            <a:endParaRPr lang="en-US" b="1" i="1" dirty="0" smtClean="0"/>
          </a:p>
          <a:p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Applications	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Widely available for commercial purposes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Personal computers became available to the home user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Examples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Intel 4004 chip was the first microprocessor</a:t>
            </a:r>
          </a:p>
          <a:p>
            <a:pPr lvl="1">
              <a:buFont typeface="Arial" pitchFamily="34" charset="0"/>
              <a:buChar char="•"/>
            </a:pP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Arial" pitchFamily="34" charset="0"/>
              <a:buChar char="•"/>
            </a:pP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67575" y="4114800"/>
            <a:ext cx="22574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7543800" y="5943600"/>
            <a:ext cx="1645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Microprocessor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81000" y="6781800"/>
            <a:ext cx="9372600" cy="869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57200" y="451373"/>
            <a:ext cx="9067800" cy="99642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Fifth Generation(Present to Next): Using Artificial Intelligence</a:t>
            </a:r>
            <a:endParaRPr spc="-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1752600"/>
            <a:ext cx="88392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Use </a:t>
            </a:r>
            <a:r>
              <a:rPr lang="en-US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Super Large Scale Integrated (SLSI) chips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able to store 	millions of components on a single chip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Large memory requirements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Uses parallel processing (results in faster processing)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Artificial Intelligence includes areas like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Expert System (ES), Natural Language Processing (NLP), speech recognition, voice recognition, robotics, etc.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n-US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81000" y="6781800"/>
            <a:ext cx="9372600" cy="869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3400" y="685800"/>
            <a:ext cx="8458200" cy="5039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Classification of Computers</a:t>
            </a:r>
            <a:endParaRPr spc="-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1211" y="1671935"/>
            <a:ext cx="842418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The digital computer are broadly classified into four categories: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US" sz="2800" dirty="0" smtClean="0"/>
              <a:t>Microcomputers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US" sz="2800" dirty="0" smtClean="0"/>
              <a:t>Minicomputers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US" sz="2800" dirty="0" smtClean="0"/>
              <a:t>Mainframe computers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en-US" sz="2800" dirty="0" smtClean="0"/>
              <a:t>Supercomputer</a:t>
            </a:r>
          </a:p>
          <a:p>
            <a:pPr marL="457200" indent="-457200">
              <a:lnSpc>
                <a:spcPct val="150000"/>
              </a:lnSpc>
            </a:pPr>
            <a:r>
              <a:rPr lang="en-US" sz="2800" dirty="0" smtClean="0"/>
              <a:t>Classification of computers is based on size and type</a:t>
            </a:r>
          </a:p>
          <a:p>
            <a:pPr marL="457200" indent="-457200">
              <a:lnSpc>
                <a:spcPct val="150000"/>
              </a:lnSpc>
              <a:buAutoNum type="arabicParenR"/>
            </a:pPr>
            <a:endParaRPr lang="en-US" sz="2800" dirty="0" smtClean="0"/>
          </a:p>
          <a:p>
            <a:pPr>
              <a:lnSpc>
                <a:spcPct val="150000"/>
              </a:lnSpc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81000" y="6781800"/>
            <a:ext cx="9372600" cy="869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3400" y="685800"/>
            <a:ext cx="8458200" cy="5039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 Computers</a:t>
            </a:r>
            <a:endParaRPr spc="-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752600"/>
            <a:ext cx="8908016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Microcomputers are small, low-cost and single-user digital computer</a:t>
            </a:r>
          </a:p>
          <a:p>
            <a:r>
              <a:rPr lang="en-US" sz="2400" dirty="0" smtClean="0"/>
              <a:t>consist of CPU, input unit, output unit, storage unit and the software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Examples:</a:t>
            </a:r>
          </a:p>
          <a:p>
            <a:r>
              <a:rPr lang="en-US" sz="2400" dirty="0" smtClean="0"/>
              <a:t>Microcomputers include: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Desktop computers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Notebook computers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Laptop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Tablet computer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Handheld computer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Smart phones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err="1" smtClean="0"/>
              <a:t>Netbook</a:t>
            </a:r>
            <a:endParaRPr lang="en-US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743200"/>
            <a:ext cx="4800600" cy="372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81000" y="6781800"/>
            <a:ext cx="9372600" cy="869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3400" y="685800"/>
            <a:ext cx="8458200" cy="5039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 Computers</a:t>
            </a:r>
            <a:endParaRPr spc="-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771471"/>
            <a:ext cx="962430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Generally used in multi-user systems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High processing speed and high storage capacity than the microcomputers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Can support 4–200 users simultaneously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Users can access the minicomputer through their PCs or terminal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Used for real-time applications in industries, research centers, etc</a:t>
            </a:r>
          </a:p>
          <a:p>
            <a:endParaRPr lang="en-US" sz="2400" dirty="0" smtClean="0"/>
          </a:p>
          <a:p>
            <a:r>
              <a:rPr lang="en-US" sz="2400" b="1" dirty="0" smtClean="0"/>
              <a:t>Examples: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PDP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11, IBM (8000 series)</a:t>
            </a:r>
          </a:p>
          <a:p>
            <a:endParaRPr lang="en-US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32380" y="3910013"/>
            <a:ext cx="3240220" cy="241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81000" y="6781800"/>
            <a:ext cx="9372600" cy="869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3400" y="685800"/>
            <a:ext cx="8458200" cy="5039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Mainframe Computers</a:t>
            </a:r>
            <a:endParaRPr spc="-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551087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Multi-user, multi-programming and high performance computers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Operate at a very high speed, have very large storage capacity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Generally used in centralized databases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User accesses the mainframe computer via a terminal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Used in organizations like banks or companies where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 many people require frequent access to the same data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Examples:	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CDC 6600 and IBM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ES000 series.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2905125"/>
            <a:ext cx="220027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81000" y="6781800"/>
            <a:ext cx="9372600" cy="869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3400" y="685800"/>
            <a:ext cx="8458200" cy="5039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 Computers</a:t>
            </a:r>
            <a:endParaRPr spc="-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387019"/>
            <a:ext cx="10058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The fastest and the most expensive machines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Having high processing speed compared to other computers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Speed is generally measured in FLOPS (Floating point Operations Per Second)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Can perform trillions of calculations per second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Used for highly calculation-intensive tasks, such as, weather forecasting,</a:t>
            </a:r>
          </a:p>
          <a:p>
            <a:r>
              <a:rPr lang="en-US" sz="2400" dirty="0" smtClean="0"/>
              <a:t>  climate research (global warming), biological research, nuclear research and    aircraft design.</a:t>
            </a:r>
          </a:p>
          <a:p>
            <a:endParaRPr lang="en-US" sz="2400" dirty="0" smtClean="0"/>
          </a:p>
          <a:p>
            <a:r>
              <a:rPr lang="en-US" sz="2400" b="1" dirty="0" smtClean="0"/>
              <a:t>Examples: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IBM Roadrunner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IBM Blue gene and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Intel ASCI red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1" y="3962400"/>
            <a:ext cx="3352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81000" y="6781800"/>
            <a:ext cx="9372600" cy="869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3400" y="685800"/>
            <a:ext cx="8458200" cy="5039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Applications of Computer</a:t>
            </a:r>
            <a:endParaRPr spc="-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1724085"/>
            <a:ext cx="9906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Computers have proliferated into various areas of our lives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Education: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To prepare notes and presentations of their lectures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To provide distance education using the e-learning software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To conduct online examinations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Researchers use computers to get easy access to conference and journal</a:t>
            </a:r>
            <a:endParaRPr lang="en-US" sz="2400" b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2400" b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717280" y="7203864"/>
            <a:ext cx="838200" cy="413808"/>
          </a:xfrm>
          <a:prstGeom prst="rect">
            <a:avLst/>
          </a:prstGeom>
        </p:spPr>
        <p:txBody>
          <a:bodyPr lIns="101882" tIns="50941" rIns="101882" bIns="50941"/>
          <a:lstStyle/>
          <a:p>
            <a:pPr>
              <a:defRPr/>
            </a:pPr>
            <a:fld id="{02A059A3-0F25-4788-A521-C836ECED13A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196" name="TextBox 5"/>
          <p:cNvSpPr txBox="1">
            <a:spLocks noChangeArrowheads="1"/>
          </p:cNvSpPr>
          <p:nvPr/>
        </p:nvSpPr>
        <p:spPr bwMode="auto">
          <a:xfrm>
            <a:off x="2682240" y="2936240"/>
            <a:ext cx="4426076" cy="65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1882" tIns="50941" rIns="101882" bIns="50941">
            <a:spAutoFit/>
          </a:bodyPr>
          <a:lstStyle/>
          <a:p>
            <a:r>
              <a:rPr lang="en-US" sz="3600" u="sng" dirty="0">
                <a:solidFill>
                  <a:srgbClr val="C00000"/>
                </a:solidFill>
              </a:rPr>
              <a:t>Let start the Course…..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81000" y="6858000"/>
            <a:ext cx="9372600" cy="869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3400" y="685800"/>
            <a:ext cx="8458200" cy="5039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Applications of Computer (Cont…)</a:t>
            </a:r>
            <a:endParaRPr spc="-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1447800"/>
            <a:ext cx="9906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Entertainment: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User can download and view movies, play games, chat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Use multimedia for making movies, incorporate visual and sound effects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The users can also listen to music, download , create and share music</a:t>
            </a:r>
          </a:p>
          <a:p>
            <a:endParaRPr lang="en-US" sz="2400" b="1" i="1" dirty="0" smtClean="0"/>
          </a:p>
          <a:p>
            <a:r>
              <a:rPr lang="en-US" sz="2400" b="1" dirty="0" smtClean="0"/>
              <a:t>Medical: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Ultrasound, CT scan and MRI scan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Also provide assistance to the medical surgeons during critical surgery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Science and Engineering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Scientists and engineers use computers for performing complex scientific     calculations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For designing and making drawings (CAD/CAM applications)</a:t>
            </a:r>
            <a:endParaRPr lang="en-US" sz="2400" b="1" dirty="0" smtClean="0"/>
          </a:p>
          <a:p>
            <a:endParaRPr lang="en-US" sz="2400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81000" y="6858000"/>
            <a:ext cx="9372600" cy="869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33400" y="685800"/>
            <a:ext cx="8458200" cy="5039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Applications of Computer (Cont…)</a:t>
            </a:r>
            <a:endParaRPr spc="-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1447800"/>
            <a:ext cx="9906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Government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E-governance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Different government departments provide information to the users through websites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Income tax return, paying taxes, online submission of water and electricity bills, for the access of land record details, etc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Police department uses computers to search for criminals using fingerprint matching etc</a:t>
            </a:r>
            <a:endParaRPr lang="en-US" sz="2400" b="1" dirty="0" smtClean="0"/>
          </a:p>
          <a:p>
            <a:endParaRPr lang="en-US" sz="2400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57200" y="6446113"/>
            <a:ext cx="9144000" cy="869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74852" y="688339"/>
            <a:ext cx="4569460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pc="-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endParaRPr spc="-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7850" y="1581382"/>
            <a:ext cx="7575550" cy="39812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3950">
              <a:latin typeface="Times New Roman"/>
              <a:cs typeface="Times New Roman"/>
            </a:endParaRPr>
          </a:p>
          <a:p>
            <a:pPr marL="920750" indent="-328930">
              <a:lnSpc>
                <a:spcPct val="100000"/>
              </a:lnSpc>
              <a:buClr>
                <a:srgbClr val="FF0000"/>
              </a:buClr>
              <a:buFont typeface="Wingdings"/>
              <a:buChar char=""/>
              <a:tabLst>
                <a:tab pos="920750" algn="l"/>
                <a:tab pos="921385" algn="l"/>
              </a:tabLst>
            </a:pPr>
            <a:r>
              <a:rPr sz="2000" dirty="0">
                <a:latin typeface="Verdana"/>
                <a:cs typeface="Verdana"/>
              </a:rPr>
              <a:t>Computer</a:t>
            </a:r>
            <a:endParaRPr sz="2000">
              <a:latin typeface="Verdana"/>
              <a:cs typeface="Verdana"/>
            </a:endParaRPr>
          </a:p>
          <a:p>
            <a:pPr marL="920750" indent="-328930">
              <a:lnSpc>
                <a:spcPct val="100000"/>
              </a:lnSpc>
              <a:spcBef>
                <a:spcPts val="960"/>
              </a:spcBef>
              <a:buClr>
                <a:srgbClr val="FF0000"/>
              </a:buClr>
              <a:buFont typeface="Wingdings"/>
              <a:buChar char=""/>
              <a:tabLst>
                <a:tab pos="920750" algn="l"/>
                <a:tab pos="921385" algn="l"/>
              </a:tabLst>
            </a:pPr>
            <a:r>
              <a:rPr sz="2000" spc="-5" dirty="0">
                <a:latin typeface="Verdana"/>
                <a:cs typeface="Verdana"/>
              </a:rPr>
              <a:t>Data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processing</a:t>
            </a:r>
            <a:endParaRPr sz="2000">
              <a:latin typeface="Verdana"/>
              <a:cs typeface="Verdana"/>
            </a:endParaRPr>
          </a:p>
          <a:p>
            <a:pPr marL="920750" indent="-328930">
              <a:lnSpc>
                <a:spcPct val="100000"/>
              </a:lnSpc>
              <a:spcBef>
                <a:spcPts val="960"/>
              </a:spcBef>
              <a:buClr>
                <a:srgbClr val="FF0000"/>
              </a:buClr>
              <a:buFont typeface="Wingdings"/>
              <a:buChar char=""/>
              <a:tabLst>
                <a:tab pos="920750" algn="l"/>
                <a:tab pos="921385" algn="l"/>
              </a:tabLst>
            </a:pPr>
            <a:r>
              <a:rPr sz="2000" spc="-5" dirty="0">
                <a:latin typeface="Verdana"/>
                <a:cs typeface="Verdana"/>
              </a:rPr>
              <a:t>Characteristic </a:t>
            </a:r>
            <a:r>
              <a:rPr sz="2000" spc="-10" dirty="0">
                <a:latin typeface="Verdana"/>
                <a:cs typeface="Verdana"/>
              </a:rPr>
              <a:t>features </a:t>
            </a:r>
            <a:r>
              <a:rPr sz="2000" dirty="0">
                <a:latin typeface="Verdana"/>
                <a:cs typeface="Verdana"/>
              </a:rPr>
              <a:t>of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computers</a:t>
            </a:r>
            <a:endParaRPr sz="2000">
              <a:latin typeface="Verdana"/>
              <a:cs typeface="Verdana"/>
            </a:endParaRPr>
          </a:p>
          <a:p>
            <a:pPr marL="920750" indent="-328930">
              <a:lnSpc>
                <a:spcPct val="100000"/>
              </a:lnSpc>
              <a:spcBef>
                <a:spcPts val="960"/>
              </a:spcBef>
              <a:buClr>
                <a:srgbClr val="FF0000"/>
              </a:buClr>
              <a:buFont typeface="Wingdings"/>
              <a:buChar char=""/>
              <a:tabLst>
                <a:tab pos="920750" algn="l"/>
                <a:tab pos="921385" algn="l"/>
              </a:tabLst>
            </a:pPr>
            <a:r>
              <a:rPr sz="2000" spc="-5" dirty="0">
                <a:latin typeface="Verdana"/>
                <a:cs typeface="Verdana"/>
              </a:rPr>
              <a:t>Computers’ evolution to </a:t>
            </a:r>
            <a:r>
              <a:rPr sz="2000" dirty="0">
                <a:latin typeface="Verdana"/>
                <a:cs typeface="Verdana"/>
              </a:rPr>
              <a:t>their </a:t>
            </a:r>
            <a:r>
              <a:rPr sz="2000" spc="-15" dirty="0">
                <a:latin typeface="Verdana"/>
                <a:cs typeface="Verdana"/>
              </a:rPr>
              <a:t>present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form</a:t>
            </a:r>
            <a:endParaRPr sz="2000">
              <a:latin typeface="Verdana"/>
              <a:cs typeface="Verdana"/>
            </a:endParaRPr>
          </a:p>
          <a:p>
            <a:pPr marL="920750" indent="-328930">
              <a:lnSpc>
                <a:spcPct val="100000"/>
              </a:lnSpc>
              <a:spcBef>
                <a:spcPts val="960"/>
              </a:spcBef>
              <a:buClr>
                <a:srgbClr val="FF0000"/>
              </a:buClr>
              <a:buFont typeface="Wingdings"/>
              <a:buChar char=""/>
              <a:tabLst>
                <a:tab pos="920750" algn="l"/>
                <a:tab pos="921385" algn="l"/>
              </a:tabLst>
            </a:pPr>
            <a:r>
              <a:rPr sz="2000" spc="-5" dirty="0">
                <a:latin typeface="Verdana"/>
                <a:cs typeface="Verdana"/>
              </a:rPr>
              <a:t>Computer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generations</a:t>
            </a:r>
            <a:endParaRPr sz="2000">
              <a:latin typeface="Verdana"/>
              <a:cs typeface="Verdana"/>
            </a:endParaRPr>
          </a:p>
          <a:p>
            <a:pPr marL="920750" indent="-328930">
              <a:lnSpc>
                <a:spcPct val="100000"/>
              </a:lnSpc>
              <a:spcBef>
                <a:spcPts val="960"/>
              </a:spcBef>
              <a:buClr>
                <a:srgbClr val="FF0000"/>
              </a:buClr>
              <a:buFont typeface="Wingdings"/>
              <a:buChar char=""/>
              <a:tabLst>
                <a:tab pos="920750" algn="l"/>
                <a:tab pos="921385" algn="l"/>
              </a:tabLst>
            </a:pPr>
            <a:r>
              <a:rPr sz="2000" spc="-5" dirty="0">
                <a:latin typeface="Verdana"/>
                <a:cs typeface="Verdana"/>
              </a:rPr>
              <a:t>Characteristic </a:t>
            </a:r>
            <a:r>
              <a:rPr sz="2000" spc="-10" dirty="0">
                <a:latin typeface="Verdana"/>
                <a:cs typeface="Verdana"/>
              </a:rPr>
              <a:t>features </a:t>
            </a:r>
            <a:r>
              <a:rPr sz="2000" dirty="0">
                <a:latin typeface="Verdana"/>
                <a:cs typeface="Verdana"/>
              </a:rPr>
              <a:t>of </a:t>
            </a:r>
            <a:r>
              <a:rPr sz="2000" spc="-15" dirty="0">
                <a:latin typeface="Verdana"/>
                <a:cs typeface="Verdana"/>
              </a:rPr>
              <a:t>each </a:t>
            </a:r>
            <a:r>
              <a:rPr sz="2000" spc="-5">
                <a:latin typeface="Verdana"/>
                <a:cs typeface="Verdana"/>
              </a:rPr>
              <a:t>computer</a:t>
            </a:r>
            <a:r>
              <a:rPr sz="2000" spc="-30">
                <a:latin typeface="Verdana"/>
                <a:cs typeface="Verdana"/>
              </a:rPr>
              <a:t> </a:t>
            </a:r>
            <a:r>
              <a:rPr sz="2000" spc="-5" smtClean="0">
                <a:latin typeface="Verdana"/>
                <a:cs typeface="Verdana"/>
              </a:rPr>
              <a:t>generation</a:t>
            </a:r>
            <a:endParaRPr lang="en-US" sz="2000" spc="-5" dirty="0" smtClean="0">
              <a:latin typeface="Verdana"/>
              <a:cs typeface="Verdana"/>
            </a:endParaRPr>
          </a:p>
          <a:p>
            <a:pPr marL="920750" indent="-328930">
              <a:lnSpc>
                <a:spcPct val="100000"/>
              </a:lnSpc>
              <a:spcBef>
                <a:spcPts val="960"/>
              </a:spcBef>
              <a:buClr>
                <a:srgbClr val="FF0000"/>
              </a:buClr>
              <a:buFont typeface="Wingdings"/>
              <a:buChar char=""/>
              <a:tabLst>
                <a:tab pos="920750" algn="l"/>
                <a:tab pos="921385" algn="l"/>
              </a:tabLst>
            </a:pPr>
            <a:r>
              <a:rPr lang="en-US" sz="2000" dirty="0" smtClean="0">
                <a:latin typeface="Verdana"/>
                <a:cs typeface="Verdana"/>
              </a:rPr>
              <a:t>Classification of Computers</a:t>
            </a:r>
          </a:p>
          <a:p>
            <a:pPr marL="920750" indent="-328930">
              <a:lnSpc>
                <a:spcPct val="100000"/>
              </a:lnSpc>
              <a:spcBef>
                <a:spcPts val="960"/>
              </a:spcBef>
              <a:buClr>
                <a:srgbClr val="FF0000"/>
              </a:buClr>
              <a:buFont typeface="Wingdings"/>
              <a:buChar char=""/>
              <a:tabLst>
                <a:tab pos="920750" algn="l"/>
                <a:tab pos="921385" algn="l"/>
              </a:tabLst>
            </a:pPr>
            <a:r>
              <a:rPr lang="en-US" sz="2000" dirty="0" smtClean="0">
                <a:latin typeface="Verdana"/>
                <a:cs typeface="Verdana"/>
              </a:rPr>
              <a:t>Application of Computers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57200" y="6446113"/>
            <a:ext cx="9144000" cy="869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80947" y="764539"/>
            <a:ext cx="4568190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10" dirty="0"/>
              <a:t>Key</a:t>
            </a:r>
            <a:r>
              <a:rPr spc="-45" dirty="0"/>
              <a:t> </a:t>
            </a:r>
            <a:r>
              <a:rPr spc="-5" dirty="0"/>
              <a:t>Words/Phrases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383283" y="1910587"/>
            <a:ext cx="3688079" cy="32029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FF0000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600" spc="-5" dirty="0">
                <a:solidFill>
                  <a:srgbClr val="333333"/>
                </a:solidFill>
                <a:latin typeface="Verdana"/>
                <a:cs typeface="Verdana"/>
              </a:rPr>
              <a:t>Computer</a:t>
            </a:r>
            <a:endParaRPr sz="16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buClr>
                <a:srgbClr val="FF0000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600" dirty="0">
                <a:solidFill>
                  <a:srgbClr val="333333"/>
                </a:solidFill>
                <a:latin typeface="Verdana"/>
                <a:cs typeface="Verdana"/>
              </a:rPr>
              <a:t>Computer</a:t>
            </a:r>
            <a:r>
              <a:rPr sz="1600" spc="-1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333333"/>
                </a:solidFill>
                <a:latin typeface="Verdana"/>
                <a:cs typeface="Verdana"/>
              </a:rPr>
              <a:t>generations</a:t>
            </a:r>
            <a:endParaRPr sz="1600">
              <a:latin typeface="Verdana"/>
              <a:cs typeface="Verdana"/>
            </a:endParaRPr>
          </a:p>
          <a:p>
            <a:pPr marL="241300" marR="5080" indent="-228600">
              <a:lnSpc>
                <a:spcPts val="1939"/>
              </a:lnSpc>
              <a:spcBef>
                <a:spcPts val="50"/>
              </a:spcBef>
              <a:buClr>
                <a:srgbClr val="FF0000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600" dirty="0">
                <a:solidFill>
                  <a:srgbClr val="333333"/>
                </a:solidFill>
                <a:latin typeface="Verdana"/>
                <a:cs typeface="Verdana"/>
              </a:rPr>
              <a:t>Computer Supported</a:t>
            </a:r>
            <a:r>
              <a:rPr sz="1600" spc="-11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333333"/>
                </a:solidFill>
                <a:latin typeface="Verdana"/>
                <a:cs typeface="Verdana"/>
              </a:rPr>
              <a:t>Cooperative  Working</a:t>
            </a:r>
            <a:r>
              <a:rPr sz="1600" spc="1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600" spc="-10" dirty="0">
                <a:solidFill>
                  <a:srgbClr val="333333"/>
                </a:solidFill>
                <a:latin typeface="Verdana"/>
                <a:cs typeface="Verdana"/>
              </a:rPr>
              <a:t>(CSCW)</a:t>
            </a:r>
            <a:endParaRPr sz="1600">
              <a:latin typeface="Verdana"/>
              <a:cs typeface="Verdana"/>
            </a:endParaRPr>
          </a:p>
          <a:p>
            <a:pPr marL="241300" indent="-228600">
              <a:lnSpc>
                <a:spcPts val="1855"/>
              </a:lnSpc>
              <a:buClr>
                <a:srgbClr val="FF0000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600" spc="-5" dirty="0">
                <a:solidFill>
                  <a:srgbClr val="333333"/>
                </a:solidFill>
                <a:latin typeface="Verdana"/>
                <a:cs typeface="Verdana"/>
              </a:rPr>
              <a:t>Data</a:t>
            </a:r>
            <a:endParaRPr sz="16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buClr>
                <a:srgbClr val="FF0000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600" dirty="0">
                <a:solidFill>
                  <a:srgbClr val="333333"/>
                </a:solidFill>
                <a:latin typeface="Verdana"/>
                <a:cs typeface="Verdana"/>
              </a:rPr>
              <a:t>Data </a:t>
            </a:r>
            <a:r>
              <a:rPr sz="1600" spc="-5" dirty="0">
                <a:solidFill>
                  <a:srgbClr val="333333"/>
                </a:solidFill>
                <a:latin typeface="Verdana"/>
                <a:cs typeface="Verdana"/>
              </a:rPr>
              <a:t>processing</a:t>
            </a:r>
            <a:endParaRPr sz="16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buClr>
                <a:srgbClr val="FF0000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600" dirty="0">
                <a:solidFill>
                  <a:srgbClr val="333333"/>
                </a:solidFill>
                <a:latin typeface="Verdana"/>
                <a:cs typeface="Verdana"/>
              </a:rPr>
              <a:t>Data processor</a:t>
            </a:r>
            <a:endParaRPr sz="16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buClr>
                <a:srgbClr val="FF0000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600" spc="-5" dirty="0">
                <a:solidFill>
                  <a:srgbClr val="333333"/>
                </a:solidFill>
                <a:latin typeface="Verdana"/>
                <a:cs typeface="Verdana"/>
              </a:rPr>
              <a:t>First-generation </a:t>
            </a:r>
            <a:r>
              <a:rPr sz="1600" dirty="0">
                <a:solidFill>
                  <a:srgbClr val="333333"/>
                </a:solidFill>
                <a:latin typeface="Verdana"/>
                <a:cs typeface="Verdana"/>
              </a:rPr>
              <a:t>computers</a:t>
            </a:r>
            <a:endParaRPr sz="16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spcBef>
                <a:spcPts val="25"/>
              </a:spcBef>
              <a:buClr>
                <a:srgbClr val="FF0000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600" spc="-5" dirty="0">
                <a:solidFill>
                  <a:srgbClr val="333333"/>
                </a:solidFill>
                <a:latin typeface="Verdana"/>
                <a:cs typeface="Verdana"/>
              </a:rPr>
              <a:t>Fourth-generation</a:t>
            </a:r>
            <a:r>
              <a:rPr sz="160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333333"/>
                </a:solidFill>
                <a:latin typeface="Verdana"/>
                <a:cs typeface="Verdana"/>
              </a:rPr>
              <a:t>computers</a:t>
            </a:r>
            <a:endParaRPr sz="16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buClr>
                <a:srgbClr val="FF0000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600" spc="-5" dirty="0">
                <a:solidFill>
                  <a:srgbClr val="333333"/>
                </a:solidFill>
                <a:latin typeface="Verdana"/>
                <a:cs typeface="Verdana"/>
              </a:rPr>
              <a:t>Garbage-in-garbage-out</a:t>
            </a:r>
            <a:r>
              <a:rPr sz="1600" spc="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333333"/>
                </a:solidFill>
                <a:latin typeface="Verdana"/>
                <a:cs typeface="Verdana"/>
              </a:rPr>
              <a:t>(GIGO)</a:t>
            </a:r>
            <a:endParaRPr sz="16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buClr>
                <a:srgbClr val="FF0000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600" dirty="0">
                <a:solidFill>
                  <a:srgbClr val="333333"/>
                </a:solidFill>
                <a:latin typeface="Verdana"/>
                <a:cs typeface="Verdana"/>
              </a:rPr>
              <a:t>Graphical </a:t>
            </a:r>
            <a:r>
              <a:rPr sz="1600" spc="-5" dirty="0">
                <a:solidFill>
                  <a:srgbClr val="333333"/>
                </a:solidFill>
                <a:latin typeface="Verdana"/>
                <a:cs typeface="Verdana"/>
              </a:rPr>
              <a:t>User Interface </a:t>
            </a:r>
            <a:r>
              <a:rPr sz="1600" spc="-10" dirty="0">
                <a:solidFill>
                  <a:srgbClr val="333333"/>
                </a:solidFill>
                <a:latin typeface="Verdana"/>
                <a:cs typeface="Verdana"/>
              </a:rPr>
              <a:t>(GUI)</a:t>
            </a:r>
            <a:endParaRPr sz="16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buClr>
                <a:srgbClr val="FF0000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600" dirty="0">
                <a:solidFill>
                  <a:srgbClr val="333333"/>
                </a:solidFill>
                <a:latin typeface="Verdana"/>
                <a:cs typeface="Verdana"/>
              </a:rPr>
              <a:t>Groupware</a:t>
            </a:r>
            <a:endParaRPr sz="16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buClr>
                <a:srgbClr val="FF0000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600" dirty="0">
                <a:solidFill>
                  <a:srgbClr val="333333"/>
                </a:solidFill>
                <a:latin typeface="Verdana"/>
                <a:cs typeface="Verdana"/>
              </a:rPr>
              <a:t>Information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19420" y="1910587"/>
            <a:ext cx="3540125" cy="32029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FF0000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600" dirty="0">
                <a:solidFill>
                  <a:srgbClr val="333333"/>
                </a:solidFill>
                <a:latin typeface="Verdana"/>
                <a:cs typeface="Verdana"/>
              </a:rPr>
              <a:t>Integrated Circuit</a:t>
            </a:r>
            <a:r>
              <a:rPr sz="1600" spc="-5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333333"/>
                </a:solidFill>
                <a:latin typeface="Verdana"/>
                <a:cs typeface="Verdana"/>
              </a:rPr>
              <a:t>(IC)</a:t>
            </a:r>
            <a:endParaRPr sz="16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buClr>
                <a:srgbClr val="FF0000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600" dirty="0">
                <a:solidFill>
                  <a:srgbClr val="333333"/>
                </a:solidFill>
                <a:latin typeface="Verdana"/>
                <a:cs typeface="Verdana"/>
              </a:rPr>
              <a:t>Large Scale </a:t>
            </a:r>
            <a:r>
              <a:rPr sz="1600" spc="-5" dirty="0">
                <a:solidFill>
                  <a:srgbClr val="333333"/>
                </a:solidFill>
                <a:latin typeface="Verdana"/>
                <a:cs typeface="Verdana"/>
              </a:rPr>
              <a:t>Integration</a:t>
            </a:r>
            <a:r>
              <a:rPr sz="1600" spc="-6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333333"/>
                </a:solidFill>
                <a:latin typeface="Verdana"/>
                <a:cs typeface="Verdana"/>
              </a:rPr>
              <a:t>(VLSI)</a:t>
            </a:r>
            <a:endParaRPr sz="16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buClr>
                <a:srgbClr val="FF0000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600" dirty="0">
                <a:solidFill>
                  <a:srgbClr val="333333"/>
                </a:solidFill>
                <a:latin typeface="Verdana"/>
                <a:cs typeface="Verdana"/>
              </a:rPr>
              <a:t>Medium Scale </a:t>
            </a:r>
            <a:r>
              <a:rPr sz="1600" spc="-5" dirty="0">
                <a:solidFill>
                  <a:srgbClr val="333333"/>
                </a:solidFill>
                <a:latin typeface="Verdana"/>
                <a:cs typeface="Verdana"/>
              </a:rPr>
              <a:t>Integration</a:t>
            </a:r>
            <a:r>
              <a:rPr sz="1600" spc="-6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600" spc="5" dirty="0">
                <a:solidFill>
                  <a:srgbClr val="333333"/>
                </a:solidFill>
                <a:latin typeface="Verdana"/>
                <a:cs typeface="Verdana"/>
              </a:rPr>
              <a:t>(MSI)</a:t>
            </a:r>
            <a:endParaRPr sz="16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spcBef>
                <a:spcPts val="25"/>
              </a:spcBef>
              <a:buClr>
                <a:srgbClr val="FF0000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600" dirty="0">
                <a:solidFill>
                  <a:srgbClr val="333333"/>
                </a:solidFill>
                <a:latin typeface="Verdana"/>
                <a:cs typeface="Verdana"/>
              </a:rPr>
              <a:t>Microprocessor</a:t>
            </a:r>
            <a:endParaRPr sz="16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buClr>
                <a:srgbClr val="FF0000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600" dirty="0">
                <a:solidFill>
                  <a:srgbClr val="333333"/>
                </a:solidFill>
                <a:latin typeface="Verdana"/>
                <a:cs typeface="Verdana"/>
              </a:rPr>
              <a:t>Personal Computer</a:t>
            </a:r>
            <a:r>
              <a:rPr sz="1600" spc="-4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333333"/>
                </a:solidFill>
                <a:latin typeface="Verdana"/>
                <a:cs typeface="Verdana"/>
              </a:rPr>
              <a:t>(PC)</a:t>
            </a:r>
            <a:endParaRPr sz="16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buClr>
                <a:srgbClr val="FF0000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600" dirty="0">
                <a:solidFill>
                  <a:srgbClr val="333333"/>
                </a:solidFill>
                <a:latin typeface="Verdana"/>
                <a:cs typeface="Verdana"/>
              </a:rPr>
              <a:t>Second-generation</a:t>
            </a:r>
            <a:r>
              <a:rPr sz="1600" spc="-4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333333"/>
                </a:solidFill>
                <a:latin typeface="Verdana"/>
                <a:cs typeface="Verdana"/>
              </a:rPr>
              <a:t>computers</a:t>
            </a:r>
            <a:endParaRPr sz="16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buClr>
                <a:srgbClr val="FF0000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600" dirty="0">
                <a:solidFill>
                  <a:srgbClr val="333333"/>
                </a:solidFill>
                <a:latin typeface="Verdana"/>
                <a:cs typeface="Verdana"/>
              </a:rPr>
              <a:t>Small Scale </a:t>
            </a:r>
            <a:r>
              <a:rPr sz="1600" spc="-5" dirty="0">
                <a:solidFill>
                  <a:srgbClr val="333333"/>
                </a:solidFill>
                <a:latin typeface="Verdana"/>
                <a:cs typeface="Verdana"/>
              </a:rPr>
              <a:t>Integration</a:t>
            </a:r>
            <a:r>
              <a:rPr sz="1600" spc="-2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333333"/>
                </a:solidFill>
                <a:latin typeface="Verdana"/>
                <a:cs typeface="Verdana"/>
              </a:rPr>
              <a:t>(SSI)</a:t>
            </a:r>
            <a:endParaRPr sz="16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buClr>
                <a:srgbClr val="FF0000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600" dirty="0">
                <a:solidFill>
                  <a:srgbClr val="333333"/>
                </a:solidFill>
                <a:latin typeface="Verdana"/>
                <a:cs typeface="Verdana"/>
              </a:rPr>
              <a:t>Stored </a:t>
            </a:r>
            <a:r>
              <a:rPr sz="1600" spc="-5" dirty="0">
                <a:solidFill>
                  <a:srgbClr val="333333"/>
                </a:solidFill>
                <a:latin typeface="Verdana"/>
                <a:cs typeface="Verdana"/>
              </a:rPr>
              <a:t>program</a:t>
            </a:r>
            <a:r>
              <a:rPr sz="1600" spc="1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333333"/>
                </a:solidFill>
                <a:latin typeface="Verdana"/>
                <a:cs typeface="Verdana"/>
              </a:rPr>
              <a:t>concept</a:t>
            </a:r>
            <a:endParaRPr sz="16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spcBef>
                <a:spcPts val="25"/>
              </a:spcBef>
              <a:buClr>
                <a:srgbClr val="FF0000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600" dirty="0">
                <a:solidFill>
                  <a:srgbClr val="333333"/>
                </a:solidFill>
                <a:latin typeface="Verdana"/>
                <a:cs typeface="Verdana"/>
              </a:rPr>
              <a:t>Third-generation</a:t>
            </a:r>
            <a:r>
              <a:rPr sz="1600" spc="-3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333333"/>
                </a:solidFill>
                <a:latin typeface="Verdana"/>
                <a:cs typeface="Verdana"/>
              </a:rPr>
              <a:t>computers</a:t>
            </a:r>
            <a:endParaRPr sz="16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buClr>
                <a:srgbClr val="FF0000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600" dirty="0">
                <a:solidFill>
                  <a:srgbClr val="333333"/>
                </a:solidFill>
                <a:latin typeface="Verdana"/>
                <a:cs typeface="Verdana"/>
              </a:rPr>
              <a:t>Transistor</a:t>
            </a:r>
            <a:endParaRPr sz="1600">
              <a:latin typeface="Verdana"/>
              <a:cs typeface="Verdana"/>
            </a:endParaRPr>
          </a:p>
          <a:p>
            <a:pPr marL="241300" marR="327660" indent="-228600">
              <a:lnSpc>
                <a:spcPct val="100000"/>
              </a:lnSpc>
              <a:buClr>
                <a:srgbClr val="FF0000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600" dirty="0">
                <a:solidFill>
                  <a:srgbClr val="333333"/>
                </a:solidFill>
                <a:latin typeface="Verdana"/>
                <a:cs typeface="Verdana"/>
              </a:rPr>
              <a:t>Ultra </a:t>
            </a:r>
            <a:r>
              <a:rPr sz="1600" spc="-5" dirty="0">
                <a:solidFill>
                  <a:srgbClr val="333333"/>
                </a:solidFill>
                <a:latin typeface="Verdana"/>
                <a:cs typeface="Verdana"/>
              </a:rPr>
              <a:t>Large Scale Integration  </a:t>
            </a:r>
            <a:r>
              <a:rPr sz="1600" spc="5" dirty="0">
                <a:solidFill>
                  <a:srgbClr val="333333"/>
                </a:solidFill>
                <a:latin typeface="Verdana"/>
                <a:cs typeface="Verdana"/>
              </a:rPr>
              <a:t>(ULSI)</a:t>
            </a:r>
            <a:endParaRPr sz="1600">
              <a:latin typeface="Verdana"/>
              <a:cs typeface="Verdana"/>
            </a:endParaRPr>
          </a:p>
          <a:p>
            <a:pPr marL="241300" indent="-228600">
              <a:lnSpc>
                <a:spcPct val="100000"/>
              </a:lnSpc>
              <a:buClr>
                <a:srgbClr val="FF0000"/>
              </a:buClr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sz="1600" dirty="0">
                <a:solidFill>
                  <a:srgbClr val="333333"/>
                </a:solidFill>
                <a:latin typeface="Verdana"/>
                <a:cs typeface="Verdana"/>
              </a:rPr>
              <a:t>Vacuum</a:t>
            </a:r>
            <a:r>
              <a:rPr sz="1600" spc="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333333"/>
                </a:solidFill>
                <a:latin typeface="Verdana"/>
                <a:cs typeface="Verdana"/>
              </a:rPr>
              <a:t>tubes</a:t>
            </a:r>
            <a:endParaRPr sz="1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57200" y="6446113"/>
            <a:ext cx="9144000" cy="869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74852" y="688339"/>
            <a:ext cx="4569460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</a:t>
            </a:r>
            <a:r>
              <a:rPr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422908" y="1739899"/>
            <a:ext cx="7575550" cy="43325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b="1" spc="-5" dirty="0">
                <a:latin typeface="Verdana"/>
                <a:cs typeface="Verdana"/>
              </a:rPr>
              <a:t>In this chapter you will learn</a:t>
            </a:r>
            <a:r>
              <a:rPr sz="2200" b="1" spc="-30" dirty="0">
                <a:latin typeface="Verdana"/>
                <a:cs typeface="Verdana"/>
              </a:rPr>
              <a:t> </a:t>
            </a:r>
            <a:r>
              <a:rPr sz="2200" b="1" dirty="0">
                <a:latin typeface="Verdana"/>
                <a:cs typeface="Verdana"/>
              </a:rPr>
              <a:t>about:</a:t>
            </a:r>
            <a:endParaRPr sz="22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950">
              <a:latin typeface="Times New Roman"/>
              <a:cs typeface="Times New Roman"/>
            </a:endParaRPr>
          </a:p>
          <a:p>
            <a:pPr marL="920750" indent="-328930">
              <a:lnSpc>
                <a:spcPct val="100000"/>
              </a:lnSpc>
              <a:buClr>
                <a:srgbClr val="FF0000"/>
              </a:buClr>
              <a:buFont typeface="Wingdings"/>
              <a:buChar char=""/>
              <a:tabLst>
                <a:tab pos="920750" algn="l"/>
                <a:tab pos="921385" algn="l"/>
              </a:tabLst>
            </a:pPr>
            <a:r>
              <a:rPr sz="2000" dirty="0">
                <a:latin typeface="Verdana"/>
                <a:cs typeface="Verdana"/>
              </a:rPr>
              <a:t>Computer</a:t>
            </a:r>
            <a:endParaRPr sz="2000">
              <a:latin typeface="Verdana"/>
              <a:cs typeface="Verdana"/>
            </a:endParaRPr>
          </a:p>
          <a:p>
            <a:pPr marL="920750" indent="-328930">
              <a:lnSpc>
                <a:spcPct val="100000"/>
              </a:lnSpc>
              <a:spcBef>
                <a:spcPts val="960"/>
              </a:spcBef>
              <a:buClr>
                <a:srgbClr val="FF0000"/>
              </a:buClr>
              <a:buFont typeface="Wingdings"/>
              <a:buChar char=""/>
              <a:tabLst>
                <a:tab pos="920750" algn="l"/>
                <a:tab pos="921385" algn="l"/>
              </a:tabLst>
            </a:pPr>
            <a:r>
              <a:rPr sz="2000" spc="-5" dirty="0">
                <a:latin typeface="Verdana"/>
                <a:cs typeface="Verdana"/>
              </a:rPr>
              <a:t>Data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processing</a:t>
            </a:r>
            <a:endParaRPr sz="2000">
              <a:latin typeface="Verdana"/>
              <a:cs typeface="Verdana"/>
            </a:endParaRPr>
          </a:p>
          <a:p>
            <a:pPr marL="920750" indent="-328930">
              <a:lnSpc>
                <a:spcPct val="100000"/>
              </a:lnSpc>
              <a:spcBef>
                <a:spcPts val="960"/>
              </a:spcBef>
              <a:buClr>
                <a:srgbClr val="FF0000"/>
              </a:buClr>
              <a:buFont typeface="Wingdings"/>
              <a:buChar char=""/>
              <a:tabLst>
                <a:tab pos="920750" algn="l"/>
                <a:tab pos="921385" algn="l"/>
              </a:tabLst>
            </a:pPr>
            <a:r>
              <a:rPr sz="2000" spc="-5" dirty="0">
                <a:latin typeface="Verdana"/>
                <a:cs typeface="Verdana"/>
              </a:rPr>
              <a:t>Characteristic </a:t>
            </a:r>
            <a:r>
              <a:rPr sz="2000" spc="-10" dirty="0">
                <a:latin typeface="Verdana"/>
                <a:cs typeface="Verdana"/>
              </a:rPr>
              <a:t>features </a:t>
            </a:r>
            <a:r>
              <a:rPr sz="2000" dirty="0">
                <a:latin typeface="Verdana"/>
                <a:cs typeface="Verdana"/>
              </a:rPr>
              <a:t>of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computers</a:t>
            </a:r>
            <a:endParaRPr sz="2000">
              <a:latin typeface="Verdana"/>
              <a:cs typeface="Verdana"/>
            </a:endParaRPr>
          </a:p>
          <a:p>
            <a:pPr marL="920750" indent="-328930">
              <a:lnSpc>
                <a:spcPct val="100000"/>
              </a:lnSpc>
              <a:spcBef>
                <a:spcPts val="960"/>
              </a:spcBef>
              <a:buClr>
                <a:srgbClr val="FF0000"/>
              </a:buClr>
              <a:buFont typeface="Wingdings"/>
              <a:buChar char=""/>
              <a:tabLst>
                <a:tab pos="920750" algn="l"/>
                <a:tab pos="921385" algn="l"/>
              </a:tabLst>
            </a:pPr>
            <a:r>
              <a:rPr sz="2000" spc="-5" dirty="0">
                <a:latin typeface="Verdana"/>
                <a:cs typeface="Verdana"/>
              </a:rPr>
              <a:t>Computers’ evolution to </a:t>
            </a:r>
            <a:r>
              <a:rPr sz="2000" dirty="0">
                <a:latin typeface="Verdana"/>
                <a:cs typeface="Verdana"/>
              </a:rPr>
              <a:t>their </a:t>
            </a:r>
            <a:r>
              <a:rPr sz="2000" spc="-15" dirty="0">
                <a:latin typeface="Verdana"/>
                <a:cs typeface="Verdana"/>
              </a:rPr>
              <a:t>present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form</a:t>
            </a:r>
            <a:endParaRPr sz="2000">
              <a:latin typeface="Verdana"/>
              <a:cs typeface="Verdana"/>
            </a:endParaRPr>
          </a:p>
          <a:p>
            <a:pPr marL="920750" indent="-328930">
              <a:lnSpc>
                <a:spcPct val="100000"/>
              </a:lnSpc>
              <a:spcBef>
                <a:spcPts val="960"/>
              </a:spcBef>
              <a:buClr>
                <a:srgbClr val="FF0000"/>
              </a:buClr>
              <a:buFont typeface="Wingdings"/>
              <a:buChar char=""/>
              <a:tabLst>
                <a:tab pos="920750" algn="l"/>
                <a:tab pos="921385" algn="l"/>
              </a:tabLst>
            </a:pPr>
            <a:r>
              <a:rPr sz="2000" spc="-5" dirty="0">
                <a:latin typeface="Verdana"/>
                <a:cs typeface="Verdana"/>
              </a:rPr>
              <a:t>Computer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generations</a:t>
            </a:r>
            <a:endParaRPr sz="2000">
              <a:latin typeface="Verdana"/>
              <a:cs typeface="Verdana"/>
            </a:endParaRPr>
          </a:p>
          <a:p>
            <a:pPr marL="920750" indent="-328930">
              <a:lnSpc>
                <a:spcPct val="100000"/>
              </a:lnSpc>
              <a:spcBef>
                <a:spcPts val="960"/>
              </a:spcBef>
              <a:buClr>
                <a:srgbClr val="FF0000"/>
              </a:buClr>
              <a:buFont typeface="Wingdings"/>
              <a:buChar char=""/>
              <a:tabLst>
                <a:tab pos="920750" algn="l"/>
                <a:tab pos="921385" algn="l"/>
              </a:tabLst>
            </a:pPr>
            <a:r>
              <a:rPr sz="2000" spc="-5" dirty="0">
                <a:latin typeface="Verdana"/>
                <a:cs typeface="Verdana"/>
              </a:rPr>
              <a:t>Characteristic </a:t>
            </a:r>
            <a:r>
              <a:rPr sz="2000" spc="-10" dirty="0">
                <a:latin typeface="Verdana"/>
                <a:cs typeface="Verdana"/>
              </a:rPr>
              <a:t>features </a:t>
            </a:r>
            <a:r>
              <a:rPr sz="2000" dirty="0">
                <a:latin typeface="Verdana"/>
                <a:cs typeface="Verdana"/>
              </a:rPr>
              <a:t>of </a:t>
            </a:r>
            <a:r>
              <a:rPr sz="2000" spc="-15" dirty="0">
                <a:latin typeface="Verdana"/>
                <a:cs typeface="Verdana"/>
              </a:rPr>
              <a:t>each </a:t>
            </a:r>
            <a:r>
              <a:rPr sz="2000" spc="-5">
                <a:latin typeface="Verdana"/>
                <a:cs typeface="Verdana"/>
              </a:rPr>
              <a:t>computer</a:t>
            </a:r>
            <a:r>
              <a:rPr sz="2000" spc="-30">
                <a:latin typeface="Verdana"/>
                <a:cs typeface="Verdana"/>
              </a:rPr>
              <a:t> </a:t>
            </a:r>
            <a:r>
              <a:rPr sz="2000" spc="-5" smtClean="0">
                <a:latin typeface="Verdana"/>
                <a:cs typeface="Verdana"/>
              </a:rPr>
              <a:t>generation</a:t>
            </a:r>
            <a:endParaRPr lang="en-US" sz="2000" spc="-5" dirty="0" smtClean="0">
              <a:latin typeface="Verdana"/>
              <a:cs typeface="Verdana"/>
            </a:endParaRPr>
          </a:p>
          <a:p>
            <a:pPr marL="920750" indent="-328930">
              <a:lnSpc>
                <a:spcPct val="100000"/>
              </a:lnSpc>
              <a:spcBef>
                <a:spcPts val="960"/>
              </a:spcBef>
              <a:buClr>
                <a:srgbClr val="FF0000"/>
              </a:buClr>
              <a:buFont typeface="Wingdings"/>
              <a:buChar char=""/>
              <a:tabLst>
                <a:tab pos="920750" algn="l"/>
                <a:tab pos="921385" algn="l"/>
              </a:tabLst>
            </a:pPr>
            <a:r>
              <a:rPr lang="en-US" sz="2000" dirty="0" smtClean="0">
                <a:latin typeface="Verdana"/>
                <a:cs typeface="Verdana"/>
              </a:rPr>
              <a:t>Classification of Computers</a:t>
            </a:r>
          </a:p>
          <a:p>
            <a:pPr marL="920750" indent="-328930">
              <a:lnSpc>
                <a:spcPct val="100000"/>
              </a:lnSpc>
              <a:spcBef>
                <a:spcPts val="960"/>
              </a:spcBef>
              <a:buClr>
                <a:srgbClr val="FF0000"/>
              </a:buClr>
              <a:buFont typeface="Wingdings"/>
              <a:buChar char=""/>
              <a:tabLst>
                <a:tab pos="920750" algn="l"/>
                <a:tab pos="921385" algn="l"/>
              </a:tabLst>
            </a:pPr>
            <a:r>
              <a:rPr lang="en-US" sz="2000" dirty="0" smtClean="0">
                <a:latin typeface="Verdana"/>
                <a:cs typeface="Verdana"/>
              </a:rPr>
              <a:t>Application of Computers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57200" y="6446113"/>
            <a:ext cx="9144000" cy="869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419860" y="1742948"/>
            <a:ext cx="7686675" cy="27070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60045" marR="504825" indent="-347345">
              <a:lnSpc>
                <a:spcPct val="100000"/>
              </a:lnSpc>
              <a:spcBef>
                <a:spcPts val="90"/>
              </a:spcBef>
              <a:buClr>
                <a:srgbClr val="FF0000"/>
              </a:buClr>
              <a:buFont typeface="Wingdings"/>
              <a:buChar char=""/>
              <a:tabLst>
                <a:tab pos="360045" algn="l"/>
                <a:tab pos="360680" algn="l"/>
              </a:tabLst>
            </a:pP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The word 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computer 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comes </a:t>
            </a:r>
            <a:r>
              <a:rPr sz="2000" spc="-10" dirty="0">
                <a:solidFill>
                  <a:srgbClr val="333333"/>
                </a:solidFill>
                <a:latin typeface="Verdana"/>
                <a:cs typeface="Verdana"/>
              </a:rPr>
              <a:t>from 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the </a:t>
            </a:r>
            <a:r>
              <a:rPr sz="2000" spc="-10" dirty="0">
                <a:solidFill>
                  <a:srgbClr val="333333"/>
                </a:solidFill>
                <a:latin typeface="Verdana"/>
                <a:cs typeface="Verdana"/>
              </a:rPr>
              <a:t>word 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“compute”,  which </a:t>
            </a:r>
            <a:r>
              <a:rPr sz="2000" spc="-10" dirty="0">
                <a:solidFill>
                  <a:srgbClr val="333333"/>
                </a:solidFill>
                <a:latin typeface="Verdana"/>
                <a:cs typeface="Verdana"/>
              </a:rPr>
              <a:t>means, 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“to</a:t>
            </a:r>
            <a:r>
              <a:rPr sz="2000" spc="-3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333333"/>
                </a:solidFill>
                <a:latin typeface="Verdana"/>
                <a:cs typeface="Verdana"/>
              </a:rPr>
              <a:t>calculate”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F0000"/>
              </a:buClr>
              <a:buFont typeface="Wingdings"/>
              <a:buChar char=""/>
            </a:pPr>
            <a:endParaRPr sz="2900">
              <a:latin typeface="Times New Roman"/>
              <a:cs typeface="Times New Roman"/>
            </a:endParaRPr>
          </a:p>
          <a:p>
            <a:pPr marL="360045" marR="602615" indent="-347345">
              <a:lnSpc>
                <a:spcPct val="100000"/>
              </a:lnSpc>
              <a:buClr>
                <a:srgbClr val="FF0000"/>
              </a:buClr>
              <a:buFont typeface="Wingdings"/>
              <a:buChar char=""/>
              <a:tabLst>
                <a:tab pos="360045" algn="l"/>
                <a:tab pos="360680" algn="l"/>
              </a:tabLst>
            </a:pPr>
            <a:r>
              <a:rPr sz="2000" spc="-10" dirty="0">
                <a:solidFill>
                  <a:srgbClr val="333333"/>
                </a:solidFill>
                <a:latin typeface="Verdana"/>
                <a:cs typeface="Verdana"/>
              </a:rPr>
              <a:t>Thereby, 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a computer </a:t>
            </a:r>
            <a:r>
              <a:rPr sz="2000" spc="10" dirty="0">
                <a:solidFill>
                  <a:srgbClr val="333333"/>
                </a:solidFill>
                <a:latin typeface="Verdana"/>
                <a:cs typeface="Verdana"/>
              </a:rPr>
              <a:t>is 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an electronic device that </a:t>
            </a:r>
            <a:r>
              <a:rPr sz="2000" spc="-10" dirty="0">
                <a:solidFill>
                  <a:srgbClr val="333333"/>
                </a:solidFill>
                <a:latin typeface="Verdana"/>
                <a:cs typeface="Verdana"/>
              </a:rPr>
              <a:t>can  perform 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arithmetic 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operations at </a:t>
            </a:r>
            <a:r>
              <a:rPr sz="2000" spc="-10" dirty="0">
                <a:solidFill>
                  <a:srgbClr val="333333"/>
                </a:solidFill>
                <a:latin typeface="Verdana"/>
                <a:cs typeface="Verdana"/>
              </a:rPr>
              <a:t>high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15" dirty="0">
                <a:solidFill>
                  <a:srgbClr val="333333"/>
                </a:solidFill>
                <a:latin typeface="Verdana"/>
                <a:cs typeface="Verdana"/>
              </a:rPr>
              <a:t>speed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FF0000"/>
              </a:buClr>
              <a:buFont typeface="Wingdings"/>
              <a:buChar char=""/>
            </a:pPr>
            <a:endParaRPr sz="2900">
              <a:latin typeface="Times New Roman"/>
              <a:cs typeface="Times New Roman"/>
            </a:endParaRPr>
          </a:p>
          <a:p>
            <a:pPr marL="360045" marR="5080" indent="-347345">
              <a:lnSpc>
                <a:spcPct val="100000"/>
              </a:lnSpc>
              <a:buClr>
                <a:srgbClr val="FF0000"/>
              </a:buClr>
              <a:buFont typeface="Wingdings"/>
              <a:buChar char=""/>
              <a:tabLst>
                <a:tab pos="360045" algn="l"/>
                <a:tab pos="360680" algn="l"/>
              </a:tabLst>
            </a:pPr>
            <a:r>
              <a:rPr sz="2000" spc="-10" dirty="0">
                <a:solidFill>
                  <a:srgbClr val="333333"/>
                </a:solidFill>
                <a:latin typeface="Verdana"/>
                <a:cs typeface="Verdana"/>
              </a:rPr>
              <a:t>A computer </a:t>
            </a:r>
            <a:r>
              <a:rPr sz="2000" spc="10" dirty="0">
                <a:solidFill>
                  <a:srgbClr val="333333"/>
                </a:solidFill>
                <a:latin typeface="Verdana"/>
                <a:cs typeface="Verdana"/>
              </a:rPr>
              <a:t>is 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also </a:t>
            </a:r>
            <a:r>
              <a:rPr sz="2000" spc="-10" dirty="0">
                <a:solidFill>
                  <a:srgbClr val="333333"/>
                </a:solidFill>
                <a:latin typeface="Verdana"/>
                <a:cs typeface="Verdana"/>
              </a:rPr>
              <a:t>called 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a </a:t>
            </a:r>
            <a:r>
              <a:rPr sz="2000" i="1" spc="-5" dirty="0">
                <a:solidFill>
                  <a:srgbClr val="333333"/>
                </a:solidFill>
                <a:latin typeface="Verdana"/>
                <a:cs typeface="Verdana"/>
              </a:rPr>
              <a:t>data processor 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because </a:t>
            </a:r>
            <a:r>
              <a:rPr sz="2000" spc="10" dirty="0">
                <a:solidFill>
                  <a:srgbClr val="333333"/>
                </a:solidFill>
                <a:latin typeface="Verdana"/>
                <a:cs typeface="Verdana"/>
              </a:rPr>
              <a:t>it </a:t>
            </a:r>
            <a:r>
              <a:rPr sz="2000" spc="-10" dirty="0">
                <a:solidFill>
                  <a:srgbClr val="333333"/>
                </a:solidFill>
                <a:latin typeface="Verdana"/>
                <a:cs typeface="Verdana"/>
              </a:rPr>
              <a:t>can  store, process, 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and </a:t>
            </a:r>
            <a:r>
              <a:rPr sz="2000" spc="-10" dirty="0">
                <a:solidFill>
                  <a:srgbClr val="333333"/>
                </a:solidFill>
                <a:latin typeface="Verdana"/>
                <a:cs typeface="Verdana"/>
              </a:rPr>
              <a:t>retrieve 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data whenever</a:t>
            </a:r>
            <a:r>
              <a:rPr sz="2000" spc="3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10" dirty="0">
                <a:solidFill>
                  <a:srgbClr val="333333"/>
                </a:solidFill>
                <a:latin typeface="Verdana"/>
                <a:cs typeface="Verdana"/>
              </a:rPr>
              <a:t>desired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983996" y="700532"/>
            <a:ext cx="2256155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57200" y="6446113"/>
            <a:ext cx="9144000" cy="869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47419" y="712723"/>
            <a:ext cx="3716654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</a:t>
            </a:r>
            <a:r>
              <a:rPr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Processing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419860" y="1742948"/>
            <a:ext cx="7825105" cy="9023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  <a:tabLst>
                <a:tab pos="606425" algn="l"/>
                <a:tab pos="1677035" algn="l"/>
                <a:tab pos="2057400" algn="l"/>
                <a:tab pos="3557270" algn="l"/>
                <a:tab pos="4260215" algn="l"/>
                <a:tab pos="5086985" algn="l"/>
                <a:tab pos="5376545" algn="l"/>
                <a:tab pos="6724015" algn="l"/>
                <a:tab pos="7068820" algn="l"/>
              </a:tabLst>
            </a:pPr>
            <a:r>
              <a:rPr sz="2000" spc="-10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h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e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	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000" spc="-15" dirty="0">
                <a:solidFill>
                  <a:srgbClr val="333333"/>
                </a:solidFill>
                <a:latin typeface="Verdana"/>
                <a:cs typeface="Verdana"/>
              </a:rPr>
              <a:t>c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000" spc="2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v</a:t>
            </a:r>
            <a:r>
              <a:rPr sz="2000" spc="2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y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	</a:t>
            </a:r>
            <a:r>
              <a:rPr sz="2000" spc="-15" dirty="0">
                <a:solidFill>
                  <a:srgbClr val="333333"/>
                </a:solidFill>
                <a:latin typeface="Verdana"/>
                <a:cs typeface="Verdana"/>
              </a:rPr>
              <a:t>o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f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	</a:t>
            </a:r>
            <a:r>
              <a:rPr sz="2000" spc="20" dirty="0">
                <a:solidFill>
                  <a:srgbClr val="333333"/>
                </a:solidFill>
                <a:latin typeface="Verdana"/>
                <a:cs typeface="Verdana"/>
              </a:rPr>
              <a:t>p</a:t>
            </a:r>
            <a:r>
              <a:rPr sz="2000" spc="-20" dirty="0">
                <a:solidFill>
                  <a:srgbClr val="333333"/>
                </a:solidFill>
                <a:latin typeface="Verdana"/>
                <a:cs typeface="Verdana"/>
              </a:rPr>
              <a:t>ro</a:t>
            </a:r>
            <a:r>
              <a:rPr sz="2000" spc="10" dirty="0">
                <a:solidFill>
                  <a:srgbClr val="333333"/>
                </a:solidFill>
                <a:latin typeface="Verdana"/>
                <a:cs typeface="Verdana"/>
              </a:rPr>
              <a:t>c</a:t>
            </a:r>
            <a:r>
              <a:rPr sz="2000" spc="-20" dirty="0">
                <a:solidFill>
                  <a:srgbClr val="333333"/>
                </a:solidFill>
                <a:latin typeface="Verdana"/>
                <a:cs typeface="Verdana"/>
              </a:rPr>
              <a:t>e</a:t>
            </a:r>
            <a:r>
              <a:rPr sz="2000" spc="-15" dirty="0">
                <a:solidFill>
                  <a:srgbClr val="333333"/>
                </a:solidFill>
                <a:latin typeface="Verdana"/>
                <a:cs typeface="Verdana"/>
              </a:rPr>
              <a:t>ss</a:t>
            </a:r>
            <a:r>
              <a:rPr sz="2000" spc="2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n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g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	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da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	u</a:t>
            </a:r>
            <a:r>
              <a:rPr sz="2000" spc="-15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000" spc="2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n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g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	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	</a:t>
            </a:r>
            <a:r>
              <a:rPr sz="2000" spc="-15" dirty="0">
                <a:solidFill>
                  <a:srgbClr val="333333"/>
                </a:solidFill>
                <a:latin typeface="Verdana"/>
                <a:cs typeface="Verdana"/>
              </a:rPr>
              <a:t>co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mp</a:t>
            </a:r>
            <a:r>
              <a:rPr sz="2000" spc="5" dirty="0">
                <a:solidFill>
                  <a:srgbClr val="333333"/>
                </a:solidFill>
                <a:latin typeface="Verdana"/>
                <a:cs typeface="Verdana"/>
              </a:rPr>
              <a:t>ut</a:t>
            </a:r>
            <a:r>
              <a:rPr sz="2000" spc="-20" dirty="0">
                <a:solidFill>
                  <a:srgbClr val="333333"/>
                </a:solidFill>
                <a:latin typeface="Verdana"/>
                <a:cs typeface="Verdana"/>
              </a:rPr>
              <a:t>e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r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	</a:t>
            </a:r>
            <a:r>
              <a:rPr sz="2000" spc="2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s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	</a:t>
            </a:r>
            <a:r>
              <a:rPr sz="2000" spc="-15" dirty="0">
                <a:solidFill>
                  <a:srgbClr val="333333"/>
                </a:solidFill>
                <a:latin typeface="Verdana"/>
                <a:cs typeface="Verdana"/>
              </a:rPr>
              <a:t>c</a:t>
            </a:r>
            <a:r>
              <a:rPr sz="2000" spc="-30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2000" spc="25" dirty="0">
                <a:solidFill>
                  <a:srgbClr val="333333"/>
                </a:solidFill>
                <a:latin typeface="Verdana"/>
                <a:cs typeface="Verdana"/>
              </a:rPr>
              <a:t>l</a:t>
            </a:r>
            <a:r>
              <a:rPr sz="2000" spc="-20" dirty="0">
                <a:solidFill>
                  <a:srgbClr val="333333"/>
                </a:solidFill>
                <a:latin typeface="Verdana"/>
                <a:cs typeface="Verdana"/>
              </a:rPr>
              <a:t>e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d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ts val="2255"/>
              </a:lnSpc>
            </a:pPr>
            <a:r>
              <a:rPr sz="2000" i="1" spc="-5" dirty="0">
                <a:solidFill>
                  <a:srgbClr val="333333"/>
                </a:solidFill>
                <a:latin typeface="Verdana"/>
                <a:cs typeface="Verdana"/>
              </a:rPr>
              <a:t>data</a:t>
            </a:r>
            <a:r>
              <a:rPr sz="2000" i="1" spc="-1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i="1" spc="-10" dirty="0">
                <a:solidFill>
                  <a:srgbClr val="333333"/>
                </a:solidFill>
                <a:latin typeface="Verdana"/>
                <a:cs typeface="Verdana"/>
              </a:rPr>
              <a:t>processing</a:t>
            </a:r>
            <a:endParaRPr sz="2000">
              <a:latin typeface="Verdana"/>
              <a:cs typeface="Verdana"/>
            </a:endParaRPr>
          </a:p>
          <a:p>
            <a:pPr marL="7620" algn="ctr">
              <a:lnSpc>
                <a:spcPts val="2255"/>
              </a:lnSpc>
            </a:pPr>
            <a:r>
              <a:rPr sz="2000" b="1" dirty="0">
                <a:latin typeface="Verdana"/>
                <a:cs typeface="Verdana"/>
              </a:rPr>
              <a:t>Data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84903" y="2916935"/>
            <a:ext cx="2249805" cy="46672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59690" rIns="0" bIns="0" rtlCol="0">
            <a:spAutoFit/>
          </a:bodyPr>
          <a:lstStyle/>
          <a:p>
            <a:pPr marL="274320">
              <a:lnSpc>
                <a:spcPct val="100000"/>
              </a:lnSpc>
              <a:spcBef>
                <a:spcPts val="470"/>
              </a:spcBef>
            </a:pPr>
            <a:r>
              <a:rPr sz="2000" spc="-5" dirty="0">
                <a:latin typeface="Verdana"/>
                <a:cs typeface="Verdana"/>
              </a:rPr>
              <a:t>Capture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Data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84903" y="3721608"/>
            <a:ext cx="2249805" cy="46672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59690" rIns="0" bIns="0" rtlCol="0">
            <a:spAutoFit/>
          </a:bodyPr>
          <a:lstStyle/>
          <a:p>
            <a:pPr marL="81915">
              <a:lnSpc>
                <a:spcPct val="100000"/>
              </a:lnSpc>
              <a:spcBef>
                <a:spcPts val="470"/>
              </a:spcBef>
            </a:pPr>
            <a:r>
              <a:rPr sz="2000" spc="-5" dirty="0">
                <a:latin typeface="Verdana"/>
                <a:cs typeface="Verdana"/>
              </a:rPr>
              <a:t>Manipulate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Data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19144" y="4529328"/>
            <a:ext cx="2978150" cy="46672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41275" rIns="0" bIns="0" rtlCol="0">
            <a:spAutoFit/>
          </a:bodyPr>
          <a:lstStyle/>
          <a:p>
            <a:pPr marL="554355">
              <a:lnSpc>
                <a:spcPct val="100000"/>
              </a:lnSpc>
              <a:spcBef>
                <a:spcPts val="325"/>
              </a:spcBef>
            </a:pPr>
            <a:r>
              <a:rPr sz="2000" dirty="0">
                <a:latin typeface="Verdana"/>
                <a:cs typeface="Verdana"/>
              </a:rPr>
              <a:t>Output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Results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279135" y="2593848"/>
            <a:ext cx="76200" cy="323215"/>
          </a:xfrm>
          <a:custGeom>
            <a:avLst/>
            <a:gdLst/>
            <a:ahLst/>
            <a:cxnLst/>
            <a:rect l="l" t="t" r="r" b="b"/>
            <a:pathLst>
              <a:path w="76200" h="323214">
                <a:moveTo>
                  <a:pt x="33527" y="246887"/>
                </a:moveTo>
                <a:lnTo>
                  <a:pt x="0" y="246887"/>
                </a:lnTo>
                <a:lnTo>
                  <a:pt x="36575" y="323088"/>
                </a:lnTo>
                <a:lnTo>
                  <a:pt x="68275" y="262127"/>
                </a:lnTo>
                <a:lnTo>
                  <a:pt x="36575" y="262127"/>
                </a:lnTo>
                <a:lnTo>
                  <a:pt x="33527" y="259079"/>
                </a:lnTo>
                <a:lnTo>
                  <a:pt x="33527" y="246887"/>
                </a:lnTo>
                <a:close/>
              </a:path>
              <a:path w="76200" h="323214">
                <a:moveTo>
                  <a:pt x="36575" y="0"/>
                </a:moveTo>
                <a:lnTo>
                  <a:pt x="33527" y="6096"/>
                </a:lnTo>
                <a:lnTo>
                  <a:pt x="33527" y="259079"/>
                </a:lnTo>
                <a:lnTo>
                  <a:pt x="36575" y="262127"/>
                </a:lnTo>
                <a:lnTo>
                  <a:pt x="42672" y="259079"/>
                </a:lnTo>
                <a:lnTo>
                  <a:pt x="42672" y="6096"/>
                </a:lnTo>
                <a:lnTo>
                  <a:pt x="36575" y="0"/>
                </a:lnTo>
                <a:close/>
              </a:path>
              <a:path w="76200" h="323214">
                <a:moveTo>
                  <a:pt x="76200" y="246887"/>
                </a:moveTo>
                <a:lnTo>
                  <a:pt x="42672" y="246887"/>
                </a:lnTo>
                <a:lnTo>
                  <a:pt x="42672" y="259079"/>
                </a:lnTo>
                <a:lnTo>
                  <a:pt x="36575" y="262127"/>
                </a:lnTo>
                <a:lnTo>
                  <a:pt x="68275" y="262127"/>
                </a:lnTo>
                <a:lnTo>
                  <a:pt x="76200" y="24688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79135" y="3380232"/>
            <a:ext cx="76200" cy="341630"/>
          </a:xfrm>
          <a:custGeom>
            <a:avLst/>
            <a:gdLst/>
            <a:ahLst/>
            <a:cxnLst/>
            <a:rect l="l" t="t" r="r" b="b"/>
            <a:pathLst>
              <a:path w="76200" h="341629">
                <a:moveTo>
                  <a:pt x="33527" y="265175"/>
                </a:moveTo>
                <a:lnTo>
                  <a:pt x="0" y="265175"/>
                </a:lnTo>
                <a:lnTo>
                  <a:pt x="36575" y="341375"/>
                </a:lnTo>
                <a:lnTo>
                  <a:pt x="66690" y="283463"/>
                </a:lnTo>
                <a:lnTo>
                  <a:pt x="36575" y="283463"/>
                </a:lnTo>
                <a:lnTo>
                  <a:pt x="33527" y="280415"/>
                </a:lnTo>
                <a:lnTo>
                  <a:pt x="33527" y="265175"/>
                </a:lnTo>
                <a:close/>
              </a:path>
              <a:path w="76200" h="341629">
                <a:moveTo>
                  <a:pt x="36575" y="0"/>
                </a:moveTo>
                <a:lnTo>
                  <a:pt x="33527" y="6095"/>
                </a:lnTo>
                <a:lnTo>
                  <a:pt x="33527" y="280415"/>
                </a:lnTo>
                <a:lnTo>
                  <a:pt x="36575" y="283463"/>
                </a:lnTo>
                <a:lnTo>
                  <a:pt x="42672" y="280415"/>
                </a:lnTo>
                <a:lnTo>
                  <a:pt x="42672" y="6095"/>
                </a:lnTo>
                <a:lnTo>
                  <a:pt x="36575" y="0"/>
                </a:lnTo>
                <a:close/>
              </a:path>
              <a:path w="76200" h="341629">
                <a:moveTo>
                  <a:pt x="76200" y="265175"/>
                </a:moveTo>
                <a:lnTo>
                  <a:pt x="42672" y="265175"/>
                </a:lnTo>
                <a:lnTo>
                  <a:pt x="42672" y="280415"/>
                </a:lnTo>
                <a:lnTo>
                  <a:pt x="36575" y="283463"/>
                </a:lnTo>
                <a:lnTo>
                  <a:pt x="66690" y="283463"/>
                </a:lnTo>
                <a:lnTo>
                  <a:pt x="76200" y="2651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279135" y="4184903"/>
            <a:ext cx="76200" cy="341630"/>
          </a:xfrm>
          <a:custGeom>
            <a:avLst/>
            <a:gdLst/>
            <a:ahLst/>
            <a:cxnLst/>
            <a:rect l="l" t="t" r="r" b="b"/>
            <a:pathLst>
              <a:path w="76200" h="341629">
                <a:moveTo>
                  <a:pt x="33527" y="265175"/>
                </a:moveTo>
                <a:lnTo>
                  <a:pt x="0" y="265175"/>
                </a:lnTo>
                <a:lnTo>
                  <a:pt x="36575" y="341376"/>
                </a:lnTo>
                <a:lnTo>
                  <a:pt x="66690" y="283463"/>
                </a:lnTo>
                <a:lnTo>
                  <a:pt x="36575" y="283463"/>
                </a:lnTo>
                <a:lnTo>
                  <a:pt x="33527" y="280416"/>
                </a:lnTo>
                <a:lnTo>
                  <a:pt x="33527" y="265175"/>
                </a:lnTo>
                <a:close/>
              </a:path>
              <a:path w="76200" h="341629">
                <a:moveTo>
                  <a:pt x="36575" y="0"/>
                </a:moveTo>
                <a:lnTo>
                  <a:pt x="33527" y="6096"/>
                </a:lnTo>
                <a:lnTo>
                  <a:pt x="33527" y="280416"/>
                </a:lnTo>
                <a:lnTo>
                  <a:pt x="36575" y="283463"/>
                </a:lnTo>
                <a:lnTo>
                  <a:pt x="42672" y="280416"/>
                </a:lnTo>
                <a:lnTo>
                  <a:pt x="42672" y="6096"/>
                </a:lnTo>
                <a:lnTo>
                  <a:pt x="36575" y="0"/>
                </a:lnTo>
                <a:close/>
              </a:path>
              <a:path w="76200" h="341629">
                <a:moveTo>
                  <a:pt x="76200" y="265175"/>
                </a:moveTo>
                <a:lnTo>
                  <a:pt x="42672" y="265175"/>
                </a:lnTo>
                <a:lnTo>
                  <a:pt x="42672" y="280416"/>
                </a:lnTo>
                <a:lnTo>
                  <a:pt x="36575" y="283463"/>
                </a:lnTo>
                <a:lnTo>
                  <a:pt x="66690" y="283463"/>
                </a:lnTo>
                <a:lnTo>
                  <a:pt x="76200" y="2651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51703" y="4992623"/>
            <a:ext cx="76200" cy="341630"/>
          </a:xfrm>
          <a:custGeom>
            <a:avLst/>
            <a:gdLst/>
            <a:ahLst/>
            <a:cxnLst/>
            <a:rect l="l" t="t" r="r" b="b"/>
            <a:pathLst>
              <a:path w="76200" h="341629">
                <a:moveTo>
                  <a:pt x="33528" y="265175"/>
                </a:moveTo>
                <a:lnTo>
                  <a:pt x="0" y="265175"/>
                </a:lnTo>
                <a:lnTo>
                  <a:pt x="36575" y="341375"/>
                </a:lnTo>
                <a:lnTo>
                  <a:pt x="66690" y="283463"/>
                </a:lnTo>
                <a:lnTo>
                  <a:pt x="36575" y="283463"/>
                </a:lnTo>
                <a:lnTo>
                  <a:pt x="33528" y="277368"/>
                </a:lnTo>
                <a:lnTo>
                  <a:pt x="33528" y="265175"/>
                </a:lnTo>
                <a:close/>
              </a:path>
              <a:path w="76200" h="341629">
                <a:moveTo>
                  <a:pt x="36575" y="0"/>
                </a:moveTo>
                <a:lnTo>
                  <a:pt x="33528" y="6095"/>
                </a:lnTo>
                <a:lnTo>
                  <a:pt x="33528" y="277368"/>
                </a:lnTo>
                <a:lnTo>
                  <a:pt x="36575" y="283463"/>
                </a:lnTo>
                <a:lnTo>
                  <a:pt x="42672" y="277368"/>
                </a:lnTo>
                <a:lnTo>
                  <a:pt x="42672" y="6095"/>
                </a:lnTo>
                <a:lnTo>
                  <a:pt x="36575" y="0"/>
                </a:lnTo>
                <a:close/>
              </a:path>
              <a:path w="76200" h="341629">
                <a:moveTo>
                  <a:pt x="76200" y="265175"/>
                </a:moveTo>
                <a:lnTo>
                  <a:pt x="42672" y="265175"/>
                </a:lnTo>
                <a:lnTo>
                  <a:pt x="42672" y="277368"/>
                </a:lnTo>
                <a:lnTo>
                  <a:pt x="36575" y="283463"/>
                </a:lnTo>
                <a:lnTo>
                  <a:pt x="66690" y="283463"/>
                </a:lnTo>
                <a:lnTo>
                  <a:pt x="76200" y="2651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090420" y="5053108"/>
            <a:ext cx="6202680" cy="1214120"/>
          </a:xfrm>
          <a:prstGeom prst="rect">
            <a:avLst/>
          </a:prstGeom>
        </p:spPr>
        <p:txBody>
          <a:bodyPr vert="horz" wrap="square" lIns="0" tIns="187960" rIns="0" bIns="0" rtlCol="0">
            <a:spAutoFit/>
          </a:bodyPr>
          <a:lstStyle/>
          <a:p>
            <a:pPr marL="2322830">
              <a:lnSpc>
                <a:spcPct val="100000"/>
              </a:lnSpc>
              <a:spcBef>
                <a:spcPts val="1480"/>
              </a:spcBef>
            </a:pPr>
            <a:r>
              <a:rPr sz="2000" b="1" spc="-5" dirty="0">
                <a:latin typeface="Verdana"/>
                <a:cs typeface="Verdana"/>
              </a:rPr>
              <a:t>Information</a:t>
            </a:r>
            <a:endParaRPr sz="20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1260"/>
              </a:spcBef>
            </a:pPr>
            <a:r>
              <a:rPr sz="1800" i="1" spc="-5" dirty="0">
                <a:solidFill>
                  <a:srgbClr val="333333"/>
                </a:solidFill>
                <a:latin typeface="Verdana"/>
                <a:cs typeface="Verdana"/>
              </a:rPr>
              <a:t>Data </a:t>
            </a:r>
            <a:r>
              <a:rPr sz="1800" dirty="0">
                <a:solidFill>
                  <a:srgbClr val="333333"/>
                </a:solidFill>
                <a:latin typeface="Verdana"/>
                <a:cs typeface="Verdana"/>
              </a:rPr>
              <a:t>is </a:t>
            </a:r>
            <a:r>
              <a:rPr sz="1800" spc="-5" dirty="0">
                <a:solidFill>
                  <a:srgbClr val="333333"/>
                </a:solidFill>
                <a:latin typeface="Verdana"/>
                <a:cs typeface="Verdana"/>
              </a:rPr>
              <a:t>raw </a:t>
            </a:r>
            <a:r>
              <a:rPr sz="1800" dirty="0">
                <a:solidFill>
                  <a:srgbClr val="333333"/>
                </a:solidFill>
                <a:latin typeface="Verdana"/>
                <a:cs typeface="Verdana"/>
              </a:rPr>
              <a:t>material </a:t>
            </a:r>
            <a:r>
              <a:rPr sz="1800" spc="-5" dirty="0">
                <a:solidFill>
                  <a:srgbClr val="333333"/>
                </a:solidFill>
                <a:latin typeface="Verdana"/>
                <a:cs typeface="Verdana"/>
              </a:rPr>
              <a:t>used </a:t>
            </a:r>
            <a:r>
              <a:rPr sz="1800" dirty="0">
                <a:solidFill>
                  <a:srgbClr val="333333"/>
                </a:solidFill>
                <a:latin typeface="Verdana"/>
                <a:cs typeface="Verdana"/>
              </a:rPr>
              <a:t>as </a:t>
            </a:r>
            <a:r>
              <a:rPr sz="1800" spc="-5" dirty="0">
                <a:solidFill>
                  <a:srgbClr val="333333"/>
                </a:solidFill>
                <a:latin typeface="Verdana"/>
                <a:cs typeface="Verdana"/>
              </a:rPr>
              <a:t>input and </a:t>
            </a:r>
            <a:r>
              <a:rPr sz="1800" i="1" dirty="0">
                <a:solidFill>
                  <a:srgbClr val="333333"/>
                </a:solidFill>
                <a:latin typeface="Verdana"/>
                <a:cs typeface="Verdana"/>
              </a:rPr>
              <a:t>information </a:t>
            </a:r>
            <a:r>
              <a:rPr sz="1800" dirty="0">
                <a:solidFill>
                  <a:srgbClr val="333333"/>
                </a:solidFill>
                <a:latin typeface="Verdana"/>
                <a:cs typeface="Verdana"/>
              </a:rPr>
              <a:t>is  processed </a:t>
            </a:r>
            <a:r>
              <a:rPr sz="1800" spc="-5" dirty="0">
                <a:solidFill>
                  <a:srgbClr val="333333"/>
                </a:solidFill>
                <a:latin typeface="Verdana"/>
                <a:cs typeface="Verdana"/>
              </a:rPr>
              <a:t>data obtained </a:t>
            </a:r>
            <a:r>
              <a:rPr sz="1800" dirty="0">
                <a:solidFill>
                  <a:srgbClr val="333333"/>
                </a:solidFill>
                <a:latin typeface="Verdana"/>
                <a:cs typeface="Verdana"/>
              </a:rPr>
              <a:t>as output </a:t>
            </a:r>
            <a:r>
              <a:rPr sz="1800" spc="5" dirty="0">
                <a:solidFill>
                  <a:srgbClr val="333333"/>
                </a:solidFill>
                <a:latin typeface="Verdana"/>
                <a:cs typeface="Verdana"/>
              </a:rPr>
              <a:t>of </a:t>
            </a:r>
            <a:r>
              <a:rPr sz="1800" dirty="0">
                <a:solidFill>
                  <a:srgbClr val="333333"/>
                </a:solidFill>
                <a:latin typeface="Verdana"/>
                <a:cs typeface="Verdana"/>
              </a:rPr>
              <a:t>data</a:t>
            </a:r>
            <a:r>
              <a:rPr sz="1800" spc="-20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333333"/>
                </a:solidFill>
                <a:latin typeface="Verdana"/>
                <a:cs typeface="Verdana"/>
              </a:rPr>
              <a:t>processing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57200" y="6827114"/>
            <a:ext cx="9144000" cy="869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02996" y="700532"/>
            <a:ext cx="8845804" cy="5039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DIGITAL AND ANALOG COMPUTERS</a:t>
            </a:r>
            <a:endParaRPr spc="-1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542157"/>
            <a:ext cx="8915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Digital Computers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A digital computer uses distinct values to represent the data internally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All information are represented using the digits Os and 1s</a:t>
            </a:r>
            <a:endParaRPr lang="en-US" sz="2400" b="1" dirty="0" smtClean="0"/>
          </a:p>
          <a:p>
            <a:r>
              <a:rPr lang="en-US" sz="2400" b="1" dirty="0" smtClean="0"/>
              <a:t>Example:</a:t>
            </a:r>
          </a:p>
          <a:p>
            <a:r>
              <a:rPr lang="en-US" sz="2400" dirty="0" smtClean="0"/>
              <a:t>Computers at our homes and offices</a:t>
            </a:r>
          </a:p>
          <a:p>
            <a:endParaRPr lang="en-US" sz="2400" dirty="0" smtClean="0"/>
          </a:p>
          <a:p>
            <a:r>
              <a:rPr lang="en-US" sz="2400" b="1" dirty="0" smtClean="0"/>
              <a:t>Analog Computers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</a:t>
            </a:r>
            <a:r>
              <a:rPr lang="en-US" sz="2400" dirty="0" smtClean="0"/>
              <a:t>The earliest computers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A computer that represents data as variable across a continuous range of values</a:t>
            </a:r>
          </a:p>
          <a:p>
            <a:r>
              <a:rPr lang="en-US" sz="2400" b="1" dirty="0" smtClean="0"/>
              <a:t>Example: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Used for measuring of parameters that vary continuously in real time such as temperature, pressure and voltage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57200" y="6446113"/>
            <a:ext cx="9144000" cy="869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601200" y="1742948"/>
            <a:ext cx="64770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spc="15" dirty="0">
                <a:solidFill>
                  <a:srgbClr val="333333"/>
                </a:solidFill>
                <a:latin typeface="Verdana"/>
                <a:cs typeface="Verdana"/>
              </a:rPr>
              <a:t>w</a:t>
            </a:r>
            <a:r>
              <a:rPr sz="2000" spc="-15" dirty="0">
                <a:solidFill>
                  <a:srgbClr val="333333"/>
                </a:solidFill>
                <a:latin typeface="Verdana"/>
                <a:cs typeface="Verdana"/>
              </a:rPr>
              <a:t>o</a:t>
            </a:r>
            <a:r>
              <a:rPr sz="2000" spc="5" dirty="0">
                <a:solidFill>
                  <a:srgbClr val="333333"/>
                </a:solidFill>
                <a:latin typeface="Verdana"/>
                <a:cs typeface="Verdana"/>
              </a:rPr>
              <a:t>r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k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12318" y="1742948"/>
            <a:ext cx="70167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14984" algn="l"/>
              </a:tabLst>
            </a:pPr>
            <a:r>
              <a:rPr sz="2000" spc="-15" dirty="0">
                <a:solidFill>
                  <a:srgbClr val="333333"/>
                </a:solidFill>
                <a:latin typeface="Verdana"/>
                <a:cs typeface="Verdana"/>
              </a:rPr>
              <a:t>o</a:t>
            </a:r>
            <a:r>
              <a:rPr sz="2000" spc="-10" dirty="0">
                <a:solidFill>
                  <a:srgbClr val="333333"/>
                </a:solidFill>
                <a:latin typeface="Verdana"/>
                <a:cs typeface="Verdana"/>
              </a:rPr>
              <a:t>n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	</a:t>
            </a:r>
            <a:r>
              <a:rPr sz="2000" spc="2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19860" y="1742948"/>
            <a:ext cx="6016625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69265" marR="5080" indent="-457200">
              <a:lnSpc>
                <a:spcPct val="100000"/>
              </a:lnSpc>
              <a:spcBef>
                <a:spcPts val="90"/>
              </a:spcBef>
              <a:tabLst>
                <a:tab pos="469265" algn="l"/>
                <a:tab pos="2219325" algn="l"/>
                <a:tab pos="3136900" algn="l"/>
                <a:tab pos="3481070" algn="l"/>
                <a:tab pos="4161154" algn="l"/>
                <a:tab pos="5560060" algn="l"/>
              </a:tabLst>
            </a:pPr>
            <a:r>
              <a:rPr sz="2000" b="1" spc="-10" dirty="0">
                <a:solidFill>
                  <a:srgbClr val="FF0000"/>
                </a:solidFill>
                <a:latin typeface="Verdana"/>
                <a:cs typeface="Verdana"/>
              </a:rPr>
              <a:t>1)	</a:t>
            </a:r>
            <a:r>
              <a:rPr sz="2000" b="1" spc="-20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000" b="1" spc="-10" dirty="0">
                <a:solidFill>
                  <a:srgbClr val="333333"/>
                </a:solidFill>
                <a:latin typeface="Verdana"/>
                <a:cs typeface="Verdana"/>
              </a:rPr>
              <a:t>uto</a:t>
            </a:r>
            <a:r>
              <a:rPr sz="2000" b="1" spc="15" dirty="0">
                <a:solidFill>
                  <a:srgbClr val="333333"/>
                </a:solidFill>
                <a:latin typeface="Verdana"/>
                <a:cs typeface="Verdana"/>
              </a:rPr>
              <a:t>m</a:t>
            </a:r>
            <a:r>
              <a:rPr sz="2000" b="1" spc="-25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000" b="1" spc="20" dirty="0">
                <a:solidFill>
                  <a:srgbClr val="333333"/>
                </a:solidFill>
                <a:latin typeface="Verdana"/>
                <a:cs typeface="Verdana"/>
              </a:rPr>
              <a:t>t</a:t>
            </a:r>
            <a:r>
              <a:rPr sz="2000" b="1" spc="-1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000" b="1" spc="-5" dirty="0">
                <a:solidFill>
                  <a:srgbClr val="333333"/>
                </a:solidFill>
                <a:latin typeface="Verdana"/>
                <a:cs typeface="Verdana"/>
              </a:rPr>
              <a:t>c:</a:t>
            </a:r>
            <a:r>
              <a:rPr sz="2000" b="1" dirty="0">
                <a:solidFill>
                  <a:srgbClr val="333333"/>
                </a:solidFill>
                <a:latin typeface="Verdana"/>
                <a:cs typeface="Verdana"/>
              </a:rPr>
              <a:t>	</a:t>
            </a:r>
            <a:r>
              <a:rPr sz="2000" spc="-20" dirty="0">
                <a:solidFill>
                  <a:srgbClr val="333333"/>
                </a:solidFill>
                <a:latin typeface="Verdana"/>
                <a:cs typeface="Verdana"/>
              </a:rPr>
              <a:t>G</a:t>
            </a:r>
            <a:r>
              <a:rPr sz="2000" spc="25" dirty="0">
                <a:solidFill>
                  <a:srgbClr val="333333"/>
                </a:solidFill>
                <a:latin typeface="Verdana"/>
                <a:cs typeface="Verdana"/>
              </a:rPr>
              <a:t>i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v</a:t>
            </a:r>
            <a:r>
              <a:rPr sz="2000" spc="-20" dirty="0">
                <a:solidFill>
                  <a:srgbClr val="333333"/>
                </a:solidFill>
                <a:latin typeface="Verdana"/>
                <a:cs typeface="Verdana"/>
              </a:rPr>
              <a:t>e</a:t>
            </a:r>
            <a:r>
              <a:rPr sz="2000" spc="-10" dirty="0">
                <a:solidFill>
                  <a:srgbClr val="333333"/>
                </a:solidFill>
                <a:latin typeface="Verdana"/>
                <a:cs typeface="Verdana"/>
              </a:rPr>
              <a:t>n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	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a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	</a:t>
            </a:r>
            <a:r>
              <a:rPr sz="2000" spc="5" dirty="0">
                <a:solidFill>
                  <a:srgbClr val="333333"/>
                </a:solidFill>
                <a:latin typeface="Verdana"/>
                <a:cs typeface="Verdana"/>
              </a:rPr>
              <a:t>j</a:t>
            </a:r>
            <a:r>
              <a:rPr sz="2000" spc="-15" dirty="0">
                <a:solidFill>
                  <a:srgbClr val="333333"/>
                </a:solidFill>
                <a:latin typeface="Verdana"/>
                <a:cs typeface="Verdana"/>
              </a:rPr>
              <a:t>o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b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,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	</a:t>
            </a:r>
            <a:r>
              <a:rPr sz="2000" spc="10" dirty="0">
                <a:solidFill>
                  <a:srgbClr val="333333"/>
                </a:solidFill>
                <a:latin typeface="Verdana"/>
                <a:cs typeface="Verdana"/>
              </a:rPr>
              <a:t>c</a:t>
            </a:r>
            <a:r>
              <a:rPr sz="2000" spc="-15" dirty="0">
                <a:solidFill>
                  <a:srgbClr val="333333"/>
                </a:solidFill>
                <a:latin typeface="Verdana"/>
                <a:cs typeface="Verdana"/>
              </a:rPr>
              <a:t>o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mp</a:t>
            </a:r>
            <a:r>
              <a:rPr sz="2000" spc="5" dirty="0">
                <a:solidFill>
                  <a:srgbClr val="333333"/>
                </a:solidFill>
                <a:latin typeface="Verdana"/>
                <a:cs typeface="Verdana"/>
              </a:rPr>
              <a:t>ut</a:t>
            </a:r>
            <a:r>
              <a:rPr sz="2000" spc="-20" dirty="0">
                <a:solidFill>
                  <a:srgbClr val="333333"/>
                </a:solidFill>
                <a:latin typeface="Verdana"/>
                <a:cs typeface="Verdana"/>
              </a:rPr>
              <a:t>e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r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	</a:t>
            </a:r>
            <a:r>
              <a:rPr sz="2000" spc="-15" dirty="0">
                <a:solidFill>
                  <a:srgbClr val="333333"/>
                </a:solidFill>
                <a:latin typeface="Verdana"/>
                <a:cs typeface="Verdana"/>
              </a:rPr>
              <a:t>c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an  automatically without </a:t>
            </a:r>
            <a:r>
              <a:rPr sz="2000" spc="-10" dirty="0">
                <a:solidFill>
                  <a:srgbClr val="333333"/>
                </a:solidFill>
                <a:latin typeface="Verdana"/>
                <a:cs typeface="Verdana"/>
              </a:rPr>
              <a:t>human</a:t>
            </a:r>
            <a:r>
              <a:rPr sz="2000" spc="3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interventions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19860" y="2901187"/>
            <a:ext cx="7694295" cy="30118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69900" marR="5715" indent="-457200" algn="just">
              <a:lnSpc>
                <a:spcPct val="100000"/>
              </a:lnSpc>
              <a:spcBef>
                <a:spcPts val="90"/>
              </a:spcBef>
              <a:buClr>
                <a:srgbClr val="FF0000"/>
              </a:buClr>
              <a:buAutoNum type="arabicParenR" startAt="2"/>
              <a:tabLst>
                <a:tab pos="469900" algn="l"/>
              </a:tabLst>
            </a:pPr>
            <a:r>
              <a:rPr sz="2000" b="1" spc="-5" dirty="0">
                <a:solidFill>
                  <a:srgbClr val="333333"/>
                </a:solidFill>
                <a:latin typeface="Verdana"/>
                <a:cs typeface="Verdana"/>
              </a:rPr>
              <a:t>Speed: 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Computer </a:t>
            </a:r>
            <a:r>
              <a:rPr sz="2000" spc="-10" dirty="0">
                <a:solidFill>
                  <a:srgbClr val="333333"/>
                </a:solidFill>
                <a:latin typeface="Verdana"/>
                <a:cs typeface="Verdana"/>
              </a:rPr>
              <a:t>can perform 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data 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processing 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jobs  </a:t>
            </a:r>
            <a:r>
              <a:rPr sz="2000" spc="-10" dirty="0">
                <a:solidFill>
                  <a:srgbClr val="333333"/>
                </a:solidFill>
                <a:latin typeface="Verdana"/>
                <a:cs typeface="Verdana"/>
              </a:rPr>
              <a:t>very fast, </a:t>
            </a:r>
            <a:r>
              <a:rPr sz="2000" spc="5" dirty="0">
                <a:solidFill>
                  <a:srgbClr val="333333"/>
                </a:solidFill>
                <a:latin typeface="Verdana"/>
                <a:cs typeface="Verdana"/>
              </a:rPr>
              <a:t>usually </a:t>
            </a:r>
            <a:r>
              <a:rPr sz="2000" spc="-10" dirty="0">
                <a:solidFill>
                  <a:srgbClr val="333333"/>
                </a:solidFill>
                <a:latin typeface="Verdana"/>
                <a:cs typeface="Verdana"/>
              </a:rPr>
              <a:t>measured </a:t>
            </a:r>
            <a:r>
              <a:rPr sz="2000" spc="10" dirty="0">
                <a:solidFill>
                  <a:srgbClr val="333333"/>
                </a:solidFill>
                <a:latin typeface="Verdana"/>
                <a:cs typeface="Verdana"/>
              </a:rPr>
              <a:t>in </a:t>
            </a:r>
            <a:r>
              <a:rPr sz="2000" b="1" spc="-5" dirty="0">
                <a:solidFill>
                  <a:srgbClr val="333333"/>
                </a:solidFill>
                <a:latin typeface="Verdana"/>
                <a:cs typeface="Verdana"/>
              </a:rPr>
              <a:t>microseconds 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(10</a:t>
            </a:r>
            <a:r>
              <a:rPr sz="1950" spc="-7" baseline="25641" dirty="0">
                <a:solidFill>
                  <a:srgbClr val="333333"/>
                </a:solidFill>
                <a:latin typeface="Verdana"/>
                <a:cs typeface="Verdana"/>
              </a:rPr>
              <a:t>-6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),  </a:t>
            </a:r>
            <a:r>
              <a:rPr sz="2000" b="1" spc="-5" dirty="0">
                <a:solidFill>
                  <a:srgbClr val="333333"/>
                </a:solidFill>
                <a:latin typeface="Verdana"/>
                <a:cs typeface="Verdana"/>
              </a:rPr>
              <a:t>nanoseconds 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(10</a:t>
            </a:r>
            <a:r>
              <a:rPr sz="1950" spc="-7" baseline="25641" dirty="0">
                <a:solidFill>
                  <a:srgbClr val="333333"/>
                </a:solidFill>
                <a:latin typeface="Verdana"/>
                <a:cs typeface="Verdana"/>
              </a:rPr>
              <a:t>-9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), </a:t>
            </a:r>
            <a:r>
              <a:rPr sz="2000" spc="5" dirty="0">
                <a:solidFill>
                  <a:srgbClr val="333333"/>
                </a:solidFill>
                <a:latin typeface="Verdana"/>
                <a:cs typeface="Verdana"/>
              </a:rPr>
              <a:t>and </a:t>
            </a:r>
            <a:r>
              <a:rPr sz="2000" b="1" spc="-5" dirty="0">
                <a:solidFill>
                  <a:srgbClr val="333333"/>
                </a:solidFill>
                <a:latin typeface="Verdana"/>
                <a:cs typeface="Verdana"/>
              </a:rPr>
              <a:t>picoseconds</a:t>
            </a:r>
            <a:r>
              <a:rPr sz="2000" b="1" spc="15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(10</a:t>
            </a:r>
            <a:r>
              <a:rPr sz="1950" baseline="25641" dirty="0">
                <a:solidFill>
                  <a:srgbClr val="333333"/>
                </a:solidFill>
                <a:latin typeface="Verdana"/>
                <a:cs typeface="Verdana"/>
              </a:rPr>
              <a:t>-12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)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Verdana"/>
              <a:buAutoNum type="arabicParenR" startAt="2"/>
            </a:pPr>
            <a:endParaRPr sz="2400">
              <a:latin typeface="Times New Roman"/>
              <a:cs typeface="Times New Roman"/>
            </a:endParaRPr>
          </a:p>
          <a:p>
            <a:pPr marL="469900" marR="5080" indent="-457200" algn="just">
              <a:lnSpc>
                <a:spcPct val="100000"/>
              </a:lnSpc>
              <a:spcBef>
                <a:spcPts val="1560"/>
              </a:spcBef>
              <a:buClr>
                <a:srgbClr val="FF0000"/>
              </a:buClr>
              <a:buAutoNum type="arabicParenR" startAt="2"/>
              <a:tabLst>
                <a:tab pos="469900" algn="l"/>
              </a:tabLst>
            </a:pPr>
            <a:r>
              <a:rPr sz="2000" b="1" spc="-5" dirty="0">
                <a:solidFill>
                  <a:srgbClr val="333333"/>
                </a:solidFill>
                <a:latin typeface="Verdana"/>
                <a:cs typeface="Verdana"/>
              </a:rPr>
              <a:t>Accuracy: </a:t>
            </a:r>
            <a:r>
              <a:rPr sz="2000" spc="-10" dirty="0">
                <a:solidFill>
                  <a:srgbClr val="333333"/>
                </a:solidFill>
                <a:latin typeface="Verdana"/>
                <a:cs typeface="Verdana"/>
              </a:rPr>
              <a:t>Accuracy of 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a </a:t>
            </a:r>
            <a:r>
              <a:rPr sz="2000" spc="-10" dirty="0">
                <a:solidFill>
                  <a:srgbClr val="333333"/>
                </a:solidFill>
                <a:latin typeface="Verdana"/>
                <a:cs typeface="Verdana"/>
              </a:rPr>
              <a:t>computer </a:t>
            </a:r>
            <a:r>
              <a:rPr sz="2000" spc="10" dirty="0">
                <a:solidFill>
                  <a:srgbClr val="333333"/>
                </a:solidFill>
                <a:latin typeface="Verdana"/>
                <a:cs typeface="Verdana"/>
              </a:rPr>
              <a:t>is 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consistently 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high  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and the </a:t>
            </a:r>
            <a:r>
              <a:rPr sz="2000" spc="-10" dirty="0">
                <a:solidFill>
                  <a:srgbClr val="333333"/>
                </a:solidFill>
                <a:latin typeface="Verdana"/>
                <a:cs typeface="Verdana"/>
              </a:rPr>
              <a:t>degree of </a:t>
            </a:r>
            <a:r>
              <a:rPr sz="2000" spc="5" dirty="0">
                <a:solidFill>
                  <a:srgbClr val="333333"/>
                </a:solidFill>
                <a:latin typeface="Verdana"/>
                <a:cs typeface="Verdana"/>
              </a:rPr>
              <a:t>its </a:t>
            </a:r>
            <a:r>
              <a:rPr sz="2000" spc="-10" dirty="0">
                <a:solidFill>
                  <a:srgbClr val="333333"/>
                </a:solidFill>
                <a:latin typeface="Verdana"/>
                <a:cs typeface="Verdana"/>
              </a:rPr>
              <a:t>accuracy 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depends upon its design.  Computer </a:t>
            </a:r>
            <a:r>
              <a:rPr sz="2000" spc="-10" dirty="0">
                <a:solidFill>
                  <a:srgbClr val="333333"/>
                </a:solidFill>
                <a:latin typeface="Verdana"/>
                <a:cs typeface="Verdana"/>
              </a:rPr>
              <a:t>errors 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caused due to </a:t>
            </a:r>
            <a:r>
              <a:rPr sz="2000" spc="-10" dirty="0">
                <a:solidFill>
                  <a:srgbClr val="333333"/>
                </a:solidFill>
                <a:latin typeface="Verdana"/>
                <a:cs typeface="Verdana"/>
              </a:rPr>
              <a:t>incorrect </a:t>
            </a:r>
            <a:r>
              <a:rPr sz="2000" dirty="0">
                <a:solidFill>
                  <a:srgbClr val="333333"/>
                </a:solidFill>
                <a:latin typeface="Verdana"/>
                <a:cs typeface="Verdana"/>
              </a:rPr>
              <a:t>input 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data </a:t>
            </a:r>
            <a:r>
              <a:rPr sz="2000" spc="-10" dirty="0">
                <a:solidFill>
                  <a:srgbClr val="333333"/>
                </a:solidFill>
                <a:latin typeface="Verdana"/>
                <a:cs typeface="Verdana"/>
              </a:rPr>
              <a:t>or  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unreliable </a:t>
            </a:r>
            <a:r>
              <a:rPr sz="2000" spc="-10" dirty="0">
                <a:solidFill>
                  <a:srgbClr val="333333"/>
                </a:solidFill>
                <a:latin typeface="Verdana"/>
                <a:cs typeface="Verdana"/>
              </a:rPr>
              <a:t>programs 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are </a:t>
            </a:r>
            <a:r>
              <a:rPr sz="2000" spc="-10" dirty="0">
                <a:solidFill>
                  <a:srgbClr val="333333"/>
                </a:solidFill>
                <a:latin typeface="Verdana"/>
                <a:cs typeface="Verdana"/>
              </a:rPr>
              <a:t>often referred 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to as </a:t>
            </a:r>
            <a:r>
              <a:rPr sz="2000" i="1" spc="-15" dirty="0">
                <a:solidFill>
                  <a:srgbClr val="333333"/>
                </a:solidFill>
                <a:latin typeface="Verdana"/>
                <a:cs typeface="Verdana"/>
              </a:rPr>
              <a:t>Garbage-  </a:t>
            </a:r>
            <a:r>
              <a:rPr sz="2000" i="1" spc="-5" dirty="0">
                <a:solidFill>
                  <a:srgbClr val="333333"/>
                </a:solidFill>
                <a:latin typeface="Verdana"/>
                <a:cs typeface="Verdana"/>
              </a:rPr>
              <a:t>In-Garbage-Out</a:t>
            </a:r>
            <a:r>
              <a:rPr sz="2000" i="1" dirty="0">
                <a:solidFill>
                  <a:srgbClr val="333333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Verdana"/>
                <a:cs typeface="Verdana"/>
              </a:rPr>
              <a:t>(GIGO)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983996" y="712723"/>
            <a:ext cx="6638925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5" dirty="0"/>
              <a:t>Characteristics </a:t>
            </a:r>
            <a:r>
              <a:rPr dirty="0"/>
              <a:t>of</a:t>
            </a:r>
            <a:r>
              <a:rPr spc="-10" dirty="0"/>
              <a:t> </a:t>
            </a:r>
            <a:r>
              <a:rPr spc="-5" dirty="0"/>
              <a:t>Computers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457200" y="6446113"/>
            <a:ext cx="9144000" cy="869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61491" y="4547235"/>
            <a:ext cx="211772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5" dirty="0">
                <a:latin typeface="Verdana"/>
                <a:cs typeface="Verdana"/>
              </a:rPr>
              <a:t>Remembering: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760211" y="4547235"/>
            <a:ext cx="3453129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472565" algn="l"/>
                <a:tab pos="2124075" algn="l"/>
                <a:tab pos="2968625" algn="l"/>
              </a:tabLst>
            </a:pPr>
            <a:r>
              <a:rPr sz="2000" spc="-10" dirty="0">
                <a:latin typeface="Verdana"/>
                <a:cs typeface="Verdana"/>
              </a:rPr>
              <a:t>C</a:t>
            </a:r>
            <a:r>
              <a:rPr sz="2000" spc="5" dirty="0">
                <a:latin typeface="Verdana"/>
                <a:cs typeface="Verdana"/>
              </a:rPr>
              <a:t>o</a:t>
            </a:r>
            <a:r>
              <a:rPr sz="2000" spc="-5" dirty="0">
                <a:latin typeface="Verdana"/>
                <a:cs typeface="Verdana"/>
              </a:rPr>
              <a:t>mp</a:t>
            </a:r>
            <a:r>
              <a:rPr sz="2000" spc="5" dirty="0">
                <a:latin typeface="Verdana"/>
                <a:cs typeface="Verdana"/>
              </a:rPr>
              <a:t>ut</a:t>
            </a:r>
            <a:r>
              <a:rPr sz="2000" spc="-20" dirty="0">
                <a:latin typeface="Verdana"/>
                <a:cs typeface="Verdana"/>
              </a:rPr>
              <a:t>e</a:t>
            </a:r>
            <a:r>
              <a:rPr sz="2000" spc="-5" dirty="0">
                <a:latin typeface="Verdana"/>
                <a:cs typeface="Verdana"/>
              </a:rPr>
              <a:t>r</a:t>
            </a:r>
            <a:r>
              <a:rPr sz="2000" dirty="0">
                <a:latin typeface="Verdana"/>
                <a:cs typeface="Verdana"/>
              </a:rPr>
              <a:t>	</a:t>
            </a:r>
            <a:r>
              <a:rPr sz="2000" spc="-15" dirty="0">
                <a:latin typeface="Verdana"/>
                <a:cs typeface="Verdana"/>
              </a:rPr>
              <a:t>c</a:t>
            </a:r>
            <a:r>
              <a:rPr sz="2000" spc="-5" dirty="0">
                <a:latin typeface="Verdana"/>
                <a:cs typeface="Verdana"/>
              </a:rPr>
              <a:t>an</a:t>
            </a:r>
            <a:r>
              <a:rPr sz="2000" dirty="0">
                <a:latin typeface="Verdana"/>
                <a:cs typeface="Verdana"/>
              </a:rPr>
              <a:t>	</a:t>
            </a:r>
            <a:r>
              <a:rPr sz="2000" spc="-15" dirty="0">
                <a:latin typeface="Verdana"/>
                <a:cs typeface="Verdana"/>
              </a:rPr>
              <a:t>s</a:t>
            </a:r>
            <a:r>
              <a:rPr sz="2000" dirty="0">
                <a:latin typeface="Verdana"/>
                <a:cs typeface="Verdana"/>
              </a:rPr>
              <a:t>t</a:t>
            </a:r>
            <a:r>
              <a:rPr sz="2000" spc="-15" dirty="0">
                <a:latin typeface="Verdana"/>
                <a:cs typeface="Verdana"/>
              </a:rPr>
              <a:t>or</a:t>
            </a:r>
            <a:r>
              <a:rPr sz="2000" spc="-5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	</a:t>
            </a:r>
            <a:r>
              <a:rPr sz="2000" spc="-5" dirty="0">
                <a:latin typeface="Verdana"/>
                <a:cs typeface="Verdana"/>
              </a:rPr>
              <a:t>a</a:t>
            </a:r>
            <a:r>
              <a:rPr sz="2000" dirty="0">
                <a:latin typeface="Verdana"/>
                <a:cs typeface="Verdana"/>
              </a:rPr>
              <a:t>n</a:t>
            </a:r>
            <a:r>
              <a:rPr sz="2000" spc="-5" dirty="0">
                <a:latin typeface="Verdana"/>
                <a:cs typeface="Verdana"/>
              </a:rPr>
              <a:t>d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10716" y="4547235"/>
            <a:ext cx="1905000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69265" algn="l"/>
                <a:tab pos="1575435" algn="l"/>
              </a:tabLst>
            </a:pPr>
            <a:r>
              <a:rPr sz="2000" b="1" spc="-10" dirty="0">
                <a:solidFill>
                  <a:srgbClr val="FF0000"/>
                </a:solidFill>
                <a:latin typeface="Verdana"/>
                <a:cs typeface="Verdana"/>
              </a:rPr>
              <a:t>6)	</a:t>
            </a:r>
            <a:r>
              <a:rPr sz="2000" b="1" spc="-5" dirty="0">
                <a:latin typeface="Verdana"/>
                <a:cs typeface="Verdana"/>
              </a:rPr>
              <a:t>Power	</a:t>
            </a:r>
            <a:r>
              <a:rPr sz="2000" b="1" spc="5" dirty="0">
                <a:latin typeface="Verdana"/>
                <a:cs typeface="Verdana"/>
              </a:rPr>
              <a:t>of</a:t>
            </a:r>
            <a:endParaRPr sz="2000">
              <a:latin typeface="Verdana"/>
              <a:cs typeface="Verdana"/>
            </a:endParaRPr>
          </a:p>
          <a:p>
            <a:pPr marL="469900">
              <a:lnSpc>
                <a:spcPct val="100000"/>
              </a:lnSpc>
              <a:tabLst>
                <a:tab pos="1428750" algn="l"/>
              </a:tabLst>
            </a:pPr>
            <a:r>
              <a:rPr sz="2000" spc="-20" dirty="0">
                <a:latin typeface="Verdana"/>
                <a:cs typeface="Verdana"/>
              </a:rPr>
              <a:t>rec</a:t>
            </a:r>
            <a:r>
              <a:rPr sz="2000" spc="-5" dirty="0">
                <a:latin typeface="Verdana"/>
                <a:cs typeface="Verdana"/>
              </a:rPr>
              <a:t>a</a:t>
            </a:r>
            <a:r>
              <a:rPr sz="2000" spc="25" dirty="0">
                <a:latin typeface="Verdana"/>
                <a:cs typeface="Verdana"/>
              </a:rPr>
              <a:t>l</a:t>
            </a:r>
            <a:r>
              <a:rPr sz="2000" spc="-5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	</a:t>
            </a:r>
            <a:r>
              <a:rPr sz="2000" spc="-5" dirty="0">
                <a:latin typeface="Verdana"/>
                <a:cs typeface="Verdana"/>
              </a:rPr>
              <a:t>a</a:t>
            </a:r>
            <a:r>
              <a:rPr sz="2000" dirty="0">
                <a:latin typeface="Verdana"/>
                <a:cs typeface="Verdana"/>
              </a:rPr>
              <a:t>n</a:t>
            </a:r>
            <a:r>
              <a:rPr sz="2000" spc="-5" dirty="0">
                <a:latin typeface="Verdana"/>
                <a:cs typeface="Verdana"/>
              </a:rPr>
              <a:t>y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64633" y="4852035"/>
            <a:ext cx="565150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259205" algn="l"/>
                <a:tab pos="1770380" algn="l"/>
                <a:tab pos="3510915" algn="l"/>
                <a:tab pos="4820920" algn="l"/>
                <a:tab pos="5332095" algn="l"/>
              </a:tabLst>
            </a:pPr>
            <a:r>
              <a:rPr sz="2000" spc="-5" dirty="0">
                <a:latin typeface="Verdana"/>
                <a:cs typeface="Verdana"/>
              </a:rPr>
              <a:t>am</a:t>
            </a:r>
            <a:r>
              <a:rPr sz="2000" spc="-15" dirty="0">
                <a:latin typeface="Verdana"/>
                <a:cs typeface="Verdana"/>
              </a:rPr>
              <a:t>o</a:t>
            </a:r>
            <a:r>
              <a:rPr sz="2000" dirty="0">
                <a:latin typeface="Verdana"/>
                <a:cs typeface="Verdana"/>
              </a:rPr>
              <a:t>un</a:t>
            </a:r>
            <a:r>
              <a:rPr sz="2000" spc="-5" dirty="0">
                <a:latin typeface="Verdana"/>
                <a:cs typeface="Verdana"/>
              </a:rPr>
              <a:t>t</a:t>
            </a:r>
            <a:r>
              <a:rPr sz="2000" dirty="0">
                <a:latin typeface="Verdana"/>
                <a:cs typeface="Verdana"/>
              </a:rPr>
              <a:t>	</a:t>
            </a:r>
            <a:r>
              <a:rPr sz="2000" spc="-15" dirty="0">
                <a:latin typeface="Verdana"/>
                <a:cs typeface="Verdana"/>
              </a:rPr>
              <a:t>o</a:t>
            </a:r>
            <a:r>
              <a:rPr sz="2000" spc="-5" dirty="0">
                <a:latin typeface="Verdana"/>
                <a:cs typeface="Verdana"/>
              </a:rPr>
              <a:t>f</a:t>
            </a:r>
            <a:r>
              <a:rPr sz="2000" dirty="0">
                <a:latin typeface="Verdana"/>
                <a:cs typeface="Verdana"/>
              </a:rPr>
              <a:t>	</a:t>
            </a:r>
            <a:r>
              <a:rPr sz="2000" spc="25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n</a:t>
            </a:r>
            <a:r>
              <a:rPr sz="2000" spc="-10" dirty="0">
                <a:latin typeface="Verdana"/>
                <a:cs typeface="Verdana"/>
              </a:rPr>
              <a:t>fo</a:t>
            </a:r>
            <a:r>
              <a:rPr sz="2000" spc="-20" dirty="0">
                <a:latin typeface="Verdana"/>
                <a:cs typeface="Verdana"/>
              </a:rPr>
              <a:t>r</a:t>
            </a:r>
            <a:r>
              <a:rPr sz="2000" spc="-5" dirty="0">
                <a:latin typeface="Verdana"/>
                <a:cs typeface="Verdana"/>
              </a:rPr>
              <a:t>ma</a:t>
            </a:r>
            <a:r>
              <a:rPr sz="2000" dirty="0">
                <a:latin typeface="Verdana"/>
                <a:cs typeface="Verdana"/>
              </a:rPr>
              <a:t>t</a:t>
            </a:r>
            <a:r>
              <a:rPr sz="2000" spc="25" dirty="0">
                <a:latin typeface="Verdana"/>
                <a:cs typeface="Verdana"/>
              </a:rPr>
              <a:t>i</a:t>
            </a:r>
            <a:r>
              <a:rPr sz="2000" spc="-15" dirty="0">
                <a:latin typeface="Verdana"/>
                <a:cs typeface="Verdana"/>
              </a:rPr>
              <a:t>o</a:t>
            </a:r>
            <a:r>
              <a:rPr sz="2000" spc="-10" dirty="0">
                <a:latin typeface="Verdana"/>
                <a:cs typeface="Verdana"/>
              </a:rPr>
              <a:t>n</a:t>
            </a:r>
            <a:r>
              <a:rPr sz="2000" dirty="0">
                <a:latin typeface="Verdana"/>
                <a:cs typeface="Verdana"/>
              </a:rPr>
              <a:t>	</a:t>
            </a:r>
            <a:r>
              <a:rPr sz="2000" spc="-5" dirty="0">
                <a:latin typeface="Verdana"/>
                <a:cs typeface="Verdana"/>
              </a:rPr>
              <a:t>b</a:t>
            </a:r>
            <a:r>
              <a:rPr sz="2000" spc="-20" dirty="0">
                <a:latin typeface="Verdana"/>
                <a:cs typeface="Verdana"/>
              </a:rPr>
              <a:t>e</a:t>
            </a:r>
            <a:r>
              <a:rPr sz="2000" spc="-15" dirty="0">
                <a:latin typeface="Verdana"/>
                <a:cs typeface="Verdana"/>
              </a:rPr>
              <a:t>c</a:t>
            </a:r>
            <a:r>
              <a:rPr sz="2000" spc="-5" dirty="0">
                <a:latin typeface="Verdana"/>
                <a:cs typeface="Verdana"/>
              </a:rPr>
              <a:t>a</a:t>
            </a:r>
            <a:r>
              <a:rPr sz="2000" dirty="0">
                <a:latin typeface="Verdana"/>
                <a:cs typeface="Verdana"/>
              </a:rPr>
              <a:t>u</a:t>
            </a:r>
            <a:r>
              <a:rPr sz="2000" spc="10" dirty="0">
                <a:latin typeface="Verdana"/>
                <a:cs typeface="Verdana"/>
              </a:rPr>
              <a:t>s</a:t>
            </a:r>
            <a:r>
              <a:rPr sz="2000" spc="-5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	</a:t>
            </a:r>
            <a:r>
              <a:rPr sz="2000" spc="-15" dirty="0">
                <a:latin typeface="Verdana"/>
                <a:cs typeface="Verdana"/>
              </a:rPr>
              <a:t>o</a:t>
            </a:r>
            <a:r>
              <a:rPr sz="2000" spc="-5" dirty="0">
                <a:latin typeface="Verdana"/>
                <a:cs typeface="Verdana"/>
              </a:rPr>
              <a:t>f</a:t>
            </a:r>
            <a:r>
              <a:rPr sz="2000" dirty="0">
                <a:latin typeface="Verdana"/>
                <a:cs typeface="Verdana"/>
              </a:rPr>
              <a:t>	</a:t>
            </a:r>
            <a:r>
              <a:rPr sz="2000" spc="25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t</a:t>
            </a:r>
            <a:r>
              <a:rPr sz="2000" spc="-5" dirty="0">
                <a:latin typeface="Verdana"/>
                <a:cs typeface="Verdana"/>
              </a:rPr>
              <a:t>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67916" y="5156835"/>
            <a:ext cx="7352030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sz="2000" spc="-10" dirty="0">
                <a:latin typeface="Verdana"/>
                <a:cs typeface="Verdana"/>
              </a:rPr>
              <a:t>secondary </a:t>
            </a:r>
            <a:r>
              <a:rPr sz="2000" spc="-5" dirty="0">
                <a:latin typeface="Verdana"/>
                <a:cs typeface="Verdana"/>
              </a:rPr>
              <a:t>storage </a:t>
            </a:r>
            <a:r>
              <a:rPr sz="2000" dirty="0">
                <a:latin typeface="Verdana"/>
                <a:cs typeface="Verdana"/>
              </a:rPr>
              <a:t>capability. </a:t>
            </a:r>
            <a:r>
              <a:rPr sz="2000" spc="-20" dirty="0">
                <a:latin typeface="Verdana"/>
                <a:cs typeface="Verdana"/>
              </a:rPr>
              <a:t>It </a:t>
            </a:r>
            <a:r>
              <a:rPr sz="2000" spc="-5" dirty="0">
                <a:latin typeface="Verdana"/>
                <a:cs typeface="Verdana"/>
              </a:rPr>
              <a:t>forgets </a:t>
            </a:r>
            <a:r>
              <a:rPr sz="2000" spc="-10" dirty="0">
                <a:latin typeface="Verdana"/>
                <a:cs typeface="Verdana"/>
              </a:rPr>
              <a:t>or </a:t>
            </a:r>
            <a:r>
              <a:rPr sz="2000" spc="-5" dirty="0">
                <a:latin typeface="Verdana"/>
                <a:cs typeface="Verdana"/>
              </a:rPr>
              <a:t>looses certain  information only </a:t>
            </a:r>
            <a:r>
              <a:rPr sz="2000" spc="-10" dirty="0">
                <a:latin typeface="Verdana"/>
                <a:cs typeface="Verdana"/>
              </a:rPr>
              <a:t>when </a:t>
            </a:r>
            <a:r>
              <a:rPr sz="2000" spc="-5" dirty="0">
                <a:latin typeface="Verdana"/>
                <a:cs typeface="Verdana"/>
              </a:rPr>
              <a:t>it </a:t>
            </a:r>
            <a:r>
              <a:rPr sz="2000" spc="10" dirty="0">
                <a:latin typeface="Verdana"/>
                <a:cs typeface="Verdana"/>
              </a:rPr>
              <a:t>is </a:t>
            </a:r>
            <a:r>
              <a:rPr sz="2000" spc="-10" dirty="0">
                <a:latin typeface="Verdana"/>
                <a:cs typeface="Verdana"/>
              </a:rPr>
              <a:t>asked </a:t>
            </a:r>
            <a:r>
              <a:rPr sz="2000" spc="-5" dirty="0">
                <a:latin typeface="Verdana"/>
                <a:cs typeface="Verdana"/>
              </a:rPr>
              <a:t>to do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spc="10" dirty="0">
                <a:latin typeface="Verdana"/>
                <a:cs typeface="Verdana"/>
              </a:rPr>
              <a:t>so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6044" y="1689674"/>
            <a:ext cx="8611235" cy="2501326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4445" marR="5080" indent="-457200" algn="just">
              <a:lnSpc>
                <a:spcPct val="100000"/>
              </a:lnSpc>
              <a:spcBef>
                <a:spcPts val="1015"/>
              </a:spcBef>
              <a:buClr>
                <a:srgbClr val="FF0000"/>
              </a:buClr>
              <a:buAutoNum type="arabicParenR" startAt="4"/>
              <a:tabLst>
                <a:tab pos="1275080" algn="l"/>
              </a:tabLst>
            </a:pPr>
            <a:r>
              <a:rPr sz="2000" b="1" spc="-5" smtClean="0">
                <a:latin typeface="Verdana"/>
                <a:cs typeface="Verdana"/>
              </a:rPr>
              <a:t>Diligence</a:t>
            </a:r>
            <a:r>
              <a:rPr sz="2000" b="1" spc="-5" dirty="0">
                <a:latin typeface="Verdana"/>
                <a:cs typeface="Verdana"/>
              </a:rPr>
              <a:t>: </a:t>
            </a:r>
            <a:r>
              <a:rPr sz="2000" spc="-5" dirty="0">
                <a:latin typeface="Verdana"/>
                <a:cs typeface="Verdana"/>
              </a:rPr>
              <a:t>Computer </a:t>
            </a:r>
            <a:r>
              <a:rPr sz="2000" spc="10" dirty="0">
                <a:latin typeface="Verdana"/>
                <a:cs typeface="Verdana"/>
              </a:rPr>
              <a:t>is </a:t>
            </a:r>
            <a:r>
              <a:rPr sz="2000" spc="-10" dirty="0">
                <a:latin typeface="Verdana"/>
                <a:cs typeface="Verdana"/>
              </a:rPr>
              <a:t>free from </a:t>
            </a:r>
            <a:r>
              <a:rPr sz="2000" spc="-5" dirty="0">
                <a:latin typeface="Verdana"/>
                <a:cs typeface="Verdana"/>
              </a:rPr>
              <a:t>monotony, tiredness,  and </a:t>
            </a:r>
            <a:r>
              <a:rPr sz="2000" dirty="0">
                <a:latin typeface="Verdana"/>
                <a:cs typeface="Verdana"/>
              </a:rPr>
              <a:t>lack </a:t>
            </a:r>
            <a:r>
              <a:rPr sz="2000" spc="-10" dirty="0">
                <a:latin typeface="Verdana"/>
                <a:cs typeface="Verdana"/>
              </a:rPr>
              <a:t>of </a:t>
            </a:r>
            <a:r>
              <a:rPr sz="2000" spc="-5" dirty="0">
                <a:latin typeface="Verdana"/>
                <a:cs typeface="Verdana"/>
              </a:rPr>
              <a:t>concentration. </a:t>
            </a:r>
            <a:r>
              <a:rPr sz="2000" spc="-20" dirty="0">
                <a:latin typeface="Verdana"/>
                <a:cs typeface="Verdana"/>
              </a:rPr>
              <a:t>It </a:t>
            </a:r>
            <a:r>
              <a:rPr sz="2000" spc="-10" dirty="0">
                <a:latin typeface="Verdana"/>
                <a:cs typeface="Verdana"/>
              </a:rPr>
              <a:t>can </a:t>
            </a:r>
            <a:r>
              <a:rPr sz="2000" spc="-5" dirty="0">
                <a:latin typeface="Verdana"/>
                <a:cs typeface="Verdana"/>
              </a:rPr>
              <a:t>continuously </a:t>
            </a:r>
            <a:r>
              <a:rPr sz="2000" spc="-10" dirty="0">
                <a:latin typeface="Verdana"/>
                <a:cs typeface="Verdana"/>
              </a:rPr>
              <a:t>work </a:t>
            </a:r>
            <a:r>
              <a:rPr sz="2000" spc="-5" dirty="0">
                <a:latin typeface="Verdana"/>
                <a:cs typeface="Verdana"/>
              </a:rPr>
              <a:t>for  </a:t>
            </a:r>
            <a:r>
              <a:rPr sz="2000" spc="-10" dirty="0">
                <a:latin typeface="Verdana"/>
                <a:cs typeface="Verdana"/>
              </a:rPr>
              <a:t>hours </a:t>
            </a:r>
            <a:r>
              <a:rPr sz="2000" dirty="0">
                <a:latin typeface="Verdana"/>
                <a:cs typeface="Verdana"/>
              </a:rPr>
              <a:t>without </a:t>
            </a:r>
            <a:r>
              <a:rPr sz="2000" spc="-5" dirty="0">
                <a:latin typeface="Verdana"/>
                <a:cs typeface="Verdana"/>
              </a:rPr>
              <a:t>creating </a:t>
            </a:r>
            <a:r>
              <a:rPr sz="2000" spc="-10" dirty="0">
                <a:latin typeface="Verdana"/>
                <a:cs typeface="Verdana"/>
              </a:rPr>
              <a:t>any error </a:t>
            </a:r>
            <a:r>
              <a:rPr sz="2000" spc="-5" dirty="0">
                <a:latin typeface="Verdana"/>
                <a:cs typeface="Verdana"/>
              </a:rPr>
              <a:t>and </a:t>
            </a:r>
            <a:r>
              <a:rPr sz="2000" dirty="0">
                <a:latin typeface="Verdana"/>
                <a:cs typeface="Verdana"/>
              </a:rPr>
              <a:t>without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grumbling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Verdana"/>
              <a:buAutoNum type="arabicParenR" startAt="4"/>
            </a:pPr>
            <a:endParaRPr sz="2400">
              <a:latin typeface="Times New Roman"/>
              <a:cs typeface="Times New Roman"/>
            </a:endParaRPr>
          </a:p>
          <a:p>
            <a:pPr marL="1274445" marR="6350" indent="-457200" algn="just">
              <a:lnSpc>
                <a:spcPct val="100000"/>
              </a:lnSpc>
              <a:spcBef>
                <a:spcPts val="1560"/>
              </a:spcBef>
              <a:buClr>
                <a:srgbClr val="FF0000"/>
              </a:buClr>
              <a:buAutoNum type="arabicParenR" startAt="4"/>
              <a:tabLst>
                <a:tab pos="1275080" algn="l"/>
              </a:tabLst>
            </a:pPr>
            <a:r>
              <a:rPr sz="2000" b="1" spc="-5" dirty="0">
                <a:latin typeface="Verdana"/>
                <a:cs typeface="Verdana"/>
              </a:rPr>
              <a:t>Versatility: </a:t>
            </a:r>
            <a:r>
              <a:rPr sz="2000" spc="-5" dirty="0">
                <a:latin typeface="Verdana"/>
                <a:cs typeface="Verdana"/>
              </a:rPr>
              <a:t>Computer </a:t>
            </a:r>
            <a:r>
              <a:rPr sz="2000" spc="10" dirty="0">
                <a:latin typeface="Verdana"/>
                <a:cs typeface="Verdana"/>
              </a:rPr>
              <a:t>is </a:t>
            </a:r>
            <a:r>
              <a:rPr sz="2000" spc="-5" dirty="0">
                <a:latin typeface="Verdana"/>
                <a:cs typeface="Verdana"/>
              </a:rPr>
              <a:t>capable </a:t>
            </a:r>
            <a:r>
              <a:rPr sz="2000" spc="-10" dirty="0">
                <a:latin typeface="Verdana"/>
                <a:cs typeface="Verdana"/>
              </a:rPr>
              <a:t>of </a:t>
            </a:r>
            <a:r>
              <a:rPr sz="2000" spc="-5" dirty="0">
                <a:latin typeface="Verdana"/>
                <a:cs typeface="Verdana"/>
              </a:rPr>
              <a:t>performing almost  any task, </a:t>
            </a:r>
            <a:r>
              <a:rPr sz="2000" spc="10" dirty="0">
                <a:latin typeface="Verdana"/>
                <a:cs typeface="Verdana"/>
              </a:rPr>
              <a:t>if </a:t>
            </a:r>
            <a:r>
              <a:rPr sz="2000" spc="-5" dirty="0">
                <a:latin typeface="Verdana"/>
                <a:cs typeface="Verdana"/>
              </a:rPr>
              <a:t>the </a:t>
            </a:r>
            <a:r>
              <a:rPr sz="2000" spc="-10" dirty="0">
                <a:latin typeface="Verdana"/>
                <a:cs typeface="Verdana"/>
              </a:rPr>
              <a:t>task can </a:t>
            </a:r>
            <a:r>
              <a:rPr sz="2000" spc="-5" dirty="0">
                <a:latin typeface="Verdana"/>
                <a:cs typeface="Verdana"/>
              </a:rPr>
              <a:t>be </a:t>
            </a:r>
            <a:r>
              <a:rPr sz="2000" spc="-10" dirty="0">
                <a:latin typeface="Verdana"/>
                <a:cs typeface="Verdana"/>
              </a:rPr>
              <a:t>reduced </a:t>
            </a:r>
            <a:r>
              <a:rPr sz="2000" spc="10" dirty="0">
                <a:latin typeface="Verdana"/>
                <a:cs typeface="Verdana"/>
              </a:rPr>
              <a:t>to </a:t>
            </a:r>
            <a:r>
              <a:rPr sz="2000" spc="-5" dirty="0">
                <a:latin typeface="Verdana"/>
                <a:cs typeface="Verdana"/>
              </a:rPr>
              <a:t>a </a:t>
            </a:r>
            <a:r>
              <a:rPr sz="2000" dirty="0">
                <a:latin typeface="Verdana"/>
                <a:cs typeface="Verdana"/>
              </a:rPr>
              <a:t>finite </a:t>
            </a:r>
            <a:r>
              <a:rPr sz="2000" spc="-5" dirty="0">
                <a:latin typeface="Verdana"/>
                <a:cs typeface="Verdana"/>
              </a:rPr>
              <a:t>series </a:t>
            </a:r>
            <a:r>
              <a:rPr sz="2000" spc="-10" dirty="0">
                <a:latin typeface="Verdana"/>
                <a:cs typeface="Verdana"/>
              </a:rPr>
              <a:t>of  </a:t>
            </a:r>
            <a:r>
              <a:rPr sz="2000" spc="-5" dirty="0">
                <a:latin typeface="Verdana"/>
                <a:cs typeface="Verdana"/>
              </a:rPr>
              <a:t>logical</a:t>
            </a:r>
            <a:r>
              <a:rPr sz="2000" spc="1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steps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983996" y="712723"/>
            <a:ext cx="6638925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Characteristics </a:t>
            </a:r>
            <a:r>
              <a:rPr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spc="-1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798</TotalTime>
  <Words>1558</Words>
  <Application>Microsoft Office PowerPoint</Application>
  <PresentationFormat>Custom</PresentationFormat>
  <Paragraphs>333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Slide 1</vt:lpstr>
      <vt:lpstr>A Nice Saying</vt:lpstr>
      <vt:lpstr>Slide 3</vt:lpstr>
      <vt:lpstr>Learning Objectives</vt:lpstr>
      <vt:lpstr>Computer</vt:lpstr>
      <vt:lpstr>Data Processing</vt:lpstr>
      <vt:lpstr>DIGITAL AND ANALOG COMPUTERS</vt:lpstr>
      <vt:lpstr>Characteristics of Computers</vt:lpstr>
      <vt:lpstr>Characteristics of Computers</vt:lpstr>
      <vt:lpstr>Characteristics of Computers</vt:lpstr>
      <vt:lpstr>Evolution of Computers</vt:lpstr>
      <vt:lpstr>Evolution of Computers</vt:lpstr>
      <vt:lpstr>Some Well Known Early Computers</vt:lpstr>
      <vt:lpstr>Computer Generations</vt:lpstr>
      <vt:lpstr>First Generation (1940 to 1956): Using Vacuum Tubes</vt:lpstr>
      <vt:lpstr>First Generation (cont…)</vt:lpstr>
      <vt:lpstr>Second Generation (1956 to 1963): Using Transistors</vt:lpstr>
      <vt:lpstr>Second Generation (Cont…)</vt:lpstr>
      <vt:lpstr>Third Generation (1964 to 1971): Using Integrated Circuits</vt:lpstr>
      <vt:lpstr>Third Generation (Cont…)</vt:lpstr>
      <vt:lpstr>Fourth Generation (1971 to present): Using Microprocessor</vt:lpstr>
      <vt:lpstr>Fourth Generation (Cont…)</vt:lpstr>
      <vt:lpstr>Fifth Generation(Present to Next): Using Artificial Intelligence</vt:lpstr>
      <vt:lpstr>Classification of Computers</vt:lpstr>
      <vt:lpstr>Micro Computers</vt:lpstr>
      <vt:lpstr>Mini Computers</vt:lpstr>
      <vt:lpstr>Mainframe Computers</vt:lpstr>
      <vt:lpstr>Super Computers</vt:lpstr>
      <vt:lpstr>Applications of Computer</vt:lpstr>
      <vt:lpstr>Applications of Computer (Cont…)</vt:lpstr>
      <vt:lpstr>Applications of Computer (Cont…)</vt:lpstr>
      <vt:lpstr>Summary</vt:lpstr>
      <vt:lpstr>Key Words/Phrases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1-Introduction (Final Version).ppt</dc:title>
  <dc:creator>Pradeep K. Sinha &amp; Priti Sinha</dc:creator>
  <cp:lastModifiedBy>SHAHAB</cp:lastModifiedBy>
  <cp:revision>109</cp:revision>
  <dcterms:created xsi:type="dcterms:W3CDTF">2018-09-25T09:13:05Z</dcterms:created>
  <dcterms:modified xsi:type="dcterms:W3CDTF">2018-10-17T14:08:21Z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2007-06-10T00:00:00Z</vt:filetime>
  </property>
  <property fmtid="{D5CDD505-2E9C-101B-9397-08002B2CF9AE}" pid="3" name="Creator">
    <vt:lpwstr>pdfFactory Pro www.pdffactory.com</vt:lpwstr>
  </property>
  <property fmtid="{D5CDD505-2E9C-101B-9397-08002B2CF9AE}" pid="4" name="LastSaved">
    <vt:filetime>2018-09-25T00:00:00Z</vt:filetime>
  </property>
</Properties>
</file>