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77" r:id="rId6"/>
    <p:sldId id="258" r:id="rId7"/>
    <p:sldId id="259" r:id="rId8"/>
    <p:sldId id="260" r:id="rId9"/>
    <p:sldId id="261" r:id="rId10"/>
    <p:sldId id="262" r:id="rId11"/>
    <p:sldId id="263" r:id="rId12"/>
    <p:sldId id="264" r:id="rId13"/>
    <p:sldId id="265" r:id="rId14"/>
    <p:sldId id="266" r:id="rId15"/>
    <p:sldId id="278" r:id="rId16"/>
    <p:sldId id="279" r:id="rId17"/>
    <p:sldId id="268" r:id="rId18"/>
    <p:sldId id="269" r:id="rId19"/>
    <p:sldId id="270" r:id="rId20"/>
    <p:sldId id="272"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9266F7-3ABF-4677-9CE0-84A65EF6D1F9}"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C5DB-7947-4053-A974-B5126F075D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266F7-3ABF-4677-9CE0-84A65EF6D1F9}"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C5DB-7947-4053-A974-B5126F075D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266F7-3ABF-4677-9CE0-84A65EF6D1F9}"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C5DB-7947-4053-A974-B5126F075D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266F7-3ABF-4677-9CE0-84A65EF6D1F9}"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C5DB-7947-4053-A974-B5126F075D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9266F7-3ABF-4677-9CE0-84A65EF6D1F9}"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2C5DB-7947-4053-A974-B5126F075D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9266F7-3ABF-4677-9CE0-84A65EF6D1F9}" type="datetimeFigureOut">
              <a:rPr lang="en-US" smtClean="0"/>
              <a:pPr/>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2C5DB-7947-4053-A974-B5126F075D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9266F7-3ABF-4677-9CE0-84A65EF6D1F9}" type="datetimeFigureOut">
              <a:rPr lang="en-US" smtClean="0"/>
              <a:pPr/>
              <a:t>5/7/2013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2C5DB-7947-4053-A974-B5126F075D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9266F7-3ABF-4677-9CE0-84A65EF6D1F9}" type="datetimeFigureOut">
              <a:rPr lang="en-US" smtClean="0"/>
              <a:pPr/>
              <a:t>5/7/2013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2C5DB-7947-4053-A974-B5126F075D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266F7-3ABF-4677-9CE0-84A65EF6D1F9}" type="datetimeFigureOut">
              <a:rPr lang="en-US" smtClean="0"/>
              <a:pPr/>
              <a:t>5/7/2013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2C5DB-7947-4053-A974-B5126F075D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266F7-3ABF-4677-9CE0-84A65EF6D1F9}" type="datetimeFigureOut">
              <a:rPr lang="en-US" smtClean="0"/>
              <a:pPr/>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2C5DB-7947-4053-A974-B5126F075D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266F7-3ABF-4677-9CE0-84A65EF6D1F9}" type="datetimeFigureOut">
              <a:rPr lang="en-US" smtClean="0"/>
              <a:pPr/>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2C5DB-7947-4053-A974-B5126F075D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266F7-3ABF-4677-9CE0-84A65EF6D1F9}" type="datetimeFigureOut">
              <a:rPr lang="en-US" smtClean="0"/>
              <a:pPr/>
              <a:t>5/7/2013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C5DB-7947-4053-A974-B5126F075D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AT" dirty="0" smtClean="0"/>
              <a:t>Econometrics</a:t>
            </a:r>
            <a:endParaRPr lang="en-US" dirty="0"/>
          </a:p>
        </p:txBody>
      </p:sp>
      <p:sp>
        <p:nvSpPr>
          <p:cNvPr id="3" name="Subtitle 2"/>
          <p:cNvSpPr>
            <a:spLocks noGrp="1"/>
          </p:cNvSpPr>
          <p:nvPr>
            <p:ph type="subTitle" idx="1"/>
          </p:nvPr>
        </p:nvSpPr>
        <p:spPr/>
        <p:txBody>
          <a:bodyPr/>
          <a:lstStyle/>
          <a:p>
            <a:r>
              <a:rPr lang="en-US" dirty="0" smtClean="0"/>
              <a:t>Part 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normAutofit fontScale="77500" lnSpcReduction="20000"/>
          </a:bodyPr>
          <a:lstStyle/>
          <a:p>
            <a:r>
              <a:rPr lang="en-US" dirty="0"/>
              <a:t>Division of Econometrics</a:t>
            </a:r>
          </a:p>
          <a:p>
            <a:pPr marL="514350" lvl="0" indent="-514350">
              <a:buNone/>
            </a:pPr>
            <a:r>
              <a:rPr lang="en-US" dirty="0" smtClean="0"/>
              <a:t>   1. Theoretical </a:t>
            </a:r>
            <a:r>
              <a:rPr lang="en-US" dirty="0"/>
              <a:t>Econometrics:  </a:t>
            </a:r>
          </a:p>
          <a:p>
            <a:pPr>
              <a:buNone/>
            </a:pPr>
            <a:r>
              <a:rPr lang="en-US" dirty="0" smtClean="0"/>
              <a:t>  Theoretical </a:t>
            </a:r>
            <a:r>
              <a:rPr lang="en-US" dirty="0"/>
              <a:t>econometrics is concerned with the development of appropriate methods and techniques for measurement of economic relationship.  In this aspect econometrician depends much on mathematical statistics, single and simultaneous equation techniques are used for measuring economic relationship.</a:t>
            </a:r>
          </a:p>
          <a:p>
            <a:pPr marL="514350" lvl="0" indent="-514350">
              <a:buNone/>
            </a:pPr>
            <a:r>
              <a:rPr lang="en-US" dirty="0" smtClean="0"/>
              <a:t>    2.  Applied </a:t>
            </a:r>
            <a:r>
              <a:rPr lang="en-US" dirty="0"/>
              <a:t>Econometrics:</a:t>
            </a:r>
          </a:p>
          <a:p>
            <a:r>
              <a:rPr lang="en-US" dirty="0"/>
              <a:t>Applied econometrics includes application of econometrics methods or application of theoretical econometrics. Applied econometrics makes it possible to obtain the numerical results.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normAutofit fontScale="77500" lnSpcReduction="20000"/>
          </a:bodyPr>
          <a:lstStyle/>
          <a:p>
            <a:r>
              <a:rPr lang="en-US" dirty="0"/>
              <a:t>Properties of Econometric model</a:t>
            </a:r>
          </a:p>
          <a:p>
            <a:pPr marL="571500" indent="-571500">
              <a:buNone/>
            </a:pPr>
            <a:r>
              <a:rPr lang="en-US" dirty="0" smtClean="0"/>
              <a:t>   Econometric </a:t>
            </a:r>
            <a:r>
              <a:rPr lang="en-US" dirty="0"/>
              <a:t>model is a model whose parameters are estimated by using some econometrics techniques. The goodness of econometric models is judge according to the following properties.</a:t>
            </a:r>
          </a:p>
          <a:p>
            <a:pPr lvl="0">
              <a:buNone/>
            </a:pPr>
            <a:r>
              <a:rPr lang="en-US" dirty="0" smtClean="0"/>
              <a:t> I.     Explanatory  </a:t>
            </a:r>
            <a:r>
              <a:rPr lang="en-US" dirty="0"/>
              <a:t>ability:</a:t>
            </a:r>
          </a:p>
          <a:p>
            <a:pPr>
              <a:buNone/>
            </a:pPr>
            <a:r>
              <a:rPr lang="en-US" dirty="0" smtClean="0"/>
              <a:t>     The </a:t>
            </a:r>
            <a:r>
              <a:rPr lang="en-US" dirty="0"/>
              <a:t>model should be able to explain the observation of the real world.</a:t>
            </a:r>
          </a:p>
          <a:p>
            <a:pPr lvl="0">
              <a:buNone/>
            </a:pPr>
            <a:r>
              <a:rPr lang="en-US" dirty="0" smtClean="0"/>
              <a:t>II.    Accuracy </a:t>
            </a:r>
            <a:r>
              <a:rPr lang="en-US" dirty="0"/>
              <a:t>of the estimates of parameters:  </a:t>
            </a:r>
          </a:p>
          <a:p>
            <a:pPr>
              <a:buNone/>
            </a:pPr>
            <a:r>
              <a:rPr lang="en-US" dirty="0" smtClean="0"/>
              <a:t>    The </a:t>
            </a:r>
            <a:r>
              <a:rPr lang="en-US" dirty="0"/>
              <a:t>estimates of the co-efficient should be accurate in the sense that they should be approximate the true parameters as possible and estimates should posses the properties of </a:t>
            </a:r>
            <a:r>
              <a:rPr lang="en-US" dirty="0" err="1"/>
              <a:t>unbiasedness</a:t>
            </a:r>
            <a:r>
              <a:rPr lang="en-US" dirty="0"/>
              <a:t> , consistency and efficiency.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lstStyle/>
          <a:p>
            <a:pPr lvl="0">
              <a:buNone/>
            </a:pPr>
            <a:r>
              <a:rPr lang="en-US" sz="2800" dirty="0" smtClean="0"/>
              <a:t>III. Forecasting </a:t>
            </a:r>
            <a:r>
              <a:rPr lang="en-US" sz="2800" dirty="0"/>
              <a:t>ability: </a:t>
            </a:r>
          </a:p>
          <a:p>
            <a:pPr>
              <a:buNone/>
            </a:pPr>
            <a:r>
              <a:rPr lang="en-US" sz="2800" dirty="0"/>
              <a:t>The model should produce satisfactory production of future values of dependent variables</a:t>
            </a:r>
          </a:p>
          <a:p>
            <a:pPr lvl="0">
              <a:buNone/>
            </a:pPr>
            <a:r>
              <a:rPr lang="en-US" sz="2800" dirty="0" smtClean="0"/>
              <a:t>IV. Simplicity</a:t>
            </a:r>
            <a:r>
              <a:rPr lang="en-US" sz="2800" dirty="0"/>
              <a:t>:  </a:t>
            </a:r>
          </a:p>
          <a:p>
            <a:pPr>
              <a:buNone/>
            </a:pPr>
            <a:r>
              <a:rPr lang="en-US" sz="2800" dirty="0"/>
              <a:t>The model represent the economic relationship with maximum simplicity i.e. gives less equation.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normAutofit fontScale="92500" lnSpcReduction="10000"/>
          </a:bodyPr>
          <a:lstStyle/>
          <a:p>
            <a:r>
              <a:rPr lang="en-US" dirty="0"/>
              <a:t>Definitions:</a:t>
            </a:r>
          </a:p>
          <a:p>
            <a:pPr lvl="0"/>
            <a:r>
              <a:rPr lang="en-US" dirty="0"/>
              <a:t>Variables and parameters:  A variable is just a symbol expressing quantity, under reference that can take a number of possible values. Parameters can be defined as an unknown quantity reference study.</a:t>
            </a:r>
          </a:p>
          <a:p>
            <a:pPr lvl="0"/>
            <a:r>
              <a:rPr lang="en-US" dirty="0"/>
              <a:t>Economic variables: A variable showing economic quantities in a model is called economic variable.  For example income (y), consumption (C), Investment (I), saving (S).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There are two types of Economic variables.    </a:t>
            </a:r>
          </a:p>
          <a:p>
            <a:pPr lvl="0">
              <a:buNone/>
            </a:pPr>
            <a:r>
              <a:rPr lang="en-US" dirty="0" smtClean="0"/>
              <a:t>  Exogenous </a:t>
            </a:r>
            <a:r>
              <a:rPr lang="en-US" dirty="0"/>
              <a:t>variable   ii.        Endogenous variables.</a:t>
            </a:r>
          </a:p>
          <a:p>
            <a:pPr lvl="0"/>
            <a:r>
              <a:rPr lang="en-US" dirty="0"/>
              <a:t>Exogenous variable:  The values of these variables are predetermined or determined outside of the econometric system. These are similar to independent variables.</a:t>
            </a:r>
          </a:p>
          <a:p>
            <a:pPr lvl="0"/>
            <a:r>
              <a:rPr lang="en-US" dirty="0"/>
              <a:t>Endogenous variables:  The values  of endogenous variables are determined by interplay of several factors inside the economic system.  E.g.  In income consumption model income is exogenous variable and consumption is endogenous variable.</a:t>
            </a:r>
          </a:p>
          <a:p>
            <a:endParaRPr lang="en-US" dirty="0"/>
          </a:p>
        </p:txBody>
      </p:sp>
      <p:graphicFrame>
        <p:nvGraphicFramePr>
          <p:cNvPr id="4" name="Object 3"/>
          <p:cNvGraphicFramePr>
            <a:graphicFrameLocks noChangeAspect="1"/>
          </p:cNvGraphicFramePr>
          <p:nvPr/>
        </p:nvGraphicFramePr>
        <p:xfrm>
          <a:off x="6429388" y="5715016"/>
          <a:ext cx="1500198" cy="428628"/>
        </p:xfrm>
        <a:graphic>
          <a:graphicData uri="http://schemas.openxmlformats.org/presentationml/2006/ole">
            <mc:AlternateContent xmlns:mc="http://schemas.openxmlformats.org/markup-compatibility/2006">
              <mc:Choice xmlns:v="urn:schemas-microsoft-com:vml" Requires="v">
                <p:oleObj spid="_x0000_s2054" name="Equation" r:id="rId3" imgW="711000" imgH="203040" progId="Equation.3">
                  <p:embed/>
                </p:oleObj>
              </mc:Choice>
              <mc:Fallback>
                <p:oleObj name="Equation" r:id="rId3" imgW="71100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88" y="5715016"/>
                        <a:ext cx="1500198" cy="4286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Types of Data</a:t>
            </a:r>
          </a:p>
          <a:p>
            <a:pPr marL="514350" indent="-514350">
              <a:buAutoNum type="arabicPeriod"/>
            </a:pPr>
            <a:r>
              <a:rPr lang="en-US" dirty="0" smtClean="0"/>
              <a:t>Time Series Data: A time series is set of observation on the values that a variables takes at different times. e.g. daily, weekly, monthly, annually.</a:t>
            </a:r>
          </a:p>
          <a:p>
            <a:pPr marL="514350" indent="-514350">
              <a:buAutoNum type="arabicPeriod"/>
            </a:pPr>
            <a:r>
              <a:rPr lang="en-US" dirty="0" smtClean="0"/>
              <a:t>Cross-section  Data: Cross-section data are data on one or more variables recorded at the same point of time.</a:t>
            </a:r>
          </a:p>
          <a:p>
            <a:pPr marL="514350" indent="-514350">
              <a:buNone/>
            </a:pPr>
            <a:endParaRPr lang="en-US" dirty="0" smtClean="0"/>
          </a:p>
          <a:p>
            <a:endParaRPr lang="en-US" dirty="0"/>
          </a:p>
        </p:txBody>
      </p:sp>
    </p:spTree>
    <p:extLst>
      <p:ext uri="{BB962C8B-B14F-4D97-AF65-F5344CB8AC3E}">
        <p14:creationId xmlns:p14="http://schemas.microsoft.com/office/powerpoint/2010/main" val="2733728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3. Pooled Data.  A data which is the combination of both time series and cross-section data.</a:t>
            </a:r>
            <a:endParaRPr lang="en-US" dirty="0"/>
          </a:p>
        </p:txBody>
      </p:sp>
    </p:spTree>
    <p:extLst>
      <p:ext uri="{BB962C8B-B14F-4D97-AF65-F5344CB8AC3E}">
        <p14:creationId xmlns:p14="http://schemas.microsoft.com/office/powerpoint/2010/main" val="1845687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lstStyle/>
          <a:p>
            <a:r>
              <a:rPr lang="en-US" dirty="0" smtClean="0"/>
              <a:t>Simple linear regression</a:t>
            </a:r>
          </a:p>
          <a:p>
            <a:r>
              <a:rPr lang="en-US" dirty="0" smtClean="0"/>
              <a:t>Simple ; means that we concerned with only one independent and one dependent variable.</a:t>
            </a:r>
          </a:p>
          <a:p>
            <a:r>
              <a:rPr lang="en-US" dirty="0" smtClean="0"/>
              <a:t>Linear;  means that the power of parameters is one.</a:t>
            </a:r>
          </a:p>
          <a:p>
            <a:r>
              <a:rPr lang="en-US" dirty="0" smtClean="0"/>
              <a:t>Regression , means the phenomena in which one variable depend on one or more independent variable.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word regression means “backward Movement”. Regression analysis is statistical techniques used for investigation the relationship between variables.  The term regression first used by sir Francis Galton (1812-1911) from England, who was studying the relationship between height of children and height of parents.</a:t>
            </a:r>
          </a:p>
          <a:p>
            <a:r>
              <a:rPr lang="en-US" dirty="0" smtClean="0"/>
              <a:t>Today the word regression is used in quiet different sense. It investigate the dependence of one variable called dependent variable on one or more independent variable and provide us an equation to be used for  estimating or predicating the average value of dependent variable for the known value of the independent variable.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normAutofit/>
          </a:bodyPr>
          <a:lstStyle/>
          <a:p>
            <a:r>
              <a:rPr lang="en-US" sz="2800" dirty="0" smtClean="0"/>
              <a:t>Dependent variable ---- random variable</a:t>
            </a:r>
          </a:p>
          <a:p>
            <a:r>
              <a:rPr lang="en-US" sz="2800" dirty="0" smtClean="0"/>
              <a:t>Independent variable --- fixed value</a:t>
            </a:r>
          </a:p>
          <a:p>
            <a:r>
              <a:rPr lang="en-US" sz="2800" dirty="0" smtClean="0"/>
              <a:t>The relation between the expected value of the dependent variable and the independent variable is called a regression.</a:t>
            </a:r>
          </a:p>
          <a:p>
            <a:r>
              <a:rPr lang="en-US" sz="2800" dirty="0" smtClean="0"/>
              <a:t>Dependent variable, predicted, response , endogenous, explained variable</a:t>
            </a:r>
          </a:p>
          <a:p>
            <a:r>
              <a:rPr lang="en-US" sz="2800" dirty="0" smtClean="0"/>
              <a:t>Independent variable, non-random, </a:t>
            </a:r>
            <a:r>
              <a:rPr lang="en-US" sz="2800" dirty="0" err="1" smtClean="0"/>
              <a:t>regressor</a:t>
            </a:r>
            <a:r>
              <a:rPr lang="en-US" sz="2800" dirty="0" smtClean="0"/>
              <a:t>, predictor, explanatory variable</a:t>
            </a:r>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sz="2800" dirty="0" smtClean="0"/>
              <a:t>Econometrics </a:t>
            </a:r>
            <a:endParaRPr lang="en-US" sz="2800" dirty="0"/>
          </a:p>
        </p:txBody>
      </p:sp>
      <p:sp>
        <p:nvSpPr>
          <p:cNvPr id="3" name="Content Placeholder 2"/>
          <p:cNvSpPr>
            <a:spLocks noGrp="1"/>
          </p:cNvSpPr>
          <p:nvPr>
            <p:ph idx="1"/>
          </p:nvPr>
        </p:nvSpPr>
        <p:spPr/>
        <p:txBody>
          <a:bodyPr>
            <a:normAutofit/>
          </a:bodyPr>
          <a:lstStyle/>
          <a:p>
            <a:r>
              <a:rPr lang="en-US" sz="2800" dirty="0"/>
              <a:t>Econometrics is the combination of two words </a:t>
            </a:r>
            <a:r>
              <a:rPr lang="en-US" sz="2800" dirty="0" err="1"/>
              <a:t>Econo</a:t>
            </a:r>
            <a:r>
              <a:rPr lang="en-US" sz="2800" dirty="0"/>
              <a:t>   and metrics.  </a:t>
            </a:r>
            <a:r>
              <a:rPr lang="en-US" sz="2800" dirty="0" smtClean="0"/>
              <a:t>Econometrics </a:t>
            </a:r>
            <a:r>
              <a:rPr lang="en-US" sz="2800" dirty="0"/>
              <a:t>deal with the measurement of economic relationship.</a:t>
            </a:r>
          </a:p>
          <a:p>
            <a:pPr lvl="0"/>
            <a:r>
              <a:rPr lang="en-US" sz="2800" dirty="0"/>
              <a:t>Econometrics is the field of knowledge which helps us to carry out an evaluation of economic theories in numerical terms.</a:t>
            </a:r>
          </a:p>
          <a:p>
            <a:pPr lvl="0"/>
            <a:r>
              <a:rPr lang="en-US" sz="2800" dirty="0"/>
              <a:t>The social science in which the tools of economic theory, mathematics and statistical inference are applied to analyze economic phenomena.</a:t>
            </a:r>
          </a:p>
          <a:p>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Regression  Vs Correlation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lstStyle/>
          <a:p>
            <a:r>
              <a:rPr lang="de-AT" dirty="0" smtClean="0"/>
              <a:t>Simple linear regression model</a:t>
            </a:r>
          </a:p>
          <a:p>
            <a:endParaRPr lang="en-US" dirty="0"/>
          </a:p>
        </p:txBody>
      </p:sp>
      <p:graphicFrame>
        <p:nvGraphicFramePr>
          <p:cNvPr id="4" name="Object 3"/>
          <p:cNvGraphicFramePr>
            <a:graphicFrameLocks noChangeAspect="1"/>
          </p:cNvGraphicFramePr>
          <p:nvPr/>
        </p:nvGraphicFramePr>
        <p:xfrm>
          <a:off x="3000364" y="2428868"/>
          <a:ext cx="3135334" cy="714380"/>
        </p:xfrm>
        <a:graphic>
          <a:graphicData uri="http://schemas.openxmlformats.org/presentationml/2006/ole">
            <mc:AlternateContent xmlns:mc="http://schemas.openxmlformats.org/markup-compatibility/2006">
              <mc:Choice xmlns:v="urn:schemas-microsoft-com:vml" Requires="v">
                <p:oleObj spid="_x0000_s24582" name="Equation" r:id="rId3" imgW="1002960" imgH="228600" progId="Equation.3">
                  <p:embed/>
                </p:oleObj>
              </mc:Choice>
              <mc:Fallback>
                <p:oleObj name="Equation" r:id="rId3" imgW="100296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364" y="2428868"/>
                        <a:ext cx="3135334" cy="7143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Econometrics is concerned with the systematic study of economic phenomena </a:t>
            </a:r>
            <a:r>
              <a:rPr lang="en-US" dirty="0" smtClean="0"/>
              <a:t>using observed </a:t>
            </a:r>
            <a:r>
              <a:rPr lang="en-US" dirty="0"/>
              <a:t>data. (</a:t>
            </a:r>
            <a:r>
              <a:rPr lang="en-US" dirty="0" err="1"/>
              <a:t>Spanos</a:t>
            </a:r>
            <a:r>
              <a:rPr lang="en-US" dirty="0"/>
              <a:t>, 1986)</a:t>
            </a:r>
          </a:p>
          <a:p>
            <a:r>
              <a:rPr lang="en-US" dirty="0"/>
              <a:t>A key problem in empirical econometrics concerns matching economic theories </a:t>
            </a:r>
            <a:r>
              <a:rPr lang="en-US" dirty="0" smtClean="0"/>
              <a:t>with observed </a:t>
            </a:r>
            <a:r>
              <a:rPr lang="en-US" dirty="0"/>
              <a:t>data features to develop </a:t>
            </a:r>
            <a:r>
              <a:rPr lang="en-US" dirty="0" smtClean="0"/>
              <a:t>quantitative, </a:t>
            </a:r>
            <a:r>
              <a:rPr lang="en-US" dirty="0"/>
              <a:t>empirically-relevant models. All </a:t>
            </a:r>
            <a:r>
              <a:rPr lang="en-US" dirty="0" smtClean="0"/>
              <a:t>models are </a:t>
            </a:r>
            <a:r>
              <a:rPr lang="en-US" dirty="0"/>
              <a:t>not born equal, and we seek those that are useful in practice for </a:t>
            </a:r>
            <a:r>
              <a:rPr lang="en-US" dirty="0" smtClean="0"/>
              <a:t>understanding economic </a:t>
            </a:r>
            <a:r>
              <a:rPr lang="en-US" dirty="0" smtClean="0"/>
              <a:t>behavior, </a:t>
            </a:r>
            <a:r>
              <a:rPr lang="en-US" dirty="0"/>
              <a:t>for testing economic theories, for forecasting the future, and </a:t>
            </a:r>
            <a:r>
              <a:rPr lang="en-US" dirty="0" smtClean="0"/>
              <a:t>for </a:t>
            </a:r>
            <a:r>
              <a:rPr lang="en-US" dirty="0" smtClean="0"/>
              <a:t>analyzing </a:t>
            </a:r>
            <a:r>
              <a:rPr lang="en-US" dirty="0"/>
              <a:t>economic policy.</a:t>
            </a:r>
          </a:p>
        </p:txBody>
      </p:sp>
    </p:spTree>
    <p:extLst>
      <p:ext uri="{BB962C8B-B14F-4D97-AF65-F5344CB8AC3E}">
        <p14:creationId xmlns:p14="http://schemas.microsoft.com/office/powerpoint/2010/main" val="4071372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 Empirical </a:t>
            </a:r>
            <a:r>
              <a:rPr lang="en-US" dirty="0"/>
              <a:t>econometric models are systems of quantitative relationships linking </a:t>
            </a:r>
            <a:r>
              <a:rPr lang="en-US" dirty="0" smtClean="0"/>
              <a:t>observed data </a:t>
            </a:r>
            <a:r>
              <a:rPr lang="en-US" dirty="0"/>
              <a:t>series. They have four main roles in </a:t>
            </a:r>
            <a:r>
              <a:rPr lang="en-US" dirty="0" smtClean="0"/>
              <a:t>economics:</a:t>
            </a:r>
          </a:p>
          <a:p>
            <a:pPr marL="0" indent="0">
              <a:buNone/>
            </a:pPr>
            <a:r>
              <a:rPr lang="en-US" dirty="0" smtClean="0"/>
              <a:t>   1. They </a:t>
            </a:r>
            <a:r>
              <a:rPr lang="en-US" dirty="0"/>
              <a:t>are data summaries: there exist too many variables of potential interest </a:t>
            </a:r>
            <a:r>
              <a:rPr lang="en-US" dirty="0" smtClean="0"/>
              <a:t>in economics </a:t>
            </a:r>
            <a:r>
              <a:rPr lang="en-US" dirty="0"/>
              <a:t>for us to investigate them all, so summarization is essential, and </a:t>
            </a:r>
            <a:r>
              <a:rPr lang="en-US" dirty="0" smtClean="0"/>
              <a:t>econometric models </a:t>
            </a:r>
            <a:r>
              <a:rPr lang="en-US" dirty="0"/>
              <a:t>are one way of doing so</a:t>
            </a:r>
          </a:p>
        </p:txBody>
      </p:sp>
    </p:spTree>
    <p:extLst>
      <p:ext uri="{BB962C8B-B14F-4D97-AF65-F5344CB8AC3E}">
        <p14:creationId xmlns:p14="http://schemas.microsoft.com/office/powerpoint/2010/main" val="173443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2. Econometric </a:t>
            </a:r>
            <a:r>
              <a:rPr lang="en-US" dirty="0"/>
              <a:t>models allow us to interpret empirical evidence: facts rarely speak </a:t>
            </a:r>
            <a:r>
              <a:rPr lang="en-US" dirty="0" smtClean="0"/>
              <a:t>for themselves</a:t>
            </a:r>
            <a:r>
              <a:rPr lang="en-US" dirty="0"/>
              <a:t>.</a:t>
            </a:r>
          </a:p>
          <a:p>
            <a:pPr marL="0" indent="0">
              <a:buNone/>
            </a:pPr>
            <a:r>
              <a:rPr lang="en-US" dirty="0" smtClean="0"/>
              <a:t>    3</a:t>
            </a:r>
            <a:r>
              <a:rPr lang="en-US" dirty="0"/>
              <a:t>. There are often several competing theoretical explanations for a phenomenon</a:t>
            </a:r>
            <a:r>
              <a:rPr lang="en-US" dirty="0" smtClean="0"/>
              <a:t>: econometric </a:t>
            </a:r>
            <a:r>
              <a:rPr lang="en-US" dirty="0"/>
              <a:t>models play an important role in evaluating and comparing different theories.</a:t>
            </a:r>
          </a:p>
          <a:p>
            <a:pPr marL="0" indent="0">
              <a:buNone/>
            </a:pPr>
            <a:r>
              <a:rPr lang="en-US" dirty="0" smtClean="0"/>
              <a:t>     4</a:t>
            </a:r>
            <a:r>
              <a:rPr lang="en-US" dirty="0"/>
              <a:t>. Econometric models are the main vehicle for the accumulation and </a:t>
            </a:r>
            <a:r>
              <a:rPr lang="en-US" dirty="0" smtClean="0"/>
              <a:t>consolidation of </a:t>
            </a:r>
            <a:r>
              <a:rPr lang="en-US" dirty="0"/>
              <a:t>empirical knowledge about how economies function.</a:t>
            </a:r>
          </a:p>
        </p:txBody>
      </p:sp>
    </p:spTree>
    <p:extLst>
      <p:ext uri="{BB962C8B-B14F-4D97-AF65-F5344CB8AC3E}">
        <p14:creationId xmlns:p14="http://schemas.microsoft.com/office/powerpoint/2010/main" val="3414745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normAutofit fontScale="77500" lnSpcReduction="20000"/>
          </a:bodyPr>
          <a:lstStyle/>
          <a:p>
            <a:r>
              <a:rPr lang="en-US" dirty="0"/>
              <a:t>Econometric term was introduced by Norwegian economist Ranger Frisch in 1911.</a:t>
            </a:r>
          </a:p>
          <a:p>
            <a:r>
              <a:rPr lang="en-US" dirty="0"/>
              <a:t>Econometrics consists of an application of statistical methods to economic data. The researchers of economic system are always interested to study the impact of one variable on some other variables.</a:t>
            </a:r>
          </a:p>
          <a:p>
            <a:r>
              <a:rPr lang="en-US" dirty="0"/>
              <a:t>Economic theory attempt to define the relationship among different economic variables, these relationship are described in mathematical forms, i.e. the main concern of mathematical economics is to express economic theory in mathematical form and economic statistics is mainly concerned with collecting, processing and presenting economic data in form of charts and tables.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lstStyle/>
          <a:p>
            <a:r>
              <a:rPr lang="en-US" dirty="0" smtClean="0"/>
              <a:t>Econometrics maybe considered as the integration of economics, mathematics and statistics for the purpose of providing numerical values for the parameters of economic relationship and verifying economic theories.</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normAutofit fontScale="92500" lnSpcReduction="20000"/>
          </a:bodyPr>
          <a:lstStyle/>
          <a:p>
            <a:r>
              <a:rPr lang="en-US" dirty="0"/>
              <a:t>Scope of Econometrics is much broad as can be seen following quotations.</a:t>
            </a:r>
          </a:p>
          <a:p>
            <a:pPr lvl="0"/>
            <a:r>
              <a:rPr lang="en-US" dirty="0"/>
              <a:t>Econometrics maybe defined as the study of theoretical models in economic activity in the use of mathematical and statistical tools of analysis.</a:t>
            </a:r>
          </a:p>
          <a:p>
            <a:pPr lvl="0"/>
            <a:r>
              <a:rPr lang="en-US" dirty="0"/>
              <a:t>A main task of Econometrics is to provide a bridge between the exact relationship and disturbed relationship of economic theory.</a:t>
            </a:r>
          </a:p>
          <a:p>
            <a:pPr>
              <a:buNone/>
            </a:pPr>
            <a:r>
              <a:rPr lang="en-US" dirty="0"/>
              <a:t>                                          </a:t>
            </a:r>
            <a:r>
              <a:rPr lang="en-US" dirty="0" smtClean="0"/>
              <a:t>    (</a:t>
            </a:r>
            <a:r>
              <a:rPr lang="en-US" dirty="0"/>
              <a:t>Exact)</a:t>
            </a:r>
          </a:p>
          <a:p>
            <a:pPr>
              <a:buNone/>
            </a:pPr>
            <a:r>
              <a:rPr lang="en-US" dirty="0"/>
              <a:t>                                  </a:t>
            </a:r>
            <a:r>
              <a:rPr lang="en-US" dirty="0" smtClean="0"/>
              <a:t>            (</a:t>
            </a:r>
            <a:r>
              <a:rPr lang="en-US" dirty="0"/>
              <a:t>Disturbed)</a:t>
            </a:r>
          </a:p>
          <a:p>
            <a:endParaRPr lang="en-US" dirty="0"/>
          </a:p>
        </p:txBody>
      </p:sp>
      <p:graphicFrame>
        <p:nvGraphicFramePr>
          <p:cNvPr id="4" name="Object 3"/>
          <p:cNvGraphicFramePr>
            <a:graphicFrameLocks noChangeAspect="1"/>
          </p:cNvGraphicFramePr>
          <p:nvPr/>
        </p:nvGraphicFramePr>
        <p:xfrm>
          <a:off x="2643174" y="4857760"/>
          <a:ext cx="1205516" cy="357190"/>
        </p:xfrm>
        <a:graphic>
          <a:graphicData uri="http://schemas.openxmlformats.org/presentationml/2006/ole">
            <mc:AlternateContent xmlns:mc="http://schemas.openxmlformats.org/markup-compatibility/2006">
              <mc:Choice xmlns:v="urn:schemas-microsoft-com:vml" Requires="v">
                <p:oleObj spid="_x0000_s1034" name="Equation" r:id="rId3" imgW="685800" imgH="203040" progId="Equation.3">
                  <p:embed/>
                </p:oleObj>
              </mc:Choice>
              <mc:Fallback>
                <p:oleObj name="Equation" r:id="rId3" imgW="68580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3174" y="4857760"/>
                        <a:ext cx="1205516" cy="357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643174" y="5286388"/>
          <a:ext cx="1585031" cy="357190"/>
        </p:xfrm>
        <a:graphic>
          <a:graphicData uri="http://schemas.openxmlformats.org/presentationml/2006/ole">
            <mc:AlternateContent xmlns:mc="http://schemas.openxmlformats.org/markup-compatibility/2006">
              <mc:Choice xmlns:v="urn:schemas-microsoft-com:vml" Requires="v">
                <p:oleObj spid="_x0000_s1035" name="Equation" r:id="rId5" imgW="901440" imgH="203040" progId="Equation.3">
                  <p:embed/>
                </p:oleObj>
              </mc:Choice>
              <mc:Fallback>
                <p:oleObj name="Equation" r:id="rId5" imgW="90144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3174" y="5286388"/>
                        <a:ext cx="1585031" cy="357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Econometrics</a:t>
            </a:r>
            <a:endParaRPr lang="en-US" dirty="0"/>
          </a:p>
        </p:txBody>
      </p:sp>
      <p:sp>
        <p:nvSpPr>
          <p:cNvPr id="3" name="Content Placeholder 2"/>
          <p:cNvSpPr>
            <a:spLocks noGrp="1"/>
          </p:cNvSpPr>
          <p:nvPr>
            <p:ph idx="1"/>
          </p:nvPr>
        </p:nvSpPr>
        <p:spPr/>
        <p:txBody>
          <a:bodyPr>
            <a:normAutofit fontScale="77500" lnSpcReduction="20000"/>
          </a:bodyPr>
          <a:lstStyle/>
          <a:p>
            <a:r>
              <a:rPr lang="en-US" dirty="0"/>
              <a:t>Methodology of Econometrics</a:t>
            </a:r>
          </a:p>
          <a:p>
            <a:pPr marL="514350" lvl="0" indent="-514350">
              <a:buFont typeface="+mj-lt"/>
              <a:buAutoNum type="arabicPeriod"/>
            </a:pPr>
            <a:r>
              <a:rPr lang="en-US" dirty="0"/>
              <a:t>We have to specify mathematical  equation to described the relationship between the economic variables                                                     income and consumption</a:t>
            </a:r>
          </a:p>
          <a:p>
            <a:pPr marL="514350" lvl="0" indent="-514350">
              <a:buFont typeface="+mj-lt"/>
              <a:buAutoNum type="arabicPeriod"/>
            </a:pPr>
            <a:r>
              <a:rPr lang="en-US" dirty="0"/>
              <a:t>Design methods and procedures based on statistical theory to obtain the representation sample from real world.</a:t>
            </a:r>
          </a:p>
          <a:p>
            <a:pPr marL="514350" lvl="0" indent="-514350">
              <a:buFont typeface="+mj-lt"/>
              <a:buAutoNum type="arabicPeriod"/>
            </a:pPr>
            <a:r>
              <a:rPr lang="en-US" dirty="0"/>
              <a:t>Estimating the parameters of the specified relationship.</a:t>
            </a:r>
          </a:p>
          <a:p>
            <a:pPr marL="514350" lvl="0" indent="-514350">
              <a:buFont typeface="+mj-lt"/>
              <a:buAutoNum type="arabicPeriod"/>
            </a:pPr>
            <a:r>
              <a:rPr lang="en-US" dirty="0"/>
              <a:t>Testing the validity of the theory by using estimated parameters.</a:t>
            </a:r>
          </a:p>
          <a:p>
            <a:pPr marL="514350" lvl="0" indent="-514350">
              <a:buFont typeface="+mj-lt"/>
              <a:buAutoNum type="arabicPeriod"/>
            </a:pPr>
            <a:r>
              <a:rPr lang="en-US" dirty="0"/>
              <a:t>Development of methods for making economic forecast or policy implication based on the estimated parameters.</a:t>
            </a:r>
          </a:p>
          <a:p>
            <a:pPr marL="514350" indent="-514350">
              <a:buNone/>
            </a:pPr>
            <a:r>
              <a:rPr lang="en-US" dirty="0"/>
              <a:t>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TotalTime>
  <Words>1197</Words>
  <Application>Microsoft Office PowerPoint</Application>
  <PresentationFormat>On-screen Show (4:3)</PresentationFormat>
  <Paragraphs>81</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Econometrics</vt:lpstr>
      <vt:lpstr>Econometrics </vt:lpstr>
      <vt:lpstr>PowerPoint Presentation</vt:lpstr>
      <vt:lpstr>PowerPoint Presentation</vt:lpstr>
      <vt:lpstr>PowerPoint Presentation</vt:lpstr>
      <vt:lpstr>Econometrics</vt:lpstr>
      <vt:lpstr>Econometrics</vt:lpstr>
      <vt:lpstr>Econometrics</vt:lpstr>
      <vt:lpstr>Econometrics</vt:lpstr>
      <vt:lpstr>Econometrics</vt:lpstr>
      <vt:lpstr>Econometrics</vt:lpstr>
      <vt:lpstr>Econometrics</vt:lpstr>
      <vt:lpstr>Econometrics</vt:lpstr>
      <vt:lpstr>Econometrics</vt:lpstr>
      <vt:lpstr>PowerPoint Presentation</vt:lpstr>
      <vt:lpstr>PowerPoint Presentation</vt:lpstr>
      <vt:lpstr>Econometrics</vt:lpstr>
      <vt:lpstr>Econometrics</vt:lpstr>
      <vt:lpstr>Econometrics</vt:lpstr>
      <vt:lpstr>PowerPoint Presentation</vt:lpstr>
      <vt:lpstr>Econometrics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wawa</dc:creator>
  <cp:lastModifiedBy>admin</cp:lastModifiedBy>
  <cp:revision>13</cp:revision>
  <dcterms:created xsi:type="dcterms:W3CDTF">2009-12-29T08:41:14Z</dcterms:created>
  <dcterms:modified xsi:type="dcterms:W3CDTF">2013-05-07T10:48:22Z</dcterms:modified>
</cp:coreProperties>
</file>