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1AC19B-4FFB-4887-B6B6-3A418125F279}" type="datetimeFigureOut">
              <a:rPr lang="en-US" smtClean="0"/>
              <a:t>4/10/2020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21611-DBEF-486B-A26C-1A5C5AB2605A}" type="slidenum">
              <a:rPr lang="en-US" smtClean="0"/>
              <a:t>‹#›</a:t>
            </a:fld>
            <a:endParaRPr lang="en-US"/>
          </a:p>
        </p:txBody>
      </p:sp>
    </p:spTree>
    <p:extLst>
      <p:ext uri="{BB962C8B-B14F-4D97-AF65-F5344CB8AC3E}">
        <p14:creationId xmlns:p14="http://schemas.microsoft.com/office/powerpoint/2010/main" val="2350418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21611-DBEF-486B-A26C-1A5C5AB2605A}" type="slidenum">
              <a:rPr lang="en-US" smtClean="0"/>
              <a:t>79</a:t>
            </a:fld>
            <a:endParaRPr lang="en-US"/>
          </a:p>
        </p:txBody>
      </p:sp>
    </p:spTree>
    <p:extLst>
      <p:ext uri="{BB962C8B-B14F-4D97-AF65-F5344CB8AC3E}">
        <p14:creationId xmlns:p14="http://schemas.microsoft.com/office/powerpoint/2010/main" val="96265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1D82C0-7D25-44E2-A3A7-D043D64652B6}"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408194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D82C0-7D25-44E2-A3A7-D043D64652B6}"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2108401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D82C0-7D25-44E2-A3A7-D043D64652B6}"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3260669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D82C0-7D25-44E2-A3A7-D043D64652B6}"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405853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1D82C0-7D25-44E2-A3A7-D043D64652B6}"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1897633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1D82C0-7D25-44E2-A3A7-D043D64652B6}"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378879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1D82C0-7D25-44E2-A3A7-D043D64652B6}" type="datetimeFigureOut">
              <a:rPr lang="en-US" smtClean="0"/>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181534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1D82C0-7D25-44E2-A3A7-D043D64652B6}" type="datetimeFigureOut">
              <a:rPr lang="en-US" smtClean="0"/>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244388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D82C0-7D25-44E2-A3A7-D043D64652B6}" type="datetimeFigureOut">
              <a:rPr lang="en-US" smtClean="0"/>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42786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D82C0-7D25-44E2-A3A7-D043D64652B6}"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79210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D82C0-7D25-44E2-A3A7-D043D64652B6}"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2FD2C-5A88-42A2-96EA-D5C5393DA5D3}" type="slidenum">
              <a:rPr lang="en-US" smtClean="0"/>
              <a:t>‹#›</a:t>
            </a:fld>
            <a:endParaRPr lang="en-US"/>
          </a:p>
        </p:txBody>
      </p:sp>
    </p:spTree>
    <p:extLst>
      <p:ext uri="{BB962C8B-B14F-4D97-AF65-F5344CB8AC3E}">
        <p14:creationId xmlns:p14="http://schemas.microsoft.com/office/powerpoint/2010/main" val="197085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D82C0-7D25-44E2-A3A7-D043D64652B6}" type="datetimeFigureOut">
              <a:rPr lang="en-US" smtClean="0"/>
              <a:t>4/10/2020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2FD2C-5A88-42A2-96EA-D5C5393DA5D3}" type="slidenum">
              <a:rPr lang="en-US" smtClean="0"/>
              <a:t>‹#›</a:t>
            </a:fld>
            <a:endParaRPr lang="en-US"/>
          </a:p>
        </p:txBody>
      </p:sp>
    </p:spTree>
    <p:extLst>
      <p:ext uri="{BB962C8B-B14F-4D97-AF65-F5344CB8AC3E}">
        <p14:creationId xmlns:p14="http://schemas.microsoft.com/office/powerpoint/2010/main" val="3005411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dictionary.cambridge.org/dictionary/english/long" TargetMode="External"/><Relationship Id="rId13" Type="http://schemas.openxmlformats.org/officeDocument/2006/relationships/hyperlink" Target="https://dictionary.cambridge.org/dictionary/english/interest" TargetMode="External"/><Relationship Id="rId3" Type="http://schemas.openxmlformats.org/officeDocument/2006/relationships/hyperlink" Target="https://dictionary.cambridge.org/dictionary/english/loan" TargetMode="External"/><Relationship Id="rId7" Type="http://schemas.openxmlformats.org/officeDocument/2006/relationships/hyperlink" Target="https://dictionary.cambridge.org/dictionary/english/paid" TargetMode="External"/><Relationship Id="rId12" Type="http://schemas.openxmlformats.org/officeDocument/2006/relationships/hyperlink" Target="https://dictionary.cambridge.org/dictionary/english/rate" TargetMode="External"/><Relationship Id="rId2" Type="http://schemas.openxmlformats.org/officeDocument/2006/relationships/hyperlink" Target="https://dictionary.cambridge.org/dictionary/english/type" TargetMode="External"/><Relationship Id="rId1" Type="http://schemas.openxmlformats.org/officeDocument/2006/relationships/slideLayout" Target="../slideLayouts/slideLayout2.xml"/><Relationship Id="rId6" Type="http://schemas.openxmlformats.org/officeDocument/2006/relationships/hyperlink" Target="https://dictionary.cambridge.org/dictionary/english/money" TargetMode="External"/><Relationship Id="rId11" Type="http://schemas.openxmlformats.org/officeDocument/2006/relationships/hyperlink" Target="https://dictionary.cambridge.org/dictionary/english/fixed" TargetMode="External"/><Relationship Id="rId5" Type="http://schemas.openxmlformats.org/officeDocument/2006/relationships/hyperlink" Target="https://dictionary.cambridge.org/dictionary/english/raise" TargetMode="External"/><Relationship Id="rId10" Type="http://schemas.openxmlformats.org/officeDocument/2006/relationships/hyperlink" Target="https://dictionary.cambridge.org/dictionary/english/time" TargetMode="External"/><Relationship Id="rId4" Type="http://schemas.openxmlformats.org/officeDocument/2006/relationships/hyperlink" Target="https://dictionary.cambridge.org/dictionary/english/company" TargetMode="External"/><Relationship Id="rId9" Type="http://schemas.openxmlformats.org/officeDocument/2006/relationships/hyperlink" Target="https://dictionary.cambridge.org/dictionary/english/period"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www.collinsdictionary.com/dictionary/english/loss" TargetMode="External"/><Relationship Id="rId3" Type="http://schemas.openxmlformats.org/officeDocument/2006/relationships/hyperlink" Target="https://www.collinsdictionary.com/dictionary/english/twelve" TargetMode="External"/><Relationship Id="rId7" Type="http://schemas.openxmlformats.org/officeDocument/2006/relationships/hyperlink" Target="https://www.collinsdictionary.com/dictionary/english/profit" TargetMode="External"/><Relationship Id="rId2" Type="http://schemas.openxmlformats.org/officeDocument/2006/relationships/hyperlink" Target="https://www.collinsdictionary.com/dictionary/english/financial" TargetMode="External"/><Relationship Id="rId1" Type="http://schemas.openxmlformats.org/officeDocument/2006/relationships/slideLayout" Target="../slideLayouts/slideLayout2.xml"/><Relationship Id="rId6" Type="http://schemas.openxmlformats.org/officeDocument/2006/relationships/hyperlink" Target="https://www.collinsdictionary.com/dictionary/english/calculate" TargetMode="External"/><Relationship Id="rId5" Type="http://schemas.openxmlformats.org/officeDocument/2006/relationships/hyperlink" Target="https://www.collinsdictionary.com/dictionary/english/business" TargetMode="External"/><Relationship Id="rId10" Type="http://schemas.openxmlformats.org/officeDocument/2006/relationships/hyperlink" Target="https://www.collinsdictionary.com/dictionary/english/calendar-year" TargetMode="External"/><Relationship Id="rId4" Type="http://schemas.openxmlformats.org/officeDocument/2006/relationships/hyperlink" Target="https://www.collinsdictionary.com/dictionary/english/month" TargetMode="External"/><Relationship Id="rId9" Type="http://schemas.openxmlformats.org/officeDocument/2006/relationships/hyperlink" Target="https://www.collinsdictionary.com/dictionary/english/compar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investinganswers.com/dictionary/s/sale" TargetMode="External"/><Relationship Id="rId2" Type="http://schemas.openxmlformats.org/officeDocument/2006/relationships/hyperlink" Target="https://investinganswers.com/dictionary/o/offerin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122091"/>
          </a:xfrm>
        </p:spPr>
        <p:txBody>
          <a:bodyPr/>
          <a:lstStyle/>
          <a:p>
            <a:r>
              <a:rPr lang="en-US" dirty="0">
                <a:solidFill>
                  <a:schemeClr val="accent4"/>
                </a:solidFill>
              </a:rPr>
              <a:t>CORPORATE LAW</a:t>
            </a:r>
          </a:p>
        </p:txBody>
      </p:sp>
      <p:sp>
        <p:nvSpPr>
          <p:cNvPr id="3" name="Subtitle 2"/>
          <p:cNvSpPr>
            <a:spLocks noGrp="1"/>
          </p:cNvSpPr>
          <p:nvPr>
            <p:ph type="subTitle" idx="1"/>
          </p:nvPr>
        </p:nvSpPr>
        <p:spPr>
          <a:xfrm>
            <a:off x="1524000" y="2647666"/>
            <a:ext cx="8875594" cy="2610134"/>
          </a:xfrm>
        </p:spPr>
        <p:txBody>
          <a:bodyPr>
            <a:normAutofit/>
          </a:bodyPr>
          <a:lstStyle/>
          <a:p>
            <a:endParaRPr lang="en-US" sz="3600" dirty="0"/>
          </a:p>
        </p:txBody>
      </p:sp>
    </p:spTree>
    <p:extLst>
      <p:ext uri="{BB962C8B-B14F-4D97-AF65-F5344CB8AC3E}">
        <p14:creationId xmlns:p14="http://schemas.microsoft.com/office/powerpoint/2010/main" val="3649419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Audit and accounts</a:t>
            </a:r>
          </a:p>
        </p:txBody>
      </p:sp>
      <p:sp>
        <p:nvSpPr>
          <p:cNvPr id="3" name="Content Placeholder 2"/>
          <p:cNvSpPr>
            <a:spLocks noGrp="1"/>
          </p:cNvSpPr>
          <p:nvPr>
            <p:ph idx="1"/>
          </p:nvPr>
        </p:nvSpPr>
        <p:spPr/>
        <p:txBody>
          <a:bodyPr/>
          <a:lstStyle/>
          <a:p>
            <a:r>
              <a:rPr lang="en-US" dirty="0"/>
              <a:t>Books of accounts and financial statements</a:t>
            </a:r>
          </a:p>
          <a:p>
            <a:r>
              <a:rPr lang="en-US" dirty="0"/>
              <a:t>Audit and inspection</a:t>
            </a:r>
          </a:p>
          <a:p>
            <a:r>
              <a:rPr lang="en-US" dirty="0" err="1"/>
              <a:t>Dividdend</a:t>
            </a:r>
            <a:endParaRPr lang="en-US" dirty="0"/>
          </a:p>
        </p:txBody>
      </p:sp>
    </p:spTree>
    <p:extLst>
      <p:ext uri="{BB962C8B-B14F-4D97-AF65-F5344CB8AC3E}">
        <p14:creationId xmlns:p14="http://schemas.microsoft.com/office/powerpoint/2010/main" val="3125133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solidFill>
                  <a:srgbClr val="C00000"/>
                </a:solidFill>
              </a:rPr>
              <a:t>Modaraba</a:t>
            </a:r>
            <a:endParaRPr lang="en-US" dirty="0">
              <a:solidFill>
                <a:srgbClr val="C00000"/>
              </a:solidFill>
            </a:endParaRPr>
          </a:p>
        </p:txBody>
      </p:sp>
      <p:sp>
        <p:nvSpPr>
          <p:cNvPr id="3" name="Content Placeholder 2"/>
          <p:cNvSpPr>
            <a:spLocks noGrp="1"/>
          </p:cNvSpPr>
          <p:nvPr>
            <p:ph idx="1"/>
          </p:nvPr>
        </p:nvSpPr>
        <p:spPr/>
        <p:txBody>
          <a:bodyPr/>
          <a:lstStyle/>
          <a:p>
            <a:r>
              <a:rPr lang="en-US" dirty="0" err="1"/>
              <a:t>Modaraba</a:t>
            </a:r>
            <a:r>
              <a:rPr lang="en-US" dirty="0"/>
              <a:t> companies</a:t>
            </a:r>
          </a:p>
          <a:p>
            <a:r>
              <a:rPr lang="en-US" dirty="0"/>
              <a:t>Registration of </a:t>
            </a:r>
            <a:r>
              <a:rPr lang="en-US" dirty="0" err="1"/>
              <a:t>modaraba</a:t>
            </a:r>
            <a:r>
              <a:rPr lang="en-US" dirty="0"/>
              <a:t> companies</a:t>
            </a:r>
          </a:p>
          <a:p>
            <a:r>
              <a:rPr lang="en-US" dirty="0"/>
              <a:t>Definition</a:t>
            </a:r>
          </a:p>
          <a:p>
            <a:r>
              <a:rPr lang="en-US" dirty="0"/>
              <a:t>Types of </a:t>
            </a:r>
            <a:r>
              <a:rPr lang="en-US" dirty="0" err="1"/>
              <a:t>modaraba</a:t>
            </a:r>
            <a:r>
              <a:rPr lang="en-US" dirty="0"/>
              <a:t> companies</a:t>
            </a:r>
          </a:p>
          <a:p>
            <a:endParaRPr lang="en-US" dirty="0"/>
          </a:p>
        </p:txBody>
      </p:sp>
    </p:spTree>
    <p:extLst>
      <p:ext uri="{BB962C8B-B14F-4D97-AF65-F5344CB8AC3E}">
        <p14:creationId xmlns:p14="http://schemas.microsoft.com/office/powerpoint/2010/main" val="419774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Single member company</a:t>
            </a:r>
          </a:p>
        </p:txBody>
      </p:sp>
      <p:sp>
        <p:nvSpPr>
          <p:cNvPr id="3" name="Content Placeholder 2"/>
          <p:cNvSpPr>
            <a:spLocks noGrp="1"/>
          </p:cNvSpPr>
          <p:nvPr>
            <p:ph idx="1"/>
          </p:nvPr>
        </p:nvSpPr>
        <p:spPr/>
        <p:txBody>
          <a:bodyPr/>
          <a:lstStyle/>
          <a:p>
            <a:r>
              <a:rPr lang="en-US" dirty="0"/>
              <a:t>Single member company</a:t>
            </a:r>
          </a:p>
          <a:p>
            <a:r>
              <a:rPr lang="en-US" dirty="0"/>
              <a:t>Short title, Commencement and Application</a:t>
            </a:r>
          </a:p>
          <a:p>
            <a:r>
              <a:rPr lang="en-US" dirty="0"/>
              <a:t>Change in the status of SMC</a:t>
            </a:r>
          </a:p>
          <a:p>
            <a:endParaRPr lang="en-US" dirty="0"/>
          </a:p>
        </p:txBody>
      </p:sp>
    </p:spTree>
    <p:extLst>
      <p:ext uri="{BB962C8B-B14F-4D97-AF65-F5344CB8AC3E}">
        <p14:creationId xmlns:p14="http://schemas.microsoft.com/office/powerpoint/2010/main" val="1063128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Winding up of a company</a:t>
            </a:r>
          </a:p>
        </p:txBody>
      </p:sp>
      <p:sp>
        <p:nvSpPr>
          <p:cNvPr id="3" name="Content Placeholder 2"/>
          <p:cNvSpPr>
            <a:spLocks noGrp="1"/>
          </p:cNvSpPr>
          <p:nvPr>
            <p:ph idx="1"/>
          </p:nvPr>
        </p:nvSpPr>
        <p:spPr/>
        <p:txBody>
          <a:bodyPr/>
          <a:lstStyle/>
          <a:p>
            <a:r>
              <a:rPr lang="en-US" dirty="0"/>
              <a:t>The winding up is the process of putting an end to the life of a company. And during this process, the assets of the company are disposed off, the debts of the company are paid off out of the realized assets or from the contributories and if any surplus is left, it is distributed among the members in proportion to their shareholding in the company.</a:t>
            </a:r>
          </a:p>
          <a:p>
            <a:r>
              <a:rPr lang="en-US" dirty="0"/>
              <a:t>The </a:t>
            </a:r>
            <a:r>
              <a:rPr lang="en-US" dirty="0" err="1"/>
              <a:t>windingup</a:t>
            </a:r>
            <a:r>
              <a:rPr lang="en-US" dirty="0"/>
              <a:t> of the company may be either by court or voluntary.</a:t>
            </a:r>
          </a:p>
        </p:txBody>
      </p:sp>
    </p:spTree>
    <p:extLst>
      <p:ext uri="{BB962C8B-B14F-4D97-AF65-F5344CB8AC3E}">
        <p14:creationId xmlns:p14="http://schemas.microsoft.com/office/powerpoint/2010/main" val="141808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Winding of a company</a:t>
            </a:r>
          </a:p>
        </p:txBody>
      </p:sp>
      <p:sp>
        <p:nvSpPr>
          <p:cNvPr id="3" name="Content Placeholder 2"/>
          <p:cNvSpPr>
            <a:spLocks noGrp="1"/>
          </p:cNvSpPr>
          <p:nvPr>
            <p:ph idx="1"/>
          </p:nvPr>
        </p:nvSpPr>
        <p:spPr/>
        <p:txBody>
          <a:bodyPr/>
          <a:lstStyle/>
          <a:p>
            <a:r>
              <a:rPr lang="en-US" dirty="0"/>
              <a:t>A person appointed to carry out the winding up of a company is called liquidator. If the winding up is through court, the term used for such person is </a:t>
            </a:r>
            <a:r>
              <a:rPr lang="en-US" b="1" dirty="0"/>
              <a:t>official liquidator</a:t>
            </a:r>
            <a:r>
              <a:rPr lang="en-US" dirty="0"/>
              <a:t>.</a:t>
            </a:r>
          </a:p>
          <a:p>
            <a:r>
              <a:rPr lang="en-US" dirty="0"/>
              <a:t>The duties of the liquidator is to get in and realize the property of the company, to pay its debts, and to distribute the surplus (if any) among the members. The official liquidator acts under the supervision of court, through a recognized reporting system.</a:t>
            </a:r>
          </a:p>
        </p:txBody>
      </p:sp>
    </p:spTree>
    <p:extLst>
      <p:ext uri="{BB962C8B-B14F-4D97-AF65-F5344CB8AC3E}">
        <p14:creationId xmlns:p14="http://schemas.microsoft.com/office/powerpoint/2010/main" val="1783094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	Article </a:t>
            </a:r>
          </a:p>
        </p:txBody>
      </p:sp>
      <p:sp>
        <p:nvSpPr>
          <p:cNvPr id="3" name="Content Placeholder 2"/>
          <p:cNvSpPr>
            <a:spLocks noGrp="1"/>
          </p:cNvSpPr>
          <p:nvPr>
            <p:ph idx="1"/>
          </p:nvPr>
        </p:nvSpPr>
        <p:spPr>
          <a:xfrm>
            <a:off x="382137" y="1323833"/>
            <a:ext cx="11600597" cy="5336274"/>
          </a:xfrm>
        </p:spPr>
        <p:txBody>
          <a:bodyPr>
            <a:normAutofit/>
          </a:bodyPr>
          <a:lstStyle/>
          <a:p>
            <a:r>
              <a:rPr lang="en-US" b="1" dirty="0"/>
              <a:t>“Articles”</a:t>
            </a:r>
          </a:p>
          <a:p>
            <a:r>
              <a:rPr lang="en-US" dirty="0"/>
              <a:t>Means the article of the association of the company as originally framed or as altered in accordance with the present or any previous companies Act, or of this ordinance, including, so far as they apply to the company, the regulations contained in the table A in the first schedule;</a:t>
            </a:r>
          </a:p>
          <a:p>
            <a:r>
              <a:rPr lang="en-US" b="1" dirty="0" err="1"/>
              <a:t>AoA</a:t>
            </a:r>
            <a:r>
              <a:rPr lang="en-US" dirty="0"/>
              <a:t> lets know about the day-to-day proceedings within the company i.e. what role CEO and directors would play, business concerned meetings and the appointments of employees, in short- how the company will run.</a:t>
            </a:r>
          </a:p>
          <a:p>
            <a:r>
              <a:rPr lang="en-US" b="1" dirty="0" err="1"/>
              <a:t>MoA</a:t>
            </a:r>
            <a:r>
              <a:rPr lang="en-US" dirty="0"/>
              <a:t> explains your business sector of the company e.g. Institution, Travel agency, Trading or manufacturing, Supply or chain of stores. To put simply, MOA tells about the relationship of your company with the outside world.</a:t>
            </a:r>
          </a:p>
        </p:txBody>
      </p:sp>
    </p:spTree>
    <p:extLst>
      <p:ext uri="{BB962C8B-B14F-4D97-AF65-F5344CB8AC3E}">
        <p14:creationId xmlns:p14="http://schemas.microsoft.com/office/powerpoint/2010/main" val="815984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Associated companies </a:t>
            </a:r>
          </a:p>
        </p:txBody>
      </p:sp>
      <p:sp>
        <p:nvSpPr>
          <p:cNvPr id="3" name="Content Placeholder 2"/>
          <p:cNvSpPr>
            <a:spLocks noGrp="1"/>
          </p:cNvSpPr>
          <p:nvPr>
            <p:ph idx="1"/>
          </p:nvPr>
        </p:nvSpPr>
        <p:spPr/>
        <p:txBody>
          <a:bodyPr/>
          <a:lstStyle/>
          <a:p>
            <a:pPr marL="0" indent="0">
              <a:buNone/>
            </a:pPr>
            <a:r>
              <a:rPr lang="en-US" dirty="0"/>
              <a:t>“Associated companies’’</a:t>
            </a:r>
          </a:p>
          <a:p>
            <a:r>
              <a:rPr lang="en-US" dirty="0"/>
              <a:t>A company whose 20% or more shares (</a:t>
            </a:r>
            <a:r>
              <a:rPr lang="en-US" dirty="0" err="1"/>
              <a:t>upto</a:t>
            </a:r>
            <a:r>
              <a:rPr lang="en-US" dirty="0"/>
              <a:t> 50%) are held by another company shall be considered an associated company of that company. </a:t>
            </a:r>
          </a:p>
          <a:p>
            <a:endParaRPr lang="en-US" dirty="0"/>
          </a:p>
        </p:txBody>
      </p:sp>
    </p:spTree>
    <p:extLst>
      <p:ext uri="{BB962C8B-B14F-4D97-AF65-F5344CB8AC3E}">
        <p14:creationId xmlns:p14="http://schemas.microsoft.com/office/powerpoint/2010/main" val="2513776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Body corporate</a:t>
            </a:r>
          </a:p>
        </p:txBody>
      </p:sp>
      <p:sp>
        <p:nvSpPr>
          <p:cNvPr id="3" name="Content Placeholder 2"/>
          <p:cNvSpPr>
            <a:spLocks noGrp="1"/>
          </p:cNvSpPr>
          <p:nvPr>
            <p:ph idx="1"/>
          </p:nvPr>
        </p:nvSpPr>
        <p:spPr/>
        <p:txBody>
          <a:bodyPr>
            <a:normAutofit lnSpcReduction="10000"/>
          </a:bodyPr>
          <a:lstStyle/>
          <a:p>
            <a:r>
              <a:rPr lang="en-US" dirty="0"/>
              <a:t>“Body corporate” or “corporation”</a:t>
            </a:r>
          </a:p>
          <a:p>
            <a:r>
              <a:rPr lang="en-US" dirty="0"/>
              <a:t>It means a setup having a separate existence distinct from its member. It includes company incorporated in Pakistan and out side Pakistan, but does not include the following.</a:t>
            </a:r>
          </a:p>
          <a:p>
            <a:pPr marL="514350" indent="-514350">
              <a:buAutoNum type="arabicParenR"/>
            </a:pPr>
            <a:r>
              <a:rPr lang="en-US" dirty="0"/>
              <a:t>A corporation sole ; or</a:t>
            </a:r>
          </a:p>
          <a:p>
            <a:pPr marL="514350" indent="-514350">
              <a:buAutoNum type="arabicParenR"/>
            </a:pPr>
            <a:r>
              <a:rPr lang="en-US" dirty="0"/>
              <a:t>A corporative society registered under any law relating to such societies; or</a:t>
            </a:r>
          </a:p>
          <a:p>
            <a:pPr marL="514350" indent="-514350">
              <a:buAutoNum type="arabicParenR"/>
            </a:pPr>
            <a:r>
              <a:rPr lang="en-US" dirty="0"/>
              <a:t>Any other body corporate, other than a company defined in this ordinance, which the federal government may, by notification in the official gazette, specify for this purpose.</a:t>
            </a:r>
          </a:p>
          <a:p>
            <a:endParaRPr lang="en-US" dirty="0"/>
          </a:p>
          <a:p>
            <a:endParaRPr lang="en-US" dirty="0"/>
          </a:p>
        </p:txBody>
      </p:sp>
    </p:spTree>
    <p:extLst>
      <p:ext uri="{BB962C8B-B14F-4D97-AF65-F5344CB8AC3E}">
        <p14:creationId xmlns:p14="http://schemas.microsoft.com/office/powerpoint/2010/main" val="1287313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Book or Paper </a:t>
            </a:r>
          </a:p>
        </p:txBody>
      </p:sp>
      <p:sp>
        <p:nvSpPr>
          <p:cNvPr id="3" name="Content Placeholder 2"/>
          <p:cNvSpPr>
            <a:spLocks noGrp="1"/>
          </p:cNvSpPr>
          <p:nvPr>
            <p:ph idx="1"/>
          </p:nvPr>
        </p:nvSpPr>
        <p:spPr/>
        <p:txBody>
          <a:bodyPr/>
          <a:lstStyle/>
          <a:p>
            <a:r>
              <a:rPr lang="en-US" dirty="0"/>
              <a:t>“Book and Paper” , “Book or paper” or books of accounts” include </a:t>
            </a:r>
          </a:p>
          <a:p>
            <a:r>
              <a:rPr lang="en-US" dirty="0"/>
              <a:t>Accounts, deeds, vouchers,</a:t>
            </a:r>
          </a:p>
          <a:p>
            <a:r>
              <a:rPr lang="en-US" dirty="0"/>
              <a:t>Registers, writings and documents maintained on paper or computer network, floppy, magnetic cartridge tape, cd, rom or any other computer readable media.</a:t>
            </a:r>
          </a:p>
        </p:txBody>
      </p:sp>
    </p:spTree>
    <p:extLst>
      <p:ext uri="{BB962C8B-B14F-4D97-AF65-F5344CB8AC3E}">
        <p14:creationId xmlns:p14="http://schemas.microsoft.com/office/powerpoint/2010/main" val="3499504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	Chief Executive and Commission</a:t>
            </a:r>
          </a:p>
        </p:txBody>
      </p:sp>
      <p:sp>
        <p:nvSpPr>
          <p:cNvPr id="3" name="Content Placeholder 2"/>
          <p:cNvSpPr>
            <a:spLocks noGrp="1"/>
          </p:cNvSpPr>
          <p:nvPr>
            <p:ph idx="1"/>
          </p:nvPr>
        </p:nvSpPr>
        <p:spPr/>
        <p:txBody>
          <a:bodyPr/>
          <a:lstStyle/>
          <a:p>
            <a:r>
              <a:rPr lang="en-US" dirty="0"/>
              <a:t>“</a:t>
            </a:r>
            <a:r>
              <a:rPr lang="en-US" b="1" dirty="0"/>
              <a:t>Chief executive</a:t>
            </a:r>
            <a:r>
              <a:rPr lang="en-US" dirty="0"/>
              <a:t>”, in relation to a company means an individual who, subject to control and directions of the directors, is entrusted with the whole, or substantially the whole, of the powers of management of the affairs of the company, or includes the director or any other person occupying the position of the </a:t>
            </a:r>
            <a:r>
              <a:rPr lang="en-US" dirty="0" err="1"/>
              <a:t>ceo</a:t>
            </a:r>
            <a:r>
              <a:rPr lang="en-US" dirty="0"/>
              <a:t>, by whatever name called, and whether under a contract of service or otherwise;</a:t>
            </a:r>
          </a:p>
          <a:p>
            <a:r>
              <a:rPr lang="en-US" dirty="0"/>
              <a:t>“</a:t>
            </a:r>
            <a:r>
              <a:rPr lang="en-US" b="1" dirty="0"/>
              <a:t>Commission</a:t>
            </a:r>
            <a:r>
              <a:rPr lang="en-US" dirty="0"/>
              <a:t>” means the securities and exchange commission of Pakistan established under section 3 of the securities and exchange commission of Pakistan Act 1997.</a:t>
            </a:r>
          </a:p>
        </p:txBody>
      </p:sp>
    </p:spTree>
    <p:extLst>
      <p:ext uri="{BB962C8B-B14F-4D97-AF65-F5344CB8AC3E}">
        <p14:creationId xmlns:p14="http://schemas.microsoft.com/office/powerpoint/2010/main" val="172983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corporate law</a:t>
            </a:r>
          </a:p>
        </p:txBody>
      </p:sp>
      <p:sp>
        <p:nvSpPr>
          <p:cNvPr id="3" name="Content Placeholder 2"/>
          <p:cNvSpPr>
            <a:spLocks noGrp="1"/>
          </p:cNvSpPr>
          <p:nvPr>
            <p:ph idx="1"/>
          </p:nvPr>
        </p:nvSpPr>
        <p:spPr>
          <a:xfrm>
            <a:off x="838200" y="1825625"/>
            <a:ext cx="10216487" cy="4779892"/>
          </a:xfrm>
        </p:spPr>
        <p:txBody>
          <a:bodyPr/>
          <a:lstStyle/>
          <a:p>
            <a:pPr marL="0" indent="0" algn="just">
              <a:buNone/>
            </a:pPr>
            <a:r>
              <a:rPr lang="en-US" dirty="0">
                <a:solidFill>
                  <a:schemeClr val="bg2">
                    <a:lumMod val="10000"/>
                  </a:schemeClr>
                </a:solidFill>
              </a:rPr>
              <a:t>Today the corporate sector of Pakistan is governed by  companies ordinance of </a:t>
            </a:r>
            <a:r>
              <a:rPr lang="en-US" dirty="0">
                <a:solidFill>
                  <a:srgbClr val="7030A0"/>
                </a:solidFill>
              </a:rPr>
              <a:t>1984</a:t>
            </a:r>
            <a:r>
              <a:rPr lang="en-US" dirty="0">
                <a:solidFill>
                  <a:schemeClr val="bg2">
                    <a:lumMod val="10000"/>
                  </a:schemeClr>
                </a:solidFill>
              </a:rPr>
              <a:t>. The history of corporate law in this region is much older than the history of Pakistan. Great Britain passed company act in </a:t>
            </a:r>
            <a:r>
              <a:rPr lang="en-US" dirty="0">
                <a:solidFill>
                  <a:srgbClr val="7030A0"/>
                </a:solidFill>
              </a:rPr>
              <a:t>1908</a:t>
            </a:r>
            <a:r>
              <a:rPr lang="en-US" dirty="0">
                <a:solidFill>
                  <a:schemeClr val="bg2">
                    <a:lumMod val="10000"/>
                  </a:schemeClr>
                </a:solidFill>
              </a:rPr>
              <a:t> which introduced several important provisions relating to company administrations. In </a:t>
            </a:r>
            <a:r>
              <a:rPr lang="en-US" dirty="0">
                <a:solidFill>
                  <a:srgbClr val="7030A0"/>
                </a:solidFill>
              </a:rPr>
              <a:t>1913</a:t>
            </a:r>
            <a:r>
              <a:rPr lang="en-US" dirty="0">
                <a:solidFill>
                  <a:schemeClr val="bg2">
                    <a:lumMod val="10000"/>
                  </a:schemeClr>
                </a:solidFill>
              </a:rPr>
              <a:t> after five years, companies act of </a:t>
            </a:r>
            <a:r>
              <a:rPr lang="en-US" dirty="0">
                <a:solidFill>
                  <a:srgbClr val="7030A0"/>
                </a:solidFill>
              </a:rPr>
              <a:t>1913</a:t>
            </a:r>
            <a:r>
              <a:rPr lang="en-US" dirty="0">
                <a:solidFill>
                  <a:schemeClr val="bg2">
                    <a:lumMod val="10000"/>
                  </a:schemeClr>
                </a:solidFill>
              </a:rPr>
              <a:t> was passed in British </a:t>
            </a:r>
            <a:r>
              <a:rPr lang="en-US" dirty="0" err="1">
                <a:solidFill>
                  <a:schemeClr val="bg2">
                    <a:lumMod val="10000"/>
                  </a:schemeClr>
                </a:solidFill>
              </a:rPr>
              <a:t>india</a:t>
            </a:r>
            <a:r>
              <a:rPr lang="en-US" dirty="0">
                <a:solidFill>
                  <a:schemeClr val="bg2">
                    <a:lumMod val="10000"/>
                  </a:schemeClr>
                </a:solidFill>
              </a:rPr>
              <a:t>.</a:t>
            </a:r>
          </a:p>
        </p:txBody>
      </p:sp>
    </p:spTree>
    <p:extLst>
      <p:ext uri="{BB962C8B-B14F-4D97-AF65-F5344CB8AC3E}">
        <p14:creationId xmlns:p14="http://schemas.microsoft.com/office/powerpoint/2010/main" val="3684154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Company</a:t>
            </a:r>
            <a:r>
              <a:rPr lang="en-US" dirty="0"/>
              <a:t> </a:t>
            </a:r>
          </a:p>
        </p:txBody>
      </p:sp>
      <p:sp>
        <p:nvSpPr>
          <p:cNvPr id="3" name="Content Placeholder 2"/>
          <p:cNvSpPr>
            <a:spLocks noGrp="1"/>
          </p:cNvSpPr>
          <p:nvPr>
            <p:ph idx="1"/>
          </p:nvPr>
        </p:nvSpPr>
        <p:spPr/>
        <p:txBody>
          <a:bodyPr/>
          <a:lstStyle/>
          <a:p>
            <a:r>
              <a:rPr lang="en-US" dirty="0"/>
              <a:t>Means a company formed and registered under this ordinance or an existing company.</a:t>
            </a:r>
          </a:p>
          <a:p>
            <a:r>
              <a:rPr lang="en-US" dirty="0"/>
              <a:t>“</a:t>
            </a:r>
            <a:r>
              <a:rPr lang="en-US" b="1" dirty="0"/>
              <a:t>Company limited by shares</a:t>
            </a:r>
            <a:r>
              <a:rPr lang="en-US" dirty="0"/>
              <a:t>” means a company having a liability of its members limited by the memorandum to the amount, if any, unpaid on the shares respectively held by them;</a:t>
            </a:r>
          </a:p>
          <a:p>
            <a:r>
              <a:rPr lang="en-US" dirty="0"/>
              <a:t>“</a:t>
            </a:r>
            <a:r>
              <a:rPr lang="en-US" b="1" dirty="0"/>
              <a:t>company limited by guarantee</a:t>
            </a:r>
            <a:r>
              <a:rPr lang="en-US" dirty="0"/>
              <a:t>” means a company having the liability of its members limited by the memorandum to such amount as the members may respectively there by undertake to contribute to the assets of the company in the event of its winding up.</a:t>
            </a:r>
          </a:p>
        </p:txBody>
      </p:sp>
    </p:spTree>
    <p:extLst>
      <p:ext uri="{BB962C8B-B14F-4D97-AF65-F5344CB8AC3E}">
        <p14:creationId xmlns:p14="http://schemas.microsoft.com/office/powerpoint/2010/main" val="529642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Court, Debenture and Director</a:t>
            </a:r>
          </a:p>
        </p:txBody>
      </p:sp>
      <p:sp>
        <p:nvSpPr>
          <p:cNvPr id="3" name="Content Placeholder 2"/>
          <p:cNvSpPr>
            <a:spLocks noGrp="1"/>
          </p:cNvSpPr>
          <p:nvPr>
            <p:ph idx="1"/>
          </p:nvPr>
        </p:nvSpPr>
        <p:spPr>
          <a:xfrm>
            <a:off x="838200" y="1337482"/>
            <a:ext cx="10515600" cy="5186148"/>
          </a:xfrm>
        </p:spPr>
        <p:txBody>
          <a:bodyPr>
            <a:normAutofit/>
          </a:bodyPr>
          <a:lstStyle/>
          <a:p>
            <a:r>
              <a:rPr lang="en-US" dirty="0"/>
              <a:t>Court: A body of people presided over by judge or the court having jurisdiction under this ordinance.</a:t>
            </a:r>
          </a:p>
          <a:p>
            <a:r>
              <a:rPr lang="en-US" b="1" dirty="0"/>
              <a:t>Debenture</a:t>
            </a:r>
            <a:r>
              <a:rPr lang="en-US" dirty="0"/>
              <a:t>: </a:t>
            </a:r>
            <a:r>
              <a:rPr lang="en-US" dirty="0">
                <a:solidFill>
                  <a:schemeClr val="tx1">
                    <a:lumMod val="95000"/>
                    <a:lumOff val="5000"/>
                  </a:schemeClr>
                </a:solidFill>
              </a:rPr>
              <a:t>a </a:t>
            </a:r>
            <a:r>
              <a:rPr lang="en-US" u="sng" dirty="0">
                <a:solidFill>
                  <a:schemeClr val="tx1">
                    <a:lumMod val="95000"/>
                    <a:lumOff val="5000"/>
                  </a:schemeClr>
                </a:solidFill>
                <a:hlinkClick r:id="rId2" tooltip="type"/>
              </a:rPr>
              <a:t>type</a:t>
            </a:r>
            <a:r>
              <a:rPr lang="en-US" dirty="0">
                <a:solidFill>
                  <a:schemeClr val="tx1">
                    <a:lumMod val="95000"/>
                    <a:lumOff val="5000"/>
                  </a:schemeClr>
                </a:solidFill>
              </a:rPr>
              <a:t> of </a:t>
            </a:r>
            <a:r>
              <a:rPr lang="en-US" dirty="0">
                <a:solidFill>
                  <a:schemeClr val="tx1">
                    <a:lumMod val="95000"/>
                    <a:lumOff val="5000"/>
                  </a:schemeClr>
                </a:solidFill>
                <a:hlinkClick r:id="rId3" tooltip="loan"/>
              </a:rPr>
              <a:t>loan</a:t>
            </a:r>
            <a:r>
              <a:rPr lang="en-US" dirty="0">
                <a:solidFill>
                  <a:schemeClr val="tx1">
                    <a:lumMod val="95000"/>
                    <a:lumOff val="5000"/>
                  </a:schemeClr>
                </a:solidFill>
              </a:rPr>
              <a:t>, often used by </a:t>
            </a:r>
            <a:r>
              <a:rPr lang="en-US" dirty="0">
                <a:solidFill>
                  <a:schemeClr val="tx1">
                    <a:lumMod val="95000"/>
                    <a:lumOff val="5000"/>
                  </a:schemeClr>
                </a:solidFill>
                <a:hlinkClick r:id="rId4" tooltip="companies"/>
              </a:rPr>
              <a:t>companies</a:t>
            </a:r>
            <a:r>
              <a:rPr lang="en-US" dirty="0">
                <a:solidFill>
                  <a:schemeClr val="tx1">
                    <a:lumMod val="95000"/>
                    <a:lumOff val="5000"/>
                  </a:schemeClr>
                </a:solidFill>
              </a:rPr>
              <a:t> to </a:t>
            </a:r>
            <a:r>
              <a:rPr lang="en-US" dirty="0">
                <a:solidFill>
                  <a:schemeClr val="tx1">
                    <a:lumMod val="95000"/>
                    <a:lumOff val="5000"/>
                  </a:schemeClr>
                </a:solidFill>
                <a:hlinkClick r:id="rId5" tooltip="raise"/>
              </a:rPr>
              <a:t>raise</a:t>
            </a:r>
            <a:r>
              <a:rPr lang="en-US" dirty="0">
                <a:solidFill>
                  <a:schemeClr val="tx1">
                    <a:lumMod val="95000"/>
                    <a:lumOff val="5000"/>
                  </a:schemeClr>
                </a:solidFill>
              </a:rPr>
              <a:t> </a:t>
            </a:r>
            <a:r>
              <a:rPr lang="en-US" dirty="0">
                <a:solidFill>
                  <a:schemeClr val="tx1">
                    <a:lumMod val="95000"/>
                    <a:lumOff val="5000"/>
                  </a:schemeClr>
                </a:solidFill>
                <a:hlinkClick r:id="rId6" tooltip="money"/>
              </a:rPr>
              <a:t>money</a:t>
            </a:r>
            <a:r>
              <a:rPr lang="en-US" dirty="0">
                <a:solidFill>
                  <a:schemeClr val="tx1">
                    <a:lumMod val="95000"/>
                    <a:lumOff val="5000"/>
                  </a:schemeClr>
                </a:solidFill>
              </a:rPr>
              <a:t>, that is </a:t>
            </a:r>
            <a:r>
              <a:rPr lang="en-US" dirty="0">
                <a:solidFill>
                  <a:schemeClr val="tx1">
                    <a:lumMod val="95000"/>
                    <a:lumOff val="5000"/>
                  </a:schemeClr>
                </a:solidFill>
                <a:hlinkClick r:id="rId7" tooltip="paid"/>
              </a:rPr>
              <a:t>paid</a:t>
            </a:r>
            <a:r>
              <a:rPr lang="en-US" dirty="0">
                <a:solidFill>
                  <a:schemeClr val="tx1">
                    <a:lumMod val="95000"/>
                    <a:lumOff val="5000"/>
                  </a:schemeClr>
                </a:solidFill>
              </a:rPr>
              <a:t> back over a </a:t>
            </a:r>
            <a:r>
              <a:rPr lang="en-US" dirty="0">
                <a:solidFill>
                  <a:schemeClr val="tx1">
                    <a:lumMod val="95000"/>
                    <a:lumOff val="5000"/>
                  </a:schemeClr>
                </a:solidFill>
                <a:hlinkClick r:id="rId8" tooltip="long"/>
              </a:rPr>
              <a:t>long</a:t>
            </a:r>
            <a:r>
              <a:rPr lang="en-US" dirty="0">
                <a:solidFill>
                  <a:schemeClr val="tx1">
                    <a:lumMod val="95000"/>
                    <a:lumOff val="5000"/>
                  </a:schemeClr>
                </a:solidFill>
              </a:rPr>
              <a:t> </a:t>
            </a:r>
            <a:r>
              <a:rPr lang="en-US" dirty="0">
                <a:solidFill>
                  <a:schemeClr val="tx1">
                    <a:lumMod val="95000"/>
                    <a:lumOff val="5000"/>
                  </a:schemeClr>
                </a:solidFill>
                <a:hlinkClick r:id="rId9" tooltip="period"/>
              </a:rPr>
              <a:t>period</a:t>
            </a:r>
            <a:r>
              <a:rPr lang="en-US" dirty="0">
                <a:solidFill>
                  <a:schemeClr val="tx1">
                    <a:lumMod val="95000"/>
                    <a:lumOff val="5000"/>
                  </a:schemeClr>
                </a:solidFill>
              </a:rPr>
              <a:t> of </a:t>
            </a:r>
            <a:r>
              <a:rPr lang="en-US" dirty="0">
                <a:solidFill>
                  <a:schemeClr val="tx1">
                    <a:lumMod val="95000"/>
                    <a:lumOff val="5000"/>
                  </a:schemeClr>
                </a:solidFill>
                <a:hlinkClick r:id="rId10" tooltip="time"/>
              </a:rPr>
              <a:t>time</a:t>
            </a:r>
            <a:r>
              <a:rPr lang="en-US" dirty="0">
                <a:solidFill>
                  <a:schemeClr val="tx1">
                    <a:lumMod val="95000"/>
                    <a:lumOff val="5000"/>
                  </a:schemeClr>
                </a:solidFill>
              </a:rPr>
              <a:t> and at a </a:t>
            </a:r>
            <a:r>
              <a:rPr lang="en-US" dirty="0">
                <a:solidFill>
                  <a:schemeClr val="tx1">
                    <a:lumMod val="95000"/>
                    <a:lumOff val="5000"/>
                  </a:schemeClr>
                </a:solidFill>
                <a:hlinkClick r:id="rId11" tooltip="fixed"/>
              </a:rPr>
              <a:t>fixed</a:t>
            </a:r>
            <a:r>
              <a:rPr lang="en-US" dirty="0">
                <a:solidFill>
                  <a:schemeClr val="tx1">
                    <a:lumMod val="95000"/>
                    <a:lumOff val="5000"/>
                  </a:schemeClr>
                </a:solidFill>
              </a:rPr>
              <a:t> </a:t>
            </a:r>
            <a:r>
              <a:rPr lang="en-US" dirty="0">
                <a:solidFill>
                  <a:schemeClr val="tx1">
                    <a:lumMod val="95000"/>
                    <a:lumOff val="5000"/>
                  </a:schemeClr>
                </a:solidFill>
                <a:hlinkClick r:id="rId12" tooltip="rate"/>
              </a:rPr>
              <a:t>rate</a:t>
            </a:r>
            <a:r>
              <a:rPr lang="en-US" dirty="0">
                <a:solidFill>
                  <a:schemeClr val="tx1">
                    <a:lumMod val="95000"/>
                    <a:lumOff val="5000"/>
                  </a:schemeClr>
                </a:solidFill>
              </a:rPr>
              <a:t> of </a:t>
            </a:r>
            <a:r>
              <a:rPr lang="en-US" dirty="0">
                <a:solidFill>
                  <a:schemeClr val="tx1">
                    <a:lumMod val="95000"/>
                    <a:lumOff val="5000"/>
                  </a:schemeClr>
                </a:solidFill>
                <a:hlinkClick r:id="rId13" tooltip="interest"/>
              </a:rPr>
              <a:t>interest</a:t>
            </a:r>
            <a:r>
              <a:rPr lang="en-US" dirty="0">
                <a:solidFill>
                  <a:schemeClr val="tx1">
                    <a:lumMod val="95000"/>
                    <a:lumOff val="5000"/>
                  </a:schemeClr>
                </a:solidFill>
              </a:rPr>
              <a:t>.</a:t>
            </a:r>
          </a:p>
          <a:p>
            <a:r>
              <a:rPr lang="en-US" dirty="0">
                <a:solidFill>
                  <a:schemeClr val="tx1">
                    <a:lumMod val="95000"/>
                    <a:lumOff val="5000"/>
                  </a:schemeClr>
                </a:solidFill>
              </a:rPr>
              <a:t>Example price bond.</a:t>
            </a:r>
          </a:p>
          <a:p>
            <a:r>
              <a:rPr lang="en-US" b="1" dirty="0"/>
              <a:t>Director</a:t>
            </a:r>
            <a:r>
              <a:rPr lang="en-US" dirty="0"/>
              <a:t>: is a person from a group of managers who leads or supervises a particular area of a </a:t>
            </a:r>
            <a:r>
              <a:rPr lang="en-US" b="1" dirty="0"/>
              <a:t>company</a:t>
            </a:r>
            <a:r>
              <a:rPr lang="en-US" dirty="0"/>
              <a:t>. </a:t>
            </a:r>
            <a:r>
              <a:rPr lang="en-US" b="1" dirty="0"/>
              <a:t>Companies</a:t>
            </a:r>
            <a:r>
              <a:rPr lang="en-US" dirty="0"/>
              <a:t> that use this term often have many </a:t>
            </a:r>
            <a:r>
              <a:rPr lang="en-US" b="1" dirty="0"/>
              <a:t>directors</a:t>
            </a:r>
            <a:r>
              <a:rPr lang="en-US" dirty="0"/>
              <a:t> spread throughout different </a:t>
            </a:r>
            <a:r>
              <a:rPr lang="en-US" b="1" dirty="0"/>
              <a:t>business</a:t>
            </a:r>
            <a:r>
              <a:rPr lang="en-US" dirty="0"/>
              <a:t> functions or roles (e.g. </a:t>
            </a:r>
            <a:r>
              <a:rPr lang="en-US" b="1" dirty="0"/>
              <a:t>director</a:t>
            </a:r>
            <a:r>
              <a:rPr lang="en-US" dirty="0"/>
              <a:t> of human resources</a:t>
            </a:r>
            <a:endParaRPr lang="en-US" dirty="0">
              <a:solidFill>
                <a:schemeClr val="tx1">
                  <a:lumMod val="95000"/>
                  <a:lumOff val="5000"/>
                </a:schemeClr>
              </a:solidFill>
            </a:endParaRPr>
          </a:p>
          <a:p>
            <a:endParaRPr lang="en-US" dirty="0"/>
          </a:p>
        </p:txBody>
      </p:sp>
    </p:spTree>
    <p:extLst>
      <p:ext uri="{BB962C8B-B14F-4D97-AF65-F5344CB8AC3E}">
        <p14:creationId xmlns:p14="http://schemas.microsoft.com/office/powerpoint/2010/main" val="303888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		</a:t>
            </a:r>
            <a:r>
              <a:rPr lang="en-US" dirty="0">
                <a:solidFill>
                  <a:srgbClr val="C00000"/>
                </a:solidFill>
              </a:rPr>
              <a:t>Documents and existing company</a:t>
            </a:r>
            <a:br>
              <a:rPr lang="en-US" dirty="0"/>
            </a:br>
            <a:endParaRPr lang="en-US" dirty="0"/>
          </a:p>
        </p:txBody>
      </p:sp>
      <p:sp>
        <p:nvSpPr>
          <p:cNvPr id="6" name="Content Placeholder 5"/>
          <p:cNvSpPr>
            <a:spLocks noGrp="1"/>
          </p:cNvSpPr>
          <p:nvPr>
            <p:ph idx="1"/>
          </p:nvPr>
        </p:nvSpPr>
        <p:spPr/>
        <p:txBody>
          <a:bodyPr/>
          <a:lstStyle/>
          <a:p>
            <a:pPr marL="0" indent="0">
              <a:buNone/>
            </a:pPr>
            <a:r>
              <a:rPr lang="en-US" b="1" dirty="0"/>
              <a:t>Document</a:t>
            </a:r>
            <a:r>
              <a:rPr lang="en-US" dirty="0"/>
              <a:t>: A piece of written printed or electronic matter that provides information or evidence or that serves as an official records.</a:t>
            </a:r>
          </a:p>
          <a:p>
            <a:pPr marL="0" indent="0">
              <a:buNone/>
            </a:pPr>
            <a:r>
              <a:rPr lang="en-US" dirty="0"/>
              <a:t> </a:t>
            </a:r>
            <a:r>
              <a:rPr lang="en-US" dirty="0" err="1"/>
              <a:t>E.g</a:t>
            </a:r>
            <a:r>
              <a:rPr lang="en-US" dirty="0"/>
              <a:t>: It includes: summons, notice, requisition, order, other legal process, voucher and register etc.</a:t>
            </a:r>
          </a:p>
          <a:p>
            <a:pPr marL="0" indent="0">
              <a:buNone/>
            </a:pPr>
            <a:endParaRPr lang="en-US" dirty="0"/>
          </a:p>
          <a:p>
            <a:pPr marL="0" indent="0">
              <a:buNone/>
            </a:pPr>
            <a:r>
              <a:rPr lang="en-US" b="1" dirty="0"/>
              <a:t>Existing company</a:t>
            </a:r>
            <a:r>
              <a:rPr lang="en-US" dirty="0"/>
              <a:t>: Means a company formed and registered under any previous act.</a:t>
            </a:r>
          </a:p>
        </p:txBody>
      </p:sp>
    </p:spTree>
    <p:extLst>
      <p:ext uri="{BB962C8B-B14F-4D97-AF65-F5344CB8AC3E}">
        <p14:creationId xmlns:p14="http://schemas.microsoft.com/office/powerpoint/2010/main" val="2718943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Financial institution</a:t>
            </a:r>
          </a:p>
        </p:txBody>
      </p:sp>
      <p:sp>
        <p:nvSpPr>
          <p:cNvPr id="4" name="Content Placeholder 3"/>
          <p:cNvSpPr>
            <a:spLocks noGrp="1"/>
          </p:cNvSpPr>
          <p:nvPr>
            <p:ph idx="1"/>
          </p:nvPr>
        </p:nvSpPr>
        <p:spPr>
          <a:xfrm>
            <a:off x="838200" y="2361063"/>
            <a:ext cx="10515600" cy="3815900"/>
          </a:xfrm>
        </p:spPr>
        <p:txBody>
          <a:bodyPr/>
          <a:lstStyle/>
          <a:p>
            <a:r>
              <a:rPr lang="en-US" dirty="0"/>
              <a:t>A </a:t>
            </a:r>
            <a:r>
              <a:rPr lang="en-US" b="1" dirty="0"/>
              <a:t>financial institution</a:t>
            </a:r>
            <a:r>
              <a:rPr lang="en-US" dirty="0"/>
              <a:t> (FI) is a company engaged in the business of dealing with </a:t>
            </a:r>
            <a:r>
              <a:rPr lang="en-US" b="1" dirty="0"/>
              <a:t>financial</a:t>
            </a:r>
            <a:r>
              <a:rPr lang="en-US" dirty="0"/>
              <a:t> and monetary transactions such as deposits, loans, investments, and currency exchange</a:t>
            </a:r>
          </a:p>
        </p:txBody>
      </p:sp>
    </p:spTree>
    <p:extLst>
      <p:ext uri="{BB962C8B-B14F-4D97-AF65-F5344CB8AC3E}">
        <p14:creationId xmlns:p14="http://schemas.microsoft.com/office/powerpoint/2010/main" val="3641848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2" descr="Image result for what is financial institu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144" y="1690688"/>
            <a:ext cx="7735712" cy="4531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842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Financial year</a:t>
            </a:r>
          </a:p>
        </p:txBody>
      </p:sp>
      <p:sp>
        <p:nvSpPr>
          <p:cNvPr id="3" name="Content Placeholder 2"/>
          <p:cNvSpPr>
            <a:spLocks noGrp="1"/>
          </p:cNvSpPr>
          <p:nvPr>
            <p:ph idx="1"/>
          </p:nvPr>
        </p:nvSpPr>
        <p:spPr>
          <a:xfrm>
            <a:off x="933735" y="2238233"/>
            <a:ext cx="10515600" cy="3548418"/>
          </a:xfrm>
        </p:spPr>
        <p:txBody>
          <a:bodyPr>
            <a:normAutofit/>
          </a:bodyPr>
          <a:lstStyle/>
          <a:p>
            <a:pPr marL="0" indent="0">
              <a:buNone/>
            </a:pPr>
            <a:r>
              <a:rPr lang="en-US" dirty="0"/>
              <a:t>A </a:t>
            </a:r>
            <a:r>
              <a:rPr lang="en-US" b="1" dirty="0">
                <a:hlinkClick r:id="rId2" tooltip="Definition of financial"/>
              </a:rPr>
              <a:t>financial</a:t>
            </a:r>
            <a:r>
              <a:rPr lang="en-US" b="1" dirty="0"/>
              <a:t> year</a:t>
            </a:r>
            <a:r>
              <a:rPr lang="en-US" dirty="0"/>
              <a:t> is a period of </a:t>
            </a:r>
            <a:r>
              <a:rPr lang="en-US" dirty="0">
                <a:hlinkClick r:id="rId3" tooltip="Definition of twelve"/>
              </a:rPr>
              <a:t>twelve</a:t>
            </a:r>
            <a:r>
              <a:rPr lang="en-US" dirty="0"/>
              <a:t> </a:t>
            </a:r>
            <a:r>
              <a:rPr lang="en-US" dirty="0">
                <a:hlinkClick r:id="rId4" tooltip="Definition of months"/>
              </a:rPr>
              <a:t>months</a:t>
            </a:r>
            <a:r>
              <a:rPr lang="en-US" dirty="0"/>
              <a:t>, used by government, </a:t>
            </a:r>
            <a:r>
              <a:rPr lang="en-US" dirty="0">
                <a:hlinkClick r:id="rId5" tooltip="Definition of business"/>
              </a:rPr>
              <a:t>business</a:t>
            </a:r>
            <a:r>
              <a:rPr lang="en-US" dirty="0"/>
              <a:t>, and other organizations in order to </a:t>
            </a:r>
            <a:r>
              <a:rPr lang="en-US" dirty="0">
                <a:hlinkClick r:id="rId6" tooltip="Definition of calculate"/>
              </a:rPr>
              <a:t>calculate</a:t>
            </a:r>
            <a:r>
              <a:rPr lang="en-US" dirty="0"/>
              <a:t> their budgets, </a:t>
            </a:r>
            <a:r>
              <a:rPr lang="en-US" dirty="0">
                <a:hlinkClick r:id="rId7" tooltip="Definition of profits"/>
              </a:rPr>
              <a:t>profits</a:t>
            </a:r>
            <a:r>
              <a:rPr lang="en-US" dirty="0"/>
              <a:t>, and </a:t>
            </a:r>
            <a:r>
              <a:rPr lang="en-US" dirty="0">
                <a:hlinkClick r:id="rId8" tooltip="Definition of losses"/>
              </a:rPr>
              <a:t>losses</a:t>
            </a:r>
            <a:r>
              <a:rPr lang="en-US" dirty="0"/>
              <a:t>. </a:t>
            </a:r>
            <a:r>
              <a:rPr lang="en-US" b="1" dirty="0"/>
              <a:t>Financial year</a:t>
            </a:r>
            <a:r>
              <a:rPr lang="en-US" dirty="0"/>
              <a:t> is often used in business to </a:t>
            </a:r>
            <a:r>
              <a:rPr lang="en-US" dirty="0">
                <a:hlinkClick r:id="rId9" tooltip="Definition of compare"/>
              </a:rPr>
              <a:t>compare</a:t>
            </a:r>
            <a:r>
              <a:rPr lang="en-US" dirty="0"/>
              <a:t> with the </a:t>
            </a:r>
            <a:r>
              <a:rPr lang="en-US" dirty="0">
                <a:hlinkClick r:id="rId10" tooltip="Definition of calendar year"/>
              </a:rPr>
              <a:t>calendar year</a:t>
            </a:r>
            <a:r>
              <a:rPr lang="en-US" dirty="0"/>
              <a:t>.</a:t>
            </a:r>
          </a:p>
          <a:p>
            <a:pPr marL="0" indent="0">
              <a:buNone/>
            </a:pPr>
            <a:r>
              <a:rPr lang="en-US" dirty="0"/>
              <a:t>The </a:t>
            </a:r>
            <a:r>
              <a:rPr lang="en-US" b="1" dirty="0"/>
              <a:t>Pakistani</a:t>
            </a:r>
            <a:r>
              <a:rPr lang="en-US" dirty="0"/>
              <a:t> government's </a:t>
            </a:r>
            <a:r>
              <a:rPr lang="en-US" b="1" dirty="0"/>
              <a:t>fiscal year</a:t>
            </a:r>
            <a:r>
              <a:rPr lang="en-US" dirty="0"/>
              <a:t> is 1 July of the previous calendar </a:t>
            </a:r>
            <a:r>
              <a:rPr lang="en-US" b="1" dirty="0"/>
              <a:t>year</a:t>
            </a:r>
            <a:r>
              <a:rPr lang="en-US" dirty="0"/>
              <a:t> and concludes on 30 June. Private companies are free to observe their own accounting </a:t>
            </a:r>
            <a:r>
              <a:rPr lang="en-US" b="1" dirty="0"/>
              <a:t>year</a:t>
            </a:r>
            <a:r>
              <a:rPr lang="en-US" dirty="0"/>
              <a:t>, which may not be the same as government's </a:t>
            </a:r>
            <a:r>
              <a:rPr lang="en-US" b="1" dirty="0"/>
              <a:t>fiscal year</a:t>
            </a:r>
            <a:endParaRPr lang="en-US" dirty="0"/>
          </a:p>
        </p:txBody>
      </p:sp>
    </p:spTree>
    <p:extLst>
      <p:ext uri="{BB962C8B-B14F-4D97-AF65-F5344CB8AC3E}">
        <p14:creationId xmlns:p14="http://schemas.microsoft.com/office/powerpoint/2010/main" val="3805386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Form</a:t>
            </a:r>
          </a:p>
        </p:txBody>
      </p:sp>
      <p:sp>
        <p:nvSpPr>
          <p:cNvPr id="3" name="Content Placeholder 2"/>
          <p:cNvSpPr>
            <a:spLocks noGrp="1"/>
          </p:cNvSpPr>
          <p:nvPr>
            <p:ph idx="1"/>
          </p:nvPr>
        </p:nvSpPr>
        <p:spPr>
          <a:xfrm>
            <a:off x="838200" y="2483893"/>
            <a:ext cx="10515600" cy="2101755"/>
          </a:xfrm>
        </p:spPr>
        <p:txBody>
          <a:bodyPr/>
          <a:lstStyle/>
          <a:p>
            <a:r>
              <a:rPr lang="en-US" dirty="0"/>
              <a:t>Form means a form set out in any of the schedules as prescribed.</a:t>
            </a:r>
          </a:p>
          <a:p>
            <a:r>
              <a:rPr lang="en-US" dirty="0"/>
              <a:t>There are specified form under the ordinance 1984.</a:t>
            </a:r>
          </a:p>
          <a:p>
            <a:endParaRPr lang="en-US" dirty="0"/>
          </a:p>
        </p:txBody>
      </p:sp>
    </p:spTree>
    <p:extLst>
      <p:ext uri="{BB962C8B-B14F-4D97-AF65-F5344CB8AC3E}">
        <p14:creationId xmlns:p14="http://schemas.microsoft.com/office/powerpoint/2010/main" val="2523286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Listed company</a:t>
            </a:r>
          </a:p>
        </p:txBody>
      </p:sp>
      <p:sp>
        <p:nvSpPr>
          <p:cNvPr id="3" name="Content Placeholder 2"/>
          <p:cNvSpPr>
            <a:spLocks noGrp="1"/>
          </p:cNvSpPr>
          <p:nvPr>
            <p:ph idx="1"/>
          </p:nvPr>
        </p:nvSpPr>
        <p:spPr>
          <a:xfrm>
            <a:off x="838200" y="2552131"/>
            <a:ext cx="10515600" cy="3624832"/>
          </a:xfrm>
        </p:spPr>
        <p:txBody>
          <a:bodyPr/>
          <a:lstStyle/>
          <a:p>
            <a:r>
              <a:rPr lang="en-US" dirty="0"/>
              <a:t>In relation to securities, means securities which have been allowed to be traded on a stock exchange. Or whose securities are listed to be traded.</a:t>
            </a:r>
          </a:p>
        </p:txBody>
      </p:sp>
    </p:spTree>
    <p:extLst>
      <p:ext uri="{BB962C8B-B14F-4D97-AF65-F5344CB8AC3E}">
        <p14:creationId xmlns:p14="http://schemas.microsoft.com/office/powerpoint/2010/main" val="2070708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Member</a:t>
            </a:r>
          </a:p>
        </p:txBody>
      </p:sp>
      <p:sp>
        <p:nvSpPr>
          <p:cNvPr id="3" name="Content Placeholder 2"/>
          <p:cNvSpPr>
            <a:spLocks noGrp="1"/>
          </p:cNvSpPr>
          <p:nvPr>
            <p:ph idx="1"/>
          </p:nvPr>
        </p:nvSpPr>
        <p:spPr>
          <a:xfrm>
            <a:off x="715370" y="2057637"/>
            <a:ext cx="10257430" cy="3442411"/>
          </a:xfrm>
        </p:spPr>
        <p:txBody>
          <a:bodyPr/>
          <a:lstStyle/>
          <a:p>
            <a:r>
              <a:rPr lang="en-US" dirty="0"/>
              <a:t>Member, means in relation to a company having share capital, a subscriber to the memorandum of the company and every person to whom is allotted, or who becomes the holder of, any share or other security which gives him the voting right in the company and whose name is entered in the register of members, and, in relation to a company not having a share capital, any person who has agreed to become a member of the company and whose name is so entered. </a:t>
            </a:r>
          </a:p>
        </p:txBody>
      </p:sp>
    </p:spTree>
    <p:extLst>
      <p:ext uri="{BB962C8B-B14F-4D97-AF65-F5344CB8AC3E}">
        <p14:creationId xmlns:p14="http://schemas.microsoft.com/office/powerpoint/2010/main" val="839829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Memorandum</a:t>
            </a:r>
          </a:p>
        </p:txBody>
      </p:sp>
      <p:sp>
        <p:nvSpPr>
          <p:cNvPr id="3" name="Content Placeholder 2"/>
          <p:cNvSpPr>
            <a:spLocks noGrp="1"/>
          </p:cNvSpPr>
          <p:nvPr>
            <p:ph idx="1"/>
          </p:nvPr>
        </p:nvSpPr>
        <p:spPr>
          <a:xfrm>
            <a:off x="838200" y="1825624"/>
            <a:ext cx="10515600" cy="4561527"/>
          </a:xfrm>
        </p:spPr>
        <p:txBody>
          <a:bodyPr/>
          <a:lstStyle/>
          <a:p>
            <a:pPr marL="0" indent="0">
              <a:buNone/>
            </a:pPr>
            <a:r>
              <a:rPr lang="en-US" dirty="0"/>
              <a:t>Memorandum is the document which sets out the constitution of the company.it is the foundation upon which the structure of the company is based on so the MOA describes the company regulation and the companies relation with out sides.</a:t>
            </a:r>
          </a:p>
          <a:p>
            <a:pPr marL="0" indent="0">
              <a:buNone/>
            </a:pPr>
            <a:r>
              <a:rPr lang="en-US" dirty="0" err="1"/>
              <a:t>AoA</a:t>
            </a:r>
            <a:r>
              <a:rPr lang="en-US" dirty="0"/>
              <a:t> deals with the internal matters of the company.</a:t>
            </a:r>
          </a:p>
          <a:p>
            <a:pPr marL="0" indent="0">
              <a:buNone/>
            </a:pPr>
            <a:r>
              <a:rPr lang="en-US" dirty="0"/>
              <a:t>                                                         OR</a:t>
            </a:r>
          </a:p>
          <a:p>
            <a:pPr marL="0" indent="0">
              <a:buNone/>
            </a:pPr>
            <a:r>
              <a:rPr lang="en-US" dirty="0"/>
              <a:t>The memorandum of association of a company as originally framed or as altered from time to time in pursuance of the provision of any previous companies act or of this ordinance.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0333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FFC000"/>
                </a:solidFill>
              </a:rPr>
              <a:t>    				Purpose</a:t>
            </a:r>
          </a:p>
        </p:txBody>
      </p:sp>
      <p:sp>
        <p:nvSpPr>
          <p:cNvPr id="4" name="Content Placeholder 3"/>
          <p:cNvSpPr>
            <a:spLocks noGrp="1"/>
          </p:cNvSpPr>
          <p:nvPr>
            <p:ph idx="1"/>
          </p:nvPr>
        </p:nvSpPr>
        <p:spPr/>
        <p:txBody>
          <a:bodyPr/>
          <a:lstStyle/>
          <a:p>
            <a:pPr marL="0" indent="0" algn="ctr">
              <a:buNone/>
            </a:pPr>
            <a:r>
              <a:rPr lang="en-US" dirty="0"/>
              <a:t>The purpose of the module is to give the participants an insight into the various facets of companies ordinance </a:t>
            </a:r>
            <a:r>
              <a:rPr lang="en-US" dirty="0">
                <a:solidFill>
                  <a:srgbClr val="C00000"/>
                </a:solidFill>
              </a:rPr>
              <a:t>1984</a:t>
            </a:r>
            <a:r>
              <a:rPr lang="en-US" dirty="0"/>
              <a:t> outlined in the syllabus.</a:t>
            </a:r>
          </a:p>
          <a:p>
            <a:pPr marL="0" indent="0" algn="ctr">
              <a:buNone/>
            </a:pPr>
            <a:r>
              <a:rPr lang="en-US" dirty="0"/>
              <a:t>This course deals with the practical and theoretical approach to the companies ordinance </a:t>
            </a:r>
            <a:r>
              <a:rPr lang="en-US" dirty="0">
                <a:solidFill>
                  <a:srgbClr val="C00000"/>
                </a:solidFill>
              </a:rPr>
              <a:t>1984 </a:t>
            </a:r>
            <a:r>
              <a:rPr lang="en-US" dirty="0"/>
              <a:t>and securities and exchange commission of Pakistan. A deep insight of </a:t>
            </a:r>
            <a:r>
              <a:rPr lang="en-US" dirty="0" err="1"/>
              <a:t>modarba</a:t>
            </a:r>
            <a:r>
              <a:rPr lang="en-US" dirty="0"/>
              <a:t> companies and </a:t>
            </a:r>
            <a:r>
              <a:rPr lang="en-US" dirty="0" err="1"/>
              <a:t>modaraba</a:t>
            </a:r>
            <a:r>
              <a:rPr lang="en-US" dirty="0"/>
              <a:t> (floatation and control) ordinance </a:t>
            </a:r>
            <a:r>
              <a:rPr lang="en-US" dirty="0">
                <a:solidFill>
                  <a:srgbClr val="C00000"/>
                </a:solidFill>
              </a:rPr>
              <a:t>1980</a:t>
            </a:r>
            <a:r>
              <a:rPr lang="en-US" dirty="0"/>
              <a:t>, </a:t>
            </a:r>
            <a:r>
              <a:rPr lang="en-US" dirty="0" err="1"/>
              <a:t>modaraba</a:t>
            </a:r>
            <a:r>
              <a:rPr lang="en-US" dirty="0"/>
              <a:t> companies and </a:t>
            </a:r>
            <a:r>
              <a:rPr lang="en-US" dirty="0" err="1"/>
              <a:t>modaraba</a:t>
            </a:r>
            <a:r>
              <a:rPr lang="en-US" dirty="0"/>
              <a:t> rules </a:t>
            </a:r>
            <a:r>
              <a:rPr lang="en-US" dirty="0">
                <a:solidFill>
                  <a:srgbClr val="C00000"/>
                </a:solidFill>
              </a:rPr>
              <a:t>1981.</a:t>
            </a:r>
          </a:p>
        </p:txBody>
      </p:sp>
    </p:spTree>
    <p:extLst>
      <p:ext uri="{BB962C8B-B14F-4D97-AF65-F5344CB8AC3E}">
        <p14:creationId xmlns:p14="http://schemas.microsoft.com/office/powerpoint/2010/main" val="2253013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solidFill>
                  <a:srgbClr val="C00000"/>
                </a:solidFill>
              </a:rPr>
              <a:t>Modarba</a:t>
            </a:r>
            <a:r>
              <a:rPr lang="en-US" dirty="0">
                <a:solidFill>
                  <a:srgbClr val="C00000"/>
                </a:solidFill>
              </a:rPr>
              <a:t> companies</a:t>
            </a:r>
          </a:p>
        </p:txBody>
      </p:sp>
      <p:sp>
        <p:nvSpPr>
          <p:cNvPr id="3" name="Content Placeholder 2"/>
          <p:cNvSpPr>
            <a:spLocks noGrp="1"/>
          </p:cNvSpPr>
          <p:nvPr>
            <p:ph idx="1"/>
          </p:nvPr>
        </p:nvSpPr>
        <p:spPr/>
        <p:txBody>
          <a:bodyPr/>
          <a:lstStyle/>
          <a:p>
            <a:pPr marL="0" indent="0">
              <a:buNone/>
            </a:pPr>
            <a:r>
              <a:rPr lang="en-US" dirty="0" err="1"/>
              <a:t>Modarba</a:t>
            </a:r>
            <a:r>
              <a:rPr lang="en-US" dirty="0"/>
              <a:t> is that business in which one party participates with the money and the other party participates with the skills.</a:t>
            </a:r>
          </a:p>
          <a:p>
            <a:pPr marL="0" indent="0">
              <a:buNone/>
            </a:pPr>
            <a:r>
              <a:rPr lang="en-US" dirty="0"/>
              <a:t>One party invest money and the other party is working partner.</a:t>
            </a:r>
          </a:p>
          <a:p>
            <a:pPr marL="0" indent="0">
              <a:buNone/>
            </a:pPr>
            <a:r>
              <a:rPr lang="en-US" b="1" dirty="0" err="1"/>
              <a:t>Rabulmal</a:t>
            </a:r>
            <a:r>
              <a:rPr lang="en-US" dirty="0"/>
              <a:t>: in </a:t>
            </a:r>
            <a:r>
              <a:rPr lang="en-US" dirty="0" err="1"/>
              <a:t>modarba</a:t>
            </a:r>
            <a:r>
              <a:rPr lang="en-US" dirty="0"/>
              <a:t> the person who invests money is known as </a:t>
            </a:r>
            <a:r>
              <a:rPr lang="en-US" dirty="0" err="1"/>
              <a:t>rabulmal</a:t>
            </a:r>
            <a:r>
              <a:rPr lang="en-US" dirty="0"/>
              <a:t>.</a:t>
            </a:r>
          </a:p>
          <a:p>
            <a:pPr marL="0" indent="0">
              <a:buNone/>
            </a:pPr>
            <a:r>
              <a:rPr lang="en-US" b="1" dirty="0" err="1"/>
              <a:t>Mudarib</a:t>
            </a:r>
            <a:r>
              <a:rPr lang="en-US" dirty="0"/>
              <a:t>: The person who its skills is known as </a:t>
            </a:r>
            <a:r>
              <a:rPr lang="en-US" dirty="0" err="1"/>
              <a:t>mudarib</a:t>
            </a:r>
            <a:r>
              <a:rPr lang="en-US" dirty="0"/>
              <a:t>.</a:t>
            </a:r>
          </a:p>
          <a:p>
            <a:pPr marL="0" indent="0">
              <a:buNone/>
            </a:pPr>
            <a:r>
              <a:rPr lang="en-US" dirty="0" err="1"/>
              <a:t>Mudariba</a:t>
            </a:r>
            <a:r>
              <a:rPr lang="en-US" dirty="0"/>
              <a:t> companies works under the </a:t>
            </a:r>
            <a:r>
              <a:rPr lang="en-US" dirty="0" err="1"/>
              <a:t>mudariba</a:t>
            </a:r>
            <a:r>
              <a:rPr lang="en-US" dirty="0"/>
              <a:t> (floatation and control) ordinance, 1980. </a:t>
            </a:r>
          </a:p>
        </p:txBody>
      </p:sp>
    </p:spTree>
    <p:extLst>
      <p:ext uri="{BB962C8B-B14F-4D97-AF65-F5344CB8AC3E}">
        <p14:creationId xmlns:p14="http://schemas.microsoft.com/office/powerpoint/2010/main" val="4970650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Officer</a:t>
            </a:r>
          </a:p>
        </p:txBody>
      </p:sp>
      <p:sp>
        <p:nvSpPr>
          <p:cNvPr id="3" name="Content Placeholder 2"/>
          <p:cNvSpPr>
            <a:spLocks noGrp="1"/>
          </p:cNvSpPr>
          <p:nvPr>
            <p:ph idx="1"/>
          </p:nvPr>
        </p:nvSpPr>
        <p:spPr>
          <a:xfrm>
            <a:off x="2333767" y="2756847"/>
            <a:ext cx="7847463" cy="3106217"/>
          </a:xfrm>
        </p:spPr>
        <p:txBody>
          <a:bodyPr/>
          <a:lstStyle/>
          <a:p>
            <a:pPr marL="0" indent="0">
              <a:buNone/>
            </a:pPr>
            <a:r>
              <a:rPr lang="en-US" dirty="0"/>
              <a:t>Includes any director, chief executive, managing agent, secretary or other executive of the company. </a:t>
            </a:r>
          </a:p>
        </p:txBody>
      </p:sp>
    </p:spTree>
    <p:extLst>
      <p:ext uri="{BB962C8B-B14F-4D97-AF65-F5344CB8AC3E}">
        <p14:creationId xmlns:p14="http://schemas.microsoft.com/office/powerpoint/2010/main" val="4273997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Previous companies act</a:t>
            </a:r>
          </a:p>
        </p:txBody>
      </p:sp>
      <p:sp>
        <p:nvSpPr>
          <p:cNvPr id="3" name="Content Placeholder 2"/>
          <p:cNvSpPr>
            <a:spLocks noGrp="1"/>
          </p:cNvSpPr>
          <p:nvPr>
            <p:ph idx="1"/>
          </p:nvPr>
        </p:nvSpPr>
        <p:spPr>
          <a:xfrm>
            <a:off x="838200" y="1825625"/>
            <a:ext cx="10515600" cy="2978387"/>
          </a:xfrm>
        </p:spPr>
        <p:txBody>
          <a:bodyPr/>
          <a:lstStyle/>
          <a:p>
            <a:pPr marL="0" indent="0">
              <a:buNone/>
            </a:pPr>
            <a:r>
              <a:rPr lang="en-US" dirty="0"/>
              <a:t>Previous companies act includes any act or acts relating to companies in force before the </a:t>
            </a:r>
            <a:r>
              <a:rPr lang="en-US" dirty="0" err="1"/>
              <a:t>indian</a:t>
            </a:r>
            <a:r>
              <a:rPr lang="en-US" dirty="0"/>
              <a:t> companies Act 1866, or the acts repealed thereby the </a:t>
            </a:r>
            <a:r>
              <a:rPr lang="en-US" dirty="0" err="1"/>
              <a:t>indian</a:t>
            </a:r>
            <a:r>
              <a:rPr lang="en-US" dirty="0"/>
              <a:t> companies Act. The </a:t>
            </a:r>
            <a:r>
              <a:rPr lang="en-US" dirty="0" err="1"/>
              <a:t>indian</a:t>
            </a:r>
            <a:r>
              <a:rPr lang="en-US" dirty="0"/>
              <a:t> companies act 1882. The </a:t>
            </a:r>
            <a:r>
              <a:rPr lang="en-US" dirty="0" err="1"/>
              <a:t>indian</a:t>
            </a:r>
            <a:r>
              <a:rPr lang="en-US" dirty="0"/>
              <a:t> companies act 1913 or any law corresponding to any of those acts and in force in any of the territories now constituting Pakistan before the extension of the companies act 1913 to such territories.</a:t>
            </a:r>
          </a:p>
        </p:txBody>
      </p:sp>
    </p:spTree>
    <p:extLst>
      <p:ext uri="{BB962C8B-B14F-4D97-AF65-F5344CB8AC3E}">
        <p14:creationId xmlns:p14="http://schemas.microsoft.com/office/powerpoint/2010/main" val="3616447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Prospectus</a:t>
            </a:r>
          </a:p>
        </p:txBody>
      </p:sp>
      <p:sp>
        <p:nvSpPr>
          <p:cNvPr id="3" name="Content Placeholder 2"/>
          <p:cNvSpPr>
            <a:spLocks noGrp="1"/>
          </p:cNvSpPr>
          <p:nvPr>
            <p:ph idx="1"/>
          </p:nvPr>
        </p:nvSpPr>
        <p:spPr/>
        <p:txBody>
          <a:bodyPr>
            <a:normAutofit lnSpcReduction="10000"/>
          </a:bodyPr>
          <a:lstStyle/>
          <a:p>
            <a:r>
              <a:rPr lang="en-US" dirty="0"/>
              <a:t>a </a:t>
            </a:r>
            <a:r>
              <a:rPr lang="en-US" b="1" dirty="0"/>
              <a:t>prospectus</a:t>
            </a:r>
            <a:r>
              <a:rPr lang="en-US" dirty="0"/>
              <a:t> is a legal document issued by companies that are </a:t>
            </a:r>
            <a:r>
              <a:rPr lang="en-US" dirty="0">
                <a:hlinkClick r:id="rId2"/>
              </a:rPr>
              <a:t>offering</a:t>
            </a:r>
            <a:r>
              <a:rPr lang="en-US" dirty="0"/>
              <a:t> securities for </a:t>
            </a:r>
            <a:r>
              <a:rPr lang="en-US" dirty="0">
                <a:hlinkClick r:id="rId3"/>
              </a:rPr>
              <a:t>sale</a:t>
            </a:r>
            <a:r>
              <a:rPr lang="en-US" dirty="0"/>
              <a:t>. The prospectus contains key facts and information about the company that could help investors make an informed decision.</a:t>
            </a:r>
          </a:p>
          <a:p>
            <a:r>
              <a:rPr lang="en-US" dirty="0"/>
              <a:t>A prospectus must disclose essential information such as (1) firm's objectives, (2) primary business activity, (3) background and qualification of principal officers, (4) current financial position, (5) projected financial statements, (6) assumptions underlying the projections, (7) foreseeable risks to the firm, (8) offering price on the stock (shares), and (9) (in case of bonds and notes) how the interest and principal will be paid.</a:t>
            </a:r>
          </a:p>
        </p:txBody>
      </p:sp>
    </p:spTree>
    <p:extLst>
      <p:ext uri="{BB962C8B-B14F-4D97-AF65-F5344CB8AC3E}">
        <p14:creationId xmlns:p14="http://schemas.microsoft.com/office/powerpoint/2010/main" val="3695533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0189"/>
            <a:ext cx="10515600" cy="1325563"/>
          </a:xfrm>
        </p:spPr>
        <p:txBody>
          <a:bodyPr/>
          <a:lstStyle/>
          <a:p>
            <a:r>
              <a:rPr lang="en-US" dirty="0"/>
              <a:t>			</a:t>
            </a:r>
            <a:r>
              <a:rPr lang="en-US" dirty="0">
                <a:solidFill>
                  <a:srgbClr val="92D050"/>
                </a:solidFill>
              </a:rPr>
              <a:t>Prospectus includes</a:t>
            </a:r>
          </a:p>
        </p:txBody>
      </p:sp>
      <p:sp>
        <p:nvSpPr>
          <p:cNvPr id="3" name="Content Placeholder 2"/>
          <p:cNvSpPr>
            <a:spLocks noGrp="1"/>
          </p:cNvSpPr>
          <p:nvPr>
            <p:ph idx="1"/>
          </p:nvPr>
        </p:nvSpPr>
        <p:spPr>
          <a:xfrm>
            <a:off x="838200" y="1825625"/>
            <a:ext cx="10515600" cy="3346876"/>
          </a:xfrm>
        </p:spPr>
        <p:txBody>
          <a:bodyPr/>
          <a:lstStyle/>
          <a:p>
            <a:pPr marL="0" indent="0">
              <a:buNone/>
            </a:pPr>
            <a:r>
              <a:rPr lang="en-US" dirty="0"/>
              <a:t>A prospectus must disclose essential information such as:</a:t>
            </a:r>
          </a:p>
          <a:p>
            <a:pPr marL="0" indent="0">
              <a:buNone/>
            </a:pPr>
            <a:r>
              <a:rPr lang="en-US" dirty="0"/>
              <a:t>(1) firm's objectives</a:t>
            </a:r>
          </a:p>
          <a:p>
            <a:pPr marL="0" indent="0">
              <a:buNone/>
            </a:pPr>
            <a:r>
              <a:rPr lang="en-US" dirty="0"/>
              <a:t>(2) primary business activity</a:t>
            </a:r>
          </a:p>
          <a:p>
            <a:pPr marL="0" indent="0">
              <a:buNone/>
            </a:pPr>
            <a:r>
              <a:rPr lang="en-US" dirty="0"/>
              <a:t>(3) background and qualification of principal officers,</a:t>
            </a:r>
          </a:p>
          <a:p>
            <a:pPr marL="0" indent="0">
              <a:buNone/>
            </a:pPr>
            <a:r>
              <a:rPr lang="en-US" dirty="0"/>
              <a:t>(4) current financial position</a:t>
            </a:r>
          </a:p>
          <a:p>
            <a:pPr marL="0" indent="0">
              <a:buNone/>
            </a:pPr>
            <a:r>
              <a:rPr lang="en-US" dirty="0"/>
              <a:t>(5) projected financial statements</a:t>
            </a:r>
          </a:p>
        </p:txBody>
      </p:sp>
    </p:spTree>
    <p:extLst>
      <p:ext uri="{BB962C8B-B14F-4D97-AF65-F5344CB8AC3E}">
        <p14:creationId xmlns:p14="http://schemas.microsoft.com/office/powerpoint/2010/main" val="574775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(6) assumptions underlying the projections</a:t>
            </a:r>
          </a:p>
          <a:p>
            <a:pPr marL="0" indent="0">
              <a:buNone/>
            </a:pPr>
            <a:r>
              <a:rPr lang="en-US" dirty="0"/>
              <a:t>(7) foreseeable risks to the firm</a:t>
            </a:r>
          </a:p>
          <a:p>
            <a:pPr marL="0" indent="0">
              <a:buNone/>
            </a:pPr>
            <a:r>
              <a:rPr lang="en-US" dirty="0"/>
              <a:t>(8) offering price on the stock (shares)</a:t>
            </a:r>
          </a:p>
          <a:p>
            <a:pPr marL="0" indent="0">
              <a:buNone/>
            </a:pPr>
            <a:r>
              <a:rPr lang="en-US" dirty="0"/>
              <a:t>(9) (in case of bonds and notes) how the interest and principal will be paid.</a:t>
            </a:r>
          </a:p>
        </p:txBody>
      </p:sp>
    </p:spTree>
    <p:extLst>
      <p:ext uri="{BB962C8B-B14F-4D97-AF65-F5344CB8AC3E}">
        <p14:creationId xmlns:p14="http://schemas.microsoft.com/office/powerpoint/2010/main" val="2598049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dk1"/>
          </a:lnRef>
          <a:fillRef idx="1">
            <a:schemeClr val="lt1"/>
          </a:fillRef>
          <a:effectRef idx="0">
            <a:schemeClr val="dk1"/>
          </a:effectRef>
          <a:fontRef idx="minor">
            <a:schemeClr val="dk1"/>
          </a:fontRef>
        </p:style>
        <p:txBody>
          <a:bodyPr/>
          <a:lstStyle/>
          <a:p>
            <a:r>
              <a:rPr lang="en-US" dirty="0"/>
              <a:t>				</a:t>
            </a:r>
            <a:r>
              <a:rPr lang="en-US" dirty="0">
                <a:solidFill>
                  <a:srgbClr val="FF0000"/>
                </a:solidFill>
              </a:rPr>
              <a:t>Agreement</a:t>
            </a:r>
          </a:p>
        </p:txBody>
      </p:sp>
      <p:sp>
        <p:nvSpPr>
          <p:cNvPr id="3" name="Content Placeholder 2"/>
          <p:cNvSpPr>
            <a:spLocks noGrp="1"/>
          </p:cNvSpPr>
          <p:nvPr>
            <p:ph idx="1"/>
          </p:nvPr>
        </p:nvSpPr>
        <p:spPr/>
        <p:txBody>
          <a:bodyPr/>
          <a:lstStyle/>
          <a:p>
            <a:r>
              <a:rPr lang="en-US" dirty="0"/>
              <a:t>Every promise and every set of promises forming the consideration for each other is an agreement.</a:t>
            </a:r>
          </a:p>
          <a:p>
            <a:r>
              <a:rPr lang="en-US" dirty="0"/>
              <a:t>An agreement is either a promise or a group of promises. It is an act of both parties, whether a legal obligation is incurred by one or both of them. </a:t>
            </a:r>
          </a:p>
        </p:txBody>
      </p:sp>
    </p:spTree>
    <p:extLst>
      <p:ext uri="{BB962C8B-B14F-4D97-AF65-F5344CB8AC3E}">
        <p14:creationId xmlns:p14="http://schemas.microsoft.com/office/powerpoint/2010/main" val="2565906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Illustration of agreement</a:t>
            </a:r>
          </a:p>
        </p:txBody>
      </p:sp>
      <p:sp>
        <p:nvSpPr>
          <p:cNvPr id="3" name="Content Placeholder 2"/>
          <p:cNvSpPr>
            <a:spLocks noGrp="1"/>
          </p:cNvSpPr>
          <p:nvPr>
            <p:ph idx="1"/>
          </p:nvPr>
        </p:nvSpPr>
        <p:spPr/>
        <p:txBody>
          <a:bodyPr/>
          <a:lstStyle/>
          <a:p>
            <a:r>
              <a:rPr lang="en-US" dirty="0"/>
              <a:t>A promise to sell his house to B for </a:t>
            </a:r>
            <a:r>
              <a:rPr lang="en-US" dirty="0" err="1"/>
              <a:t>Rs</a:t>
            </a:r>
            <a:r>
              <a:rPr lang="en-US" dirty="0"/>
              <a:t> 10,000 .B promise to pay </a:t>
            </a:r>
            <a:r>
              <a:rPr lang="en-US" dirty="0" err="1"/>
              <a:t>Rs</a:t>
            </a:r>
            <a:r>
              <a:rPr lang="en-US" dirty="0"/>
              <a:t> 10,000 to A as the price of A form an agreement.</a:t>
            </a:r>
          </a:p>
          <a:p>
            <a:pPr marL="0" indent="0">
              <a:buNone/>
            </a:pPr>
            <a:r>
              <a:rPr lang="en-US" dirty="0"/>
              <a:t>There are group of promises are;</a:t>
            </a:r>
          </a:p>
          <a:p>
            <a:pPr marL="514350" indent="-514350">
              <a:buAutoNum type="arabicPeriod"/>
            </a:pPr>
            <a:r>
              <a:rPr lang="en-US" dirty="0"/>
              <a:t>A promise to sell his house to B for </a:t>
            </a:r>
            <a:r>
              <a:rPr lang="en-US" dirty="0" err="1"/>
              <a:t>Rs</a:t>
            </a:r>
            <a:r>
              <a:rPr lang="en-US" dirty="0"/>
              <a:t> 10,000 </a:t>
            </a:r>
          </a:p>
          <a:p>
            <a:pPr marL="514350" indent="-514350">
              <a:buAutoNum type="arabicPeriod"/>
            </a:pPr>
            <a:r>
              <a:rPr lang="en-US" dirty="0"/>
              <a:t>B promise to pay </a:t>
            </a:r>
            <a:r>
              <a:rPr lang="en-US" dirty="0" err="1"/>
              <a:t>Rs</a:t>
            </a:r>
            <a:r>
              <a:rPr lang="en-US" dirty="0"/>
              <a:t> 10,000 to A as the price of the A house.</a:t>
            </a:r>
          </a:p>
        </p:txBody>
      </p:sp>
    </p:spTree>
    <p:extLst>
      <p:ext uri="{BB962C8B-B14F-4D97-AF65-F5344CB8AC3E}">
        <p14:creationId xmlns:p14="http://schemas.microsoft.com/office/powerpoint/2010/main" val="3563613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Contract</a:t>
            </a:r>
          </a:p>
        </p:txBody>
      </p:sp>
      <p:sp>
        <p:nvSpPr>
          <p:cNvPr id="3" name="Content Placeholder 2"/>
          <p:cNvSpPr>
            <a:spLocks noGrp="1"/>
          </p:cNvSpPr>
          <p:nvPr>
            <p:ph idx="1"/>
          </p:nvPr>
        </p:nvSpPr>
        <p:spPr/>
        <p:txBody>
          <a:bodyPr/>
          <a:lstStyle/>
          <a:p>
            <a:pPr marL="0" indent="0">
              <a:buNone/>
            </a:pPr>
            <a:r>
              <a:rPr lang="en-US" dirty="0"/>
              <a:t>An agreement enforceable by law is a contract.</a:t>
            </a:r>
          </a:p>
          <a:p>
            <a:pPr marL="0" indent="0">
              <a:buNone/>
            </a:pPr>
            <a:r>
              <a:rPr lang="en-US" dirty="0"/>
              <a:t>Thus contract is </a:t>
            </a:r>
          </a:p>
          <a:p>
            <a:pPr marL="514350" indent="-514350">
              <a:buAutoNum type="alphaLcParenR"/>
            </a:pPr>
            <a:r>
              <a:rPr lang="en-US" dirty="0"/>
              <a:t>An agreement</a:t>
            </a:r>
          </a:p>
          <a:p>
            <a:pPr marL="514350" indent="-514350">
              <a:buAutoNum type="alphaLcParenR"/>
            </a:pPr>
            <a:r>
              <a:rPr lang="en-US" dirty="0"/>
              <a:t>Enforceable by law</a:t>
            </a:r>
          </a:p>
          <a:p>
            <a:pPr marL="0" indent="0">
              <a:buNone/>
            </a:pPr>
            <a:r>
              <a:rPr lang="en-US" dirty="0"/>
              <a:t>A contract is often evidenced in writing or by deed, the general rule is that a person who signs a contractual document will be bound by the terms in that document.</a:t>
            </a:r>
          </a:p>
        </p:txBody>
      </p:sp>
    </p:spTree>
    <p:extLst>
      <p:ext uri="{BB962C8B-B14F-4D97-AF65-F5344CB8AC3E}">
        <p14:creationId xmlns:p14="http://schemas.microsoft.com/office/powerpoint/2010/main" val="3558263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Typically, contracts are oral or written, but written contracts have typically been preferred in common law legal systems.</a:t>
            </a:r>
          </a:p>
          <a:p>
            <a:r>
              <a:rPr lang="en-US" dirty="0"/>
              <a:t>An oral contract may also be called a </a:t>
            </a:r>
            <a:r>
              <a:rPr lang="en-US" dirty="0" err="1"/>
              <a:t>parol</a:t>
            </a:r>
            <a:r>
              <a:rPr lang="en-US" dirty="0"/>
              <a:t> contract or a verbal contract, with "verbal" meaning "spoken" rather than "in words“</a:t>
            </a:r>
          </a:p>
          <a:p>
            <a:r>
              <a:rPr lang="en-US" dirty="0"/>
              <a:t>If a contract is in a written form, and somebody signs it, then the signer is typically bound by its terms regardless of whether they have actually read it</a:t>
            </a:r>
          </a:p>
        </p:txBody>
      </p:sp>
    </p:spTree>
    <p:extLst>
      <p:ext uri="{BB962C8B-B14F-4D97-AF65-F5344CB8AC3E}">
        <p14:creationId xmlns:p14="http://schemas.microsoft.com/office/powerpoint/2010/main" val="4002108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Objectives</a:t>
            </a:r>
          </a:p>
        </p:txBody>
      </p:sp>
      <p:sp>
        <p:nvSpPr>
          <p:cNvPr id="3" name="Content Placeholder 2"/>
          <p:cNvSpPr>
            <a:spLocks noGrp="1"/>
          </p:cNvSpPr>
          <p:nvPr>
            <p:ph idx="1"/>
          </p:nvPr>
        </p:nvSpPr>
        <p:spPr/>
        <p:txBody>
          <a:bodyPr/>
          <a:lstStyle/>
          <a:p>
            <a:r>
              <a:rPr lang="en-US" dirty="0"/>
              <a:t>To provide the students with through knowledge of corporate laws.</a:t>
            </a:r>
          </a:p>
          <a:p>
            <a:r>
              <a:rPr lang="en-US" dirty="0"/>
              <a:t>To advise and assist the management for taking appropriate and prompt decisions.</a:t>
            </a:r>
          </a:p>
          <a:p>
            <a:r>
              <a:rPr lang="en-US" dirty="0"/>
              <a:t>To explore in detail the major concepts and issues that are essential in todays business world.</a:t>
            </a:r>
          </a:p>
          <a:p>
            <a:r>
              <a:rPr lang="en-US" dirty="0"/>
              <a:t>To carry business in legal ways.</a:t>
            </a:r>
          </a:p>
          <a:p>
            <a:r>
              <a:rPr lang="en-US" dirty="0"/>
              <a:t>To have a secured business.</a:t>
            </a:r>
          </a:p>
          <a:p>
            <a:r>
              <a:rPr lang="en-US" dirty="0"/>
              <a:t>To make the students aware of the legal issues involving businesses and how to deal with them.</a:t>
            </a:r>
          </a:p>
          <a:p>
            <a:endParaRPr lang="en-US" dirty="0"/>
          </a:p>
        </p:txBody>
      </p:sp>
    </p:spTree>
    <p:extLst>
      <p:ext uri="{BB962C8B-B14F-4D97-AF65-F5344CB8AC3E}">
        <p14:creationId xmlns:p14="http://schemas.microsoft.com/office/powerpoint/2010/main" val="32262963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Private company</a:t>
            </a:r>
          </a:p>
        </p:txBody>
      </p:sp>
      <p:sp>
        <p:nvSpPr>
          <p:cNvPr id="3" name="Content Placeholder 2"/>
          <p:cNvSpPr>
            <a:spLocks noGrp="1"/>
          </p:cNvSpPr>
          <p:nvPr>
            <p:ph idx="1"/>
          </p:nvPr>
        </p:nvSpPr>
        <p:spPr/>
        <p:txBody>
          <a:bodyPr/>
          <a:lstStyle/>
          <a:p>
            <a:r>
              <a:rPr lang="en-US" b="1" dirty="0"/>
              <a:t>Company</a:t>
            </a:r>
            <a:r>
              <a:rPr lang="en-US" dirty="0"/>
              <a:t> limited by share includes two categories: </a:t>
            </a:r>
          </a:p>
          <a:p>
            <a:r>
              <a:rPr lang="en-US" dirty="0"/>
              <a:t> </a:t>
            </a:r>
            <a:r>
              <a:rPr lang="en-US" b="1" dirty="0"/>
              <a:t>Private</a:t>
            </a:r>
            <a:r>
              <a:rPr lang="en-US" dirty="0"/>
              <a:t> Limited </a:t>
            </a:r>
            <a:r>
              <a:rPr lang="en-US" b="1" dirty="0"/>
              <a:t>Company</a:t>
            </a:r>
            <a:r>
              <a:rPr lang="en-US" dirty="0"/>
              <a:t>  </a:t>
            </a:r>
          </a:p>
          <a:p>
            <a:r>
              <a:rPr lang="en-US" dirty="0"/>
              <a:t> Public limited </a:t>
            </a:r>
            <a:r>
              <a:rPr lang="en-US" b="1" dirty="0"/>
              <a:t>Company</a:t>
            </a:r>
          </a:p>
          <a:p>
            <a:r>
              <a:rPr lang="en-US" b="1" dirty="0"/>
              <a:t> PRIVATE</a:t>
            </a:r>
            <a:r>
              <a:rPr lang="en-US" dirty="0"/>
              <a:t> LIMITED </a:t>
            </a:r>
            <a:r>
              <a:rPr lang="en-US" b="1" dirty="0"/>
              <a:t>COMPANY</a:t>
            </a:r>
            <a:r>
              <a:rPr lang="en-US" dirty="0"/>
              <a:t> As per the provisions of </a:t>
            </a:r>
            <a:r>
              <a:rPr lang="en-US" b="1" dirty="0"/>
              <a:t>companies</a:t>
            </a:r>
            <a:r>
              <a:rPr lang="en-US" dirty="0"/>
              <a:t>' </a:t>
            </a:r>
            <a:r>
              <a:rPr lang="en-US" b="1" dirty="0"/>
              <a:t>ordinance</a:t>
            </a:r>
            <a:r>
              <a:rPr lang="en-US" dirty="0"/>
              <a:t>, 1984 </a:t>
            </a:r>
            <a:r>
              <a:rPr lang="en-US" b="1" dirty="0"/>
              <a:t>private</a:t>
            </a:r>
            <a:r>
              <a:rPr lang="en-US" dirty="0"/>
              <a:t> limited </a:t>
            </a:r>
            <a:r>
              <a:rPr lang="en-US" b="1" dirty="0"/>
              <a:t>companies</a:t>
            </a:r>
            <a:r>
              <a:rPr lang="en-US" dirty="0"/>
              <a:t> are defined as: </a:t>
            </a:r>
          </a:p>
          <a:p>
            <a:r>
              <a:rPr lang="en-US" dirty="0"/>
              <a:t>A </a:t>
            </a:r>
            <a:r>
              <a:rPr lang="en-US" b="1" dirty="0"/>
              <a:t>private</a:t>
            </a:r>
            <a:r>
              <a:rPr lang="en-US" dirty="0"/>
              <a:t> limited </a:t>
            </a:r>
            <a:r>
              <a:rPr lang="en-US" b="1" dirty="0"/>
              <a:t>company</a:t>
            </a:r>
            <a:r>
              <a:rPr lang="en-US" dirty="0"/>
              <a:t> is the </a:t>
            </a:r>
            <a:r>
              <a:rPr lang="en-US" b="1" dirty="0"/>
              <a:t>company</a:t>
            </a:r>
            <a:r>
              <a:rPr lang="en-US" dirty="0"/>
              <a:t> which restricts the right to the transfer the shares if any.</a:t>
            </a:r>
          </a:p>
        </p:txBody>
      </p:sp>
    </p:spTree>
    <p:extLst>
      <p:ext uri="{BB962C8B-B14F-4D97-AF65-F5344CB8AC3E}">
        <p14:creationId xmlns:p14="http://schemas.microsoft.com/office/powerpoint/2010/main" val="1412036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Public company</a:t>
            </a:r>
          </a:p>
        </p:txBody>
      </p:sp>
      <p:sp>
        <p:nvSpPr>
          <p:cNvPr id="3" name="Content Placeholder 2"/>
          <p:cNvSpPr>
            <a:spLocks noGrp="1"/>
          </p:cNvSpPr>
          <p:nvPr>
            <p:ph idx="1"/>
          </p:nvPr>
        </p:nvSpPr>
        <p:spPr>
          <a:xfrm>
            <a:off x="838200" y="1460310"/>
            <a:ext cx="10515600" cy="4421875"/>
          </a:xfrm>
        </p:spPr>
        <p:txBody>
          <a:bodyPr>
            <a:normAutofit fontScale="92500"/>
          </a:bodyPr>
          <a:lstStyle/>
          <a:p>
            <a:r>
              <a:rPr lang="en-US" dirty="0"/>
              <a:t>A </a:t>
            </a:r>
            <a:r>
              <a:rPr lang="en-US" b="1" dirty="0"/>
              <a:t>public company</a:t>
            </a:r>
            <a:r>
              <a:rPr lang="en-US" dirty="0"/>
              <a:t>, </a:t>
            </a:r>
            <a:r>
              <a:rPr lang="en-US" b="1" dirty="0"/>
              <a:t>publicly traded company</a:t>
            </a:r>
            <a:r>
              <a:rPr lang="en-US" dirty="0"/>
              <a:t>, </a:t>
            </a:r>
            <a:r>
              <a:rPr lang="en-US" b="1" dirty="0"/>
              <a:t>publicly held company</a:t>
            </a:r>
            <a:r>
              <a:rPr lang="en-US" dirty="0"/>
              <a:t>, </a:t>
            </a:r>
            <a:r>
              <a:rPr lang="en-US" b="1" dirty="0"/>
              <a:t>publicly listed company</a:t>
            </a:r>
            <a:r>
              <a:rPr lang="en-US" dirty="0"/>
              <a:t>, or </a:t>
            </a:r>
            <a:r>
              <a:rPr lang="en-US" b="1" dirty="0"/>
              <a:t>public limited company</a:t>
            </a:r>
            <a:r>
              <a:rPr lang="en-US" dirty="0"/>
              <a:t> is a company whose ownership is organized via shares of stock which are intended to be freely traded on a stock exchange or in over-the-counter markets. A public company can be listed on a stock exchange (listed company), which facilitates the trade of shares, or not (unlisted public company). In some jurisdictions, public companies over a certain size must be listed on an exchange.</a:t>
            </a:r>
          </a:p>
          <a:p>
            <a:r>
              <a:rPr lang="en-US" dirty="0"/>
              <a:t>Simply in public company there is no restrictions on transfer of shares.</a:t>
            </a:r>
          </a:p>
          <a:p>
            <a:r>
              <a:rPr lang="en-US" dirty="0"/>
              <a:t>There is no limitation on maximum numbers of members.</a:t>
            </a:r>
          </a:p>
          <a:p>
            <a:r>
              <a:rPr lang="en-US" dirty="0"/>
              <a:t>The invitation is generally to public at large to subscribe for the shares.</a:t>
            </a:r>
          </a:p>
          <a:p>
            <a:endParaRPr lang="en-US" dirty="0"/>
          </a:p>
        </p:txBody>
      </p:sp>
    </p:spTree>
    <p:extLst>
      <p:ext uri="{BB962C8B-B14F-4D97-AF65-F5344CB8AC3E}">
        <p14:creationId xmlns:p14="http://schemas.microsoft.com/office/powerpoint/2010/main" val="7198605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Registrar</a:t>
            </a:r>
          </a:p>
        </p:txBody>
      </p:sp>
      <p:sp>
        <p:nvSpPr>
          <p:cNvPr id="3" name="Content Placeholder 2"/>
          <p:cNvSpPr>
            <a:spLocks noGrp="1"/>
          </p:cNvSpPr>
          <p:nvPr>
            <p:ph idx="1"/>
          </p:nvPr>
        </p:nvSpPr>
        <p:spPr/>
        <p:txBody>
          <a:bodyPr/>
          <a:lstStyle/>
          <a:p>
            <a:r>
              <a:rPr lang="en-US" dirty="0"/>
              <a:t>The one who performs the registration of the company under the company ordinance 1984.</a:t>
            </a:r>
          </a:p>
          <a:p>
            <a:r>
              <a:rPr lang="en-US" dirty="0"/>
              <a:t>The </a:t>
            </a:r>
            <a:r>
              <a:rPr lang="en-US" b="1" dirty="0"/>
              <a:t>registration</a:t>
            </a:r>
            <a:r>
              <a:rPr lang="en-US" dirty="0"/>
              <a:t> process of all </a:t>
            </a:r>
            <a:r>
              <a:rPr lang="en-US" b="1" dirty="0"/>
              <a:t>companies</a:t>
            </a:r>
            <a:r>
              <a:rPr lang="en-US" dirty="0"/>
              <a:t> is governed by the Securities and Exchange Commission of </a:t>
            </a:r>
            <a:r>
              <a:rPr lang="en-US" b="1" dirty="0"/>
              <a:t>Pakistan</a:t>
            </a:r>
            <a:r>
              <a:rPr lang="en-US" dirty="0"/>
              <a:t> and are controlled by the </a:t>
            </a:r>
            <a:r>
              <a:rPr lang="en-US" b="1" dirty="0"/>
              <a:t>Companies</a:t>
            </a:r>
            <a:r>
              <a:rPr lang="en-US" dirty="0"/>
              <a:t> Ordinance Act of 1984. Moreover, the </a:t>
            </a:r>
            <a:r>
              <a:rPr lang="en-US" b="1" dirty="0"/>
              <a:t>Registrar of Companies</a:t>
            </a:r>
            <a:r>
              <a:rPr lang="en-US" dirty="0"/>
              <a:t> is also appointed by the Securities and Exchange Commission of </a:t>
            </a:r>
            <a:r>
              <a:rPr lang="en-US" b="1" dirty="0"/>
              <a:t>Pakistan</a:t>
            </a:r>
            <a:r>
              <a:rPr lang="en-US" dirty="0"/>
              <a:t>.</a:t>
            </a:r>
          </a:p>
          <a:p>
            <a:r>
              <a:rPr lang="en-US" dirty="0"/>
              <a:t>Different positions of registrar </a:t>
            </a:r>
          </a:p>
          <a:p>
            <a:r>
              <a:rPr lang="en-US" dirty="0"/>
              <a:t>Registrar, an additional registrar, a joint registrar, a deputy registrar or assistant registrar</a:t>
            </a:r>
          </a:p>
        </p:txBody>
      </p:sp>
    </p:spTree>
    <p:extLst>
      <p:ext uri="{BB962C8B-B14F-4D97-AF65-F5344CB8AC3E}">
        <p14:creationId xmlns:p14="http://schemas.microsoft.com/office/powerpoint/2010/main" val="1659081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Security</a:t>
            </a:r>
          </a:p>
        </p:txBody>
      </p:sp>
      <p:sp>
        <p:nvSpPr>
          <p:cNvPr id="3" name="Content Placeholder 2"/>
          <p:cNvSpPr>
            <a:spLocks noGrp="1"/>
          </p:cNvSpPr>
          <p:nvPr>
            <p:ph idx="1"/>
          </p:nvPr>
        </p:nvSpPr>
        <p:spPr>
          <a:xfrm>
            <a:off x="838200" y="1323834"/>
            <a:ext cx="10515600" cy="5308978"/>
          </a:xfrm>
        </p:spPr>
        <p:txBody>
          <a:bodyPr>
            <a:normAutofit lnSpcReduction="10000"/>
          </a:bodyPr>
          <a:lstStyle/>
          <a:p>
            <a:r>
              <a:rPr lang="en-US" dirty="0"/>
              <a:t>Security means any share</a:t>
            </a:r>
          </a:p>
          <a:p>
            <a:r>
              <a:rPr lang="en-US" dirty="0"/>
              <a:t>Scrip :A </a:t>
            </a:r>
            <a:r>
              <a:rPr lang="en-US" b="1" dirty="0"/>
              <a:t>scrip</a:t>
            </a:r>
            <a:r>
              <a:rPr lang="en-US" dirty="0"/>
              <a:t> issue, also known as capitalization issue or bonus issue, is a form of secondary issue where a company's cash reserves are converted into new shares and given to existing shareholders, or an issue of additional shares to shareholders in proportion to the shares already held.</a:t>
            </a:r>
          </a:p>
          <a:p>
            <a:r>
              <a:rPr lang="en-US" dirty="0"/>
              <a:t>Debenture</a:t>
            </a:r>
          </a:p>
          <a:p>
            <a:r>
              <a:rPr lang="en-US" b="1" dirty="0"/>
              <a:t>Participation term certificate(A</a:t>
            </a:r>
            <a:r>
              <a:rPr lang="en-US" dirty="0"/>
              <a:t> </a:t>
            </a:r>
            <a:r>
              <a:rPr lang="en-US" b="1" dirty="0"/>
              <a:t>Participation Certificate</a:t>
            </a:r>
            <a:r>
              <a:rPr lang="en-US" dirty="0"/>
              <a:t> (PC) (also known as a </a:t>
            </a:r>
            <a:r>
              <a:rPr lang="en-US" b="1" dirty="0"/>
              <a:t>Certificate</a:t>
            </a:r>
            <a:r>
              <a:rPr lang="en-US" dirty="0"/>
              <a:t> of </a:t>
            </a:r>
            <a:r>
              <a:rPr lang="en-US" b="1" dirty="0"/>
              <a:t>Participation</a:t>
            </a:r>
            <a:r>
              <a:rPr lang="en-US" dirty="0"/>
              <a:t>) is a financial instrument, a form of financing, used by municipal or government entities which allows an individual to buy a share of the lease revenue of an agreement made by these entities)</a:t>
            </a:r>
          </a:p>
          <a:p>
            <a:r>
              <a:rPr lang="en-US" b="1" dirty="0" err="1"/>
              <a:t>Modarba</a:t>
            </a:r>
            <a:r>
              <a:rPr lang="en-US" b="1" dirty="0"/>
              <a:t> certificate</a:t>
            </a:r>
          </a:p>
        </p:txBody>
      </p:sp>
    </p:spTree>
    <p:extLst>
      <p:ext uri="{BB962C8B-B14F-4D97-AF65-F5344CB8AC3E}">
        <p14:creationId xmlns:p14="http://schemas.microsoft.com/office/powerpoint/2010/main" val="37169614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11653"/>
          </a:xfrm>
        </p:spPr>
        <p:txBody>
          <a:bodyPr>
            <a:normAutofit/>
          </a:bodyPr>
          <a:lstStyle/>
          <a:p>
            <a:r>
              <a:rPr lang="en-US" b="1" dirty="0" err="1"/>
              <a:t>Musharika</a:t>
            </a:r>
            <a:r>
              <a:rPr lang="en-US" b="1" dirty="0"/>
              <a:t> certificate</a:t>
            </a:r>
            <a:r>
              <a:rPr lang="en-US" dirty="0"/>
              <a:t>( </a:t>
            </a:r>
            <a:r>
              <a:rPr lang="en-US" b="1" dirty="0"/>
              <a:t>Certificate</a:t>
            </a:r>
            <a:r>
              <a:rPr lang="en-US" dirty="0"/>
              <a:t> of </a:t>
            </a:r>
            <a:r>
              <a:rPr lang="en-US" b="1" dirty="0" err="1"/>
              <a:t>Musharika</a:t>
            </a:r>
            <a:r>
              <a:rPr lang="en-US" dirty="0"/>
              <a:t> is a profit &amp; loss-sharing instrument whereby investors have an opportunity to earn low-risk income. It offers the most secure and rewarding return to its investors given )</a:t>
            </a:r>
          </a:p>
          <a:p>
            <a:r>
              <a:rPr lang="en-US" b="1" dirty="0"/>
              <a:t>Term finance certificate </a:t>
            </a:r>
            <a:r>
              <a:rPr lang="en-US" dirty="0"/>
              <a:t>(Defining a </a:t>
            </a:r>
            <a:r>
              <a:rPr lang="en-US" b="1" dirty="0"/>
              <a:t>Term Finance Certificate</a:t>
            </a:r>
            <a:r>
              <a:rPr lang="en-US" dirty="0"/>
              <a:t> (TFC) A </a:t>
            </a:r>
            <a:r>
              <a:rPr lang="en-US" b="1" dirty="0"/>
              <a:t>Term Finance Certificate</a:t>
            </a:r>
            <a:r>
              <a:rPr lang="en-US" dirty="0"/>
              <a:t> is a bond or an instrument issued by Companies to generate short and medium </a:t>
            </a:r>
            <a:r>
              <a:rPr lang="en-US" b="1" dirty="0"/>
              <a:t>term</a:t>
            </a:r>
            <a:r>
              <a:rPr lang="en-US" dirty="0"/>
              <a:t> funds)</a:t>
            </a:r>
          </a:p>
          <a:p>
            <a:r>
              <a:rPr lang="en-US" b="1" dirty="0"/>
              <a:t>Pre-organization certificate</a:t>
            </a:r>
            <a:endParaRPr lang="en-US" dirty="0"/>
          </a:p>
        </p:txBody>
      </p:sp>
    </p:spTree>
    <p:extLst>
      <p:ext uri="{BB962C8B-B14F-4D97-AF65-F5344CB8AC3E}">
        <p14:creationId xmlns:p14="http://schemas.microsoft.com/office/powerpoint/2010/main" val="4187834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Share</a:t>
            </a:r>
          </a:p>
        </p:txBody>
      </p:sp>
      <p:sp>
        <p:nvSpPr>
          <p:cNvPr id="3" name="Content Placeholder 2"/>
          <p:cNvSpPr>
            <a:spLocks noGrp="1"/>
          </p:cNvSpPr>
          <p:nvPr>
            <p:ph idx="1"/>
          </p:nvPr>
        </p:nvSpPr>
        <p:spPr>
          <a:xfrm>
            <a:off x="838200" y="2497541"/>
            <a:ext cx="10515600" cy="3679422"/>
          </a:xfrm>
        </p:spPr>
        <p:txBody>
          <a:bodyPr/>
          <a:lstStyle/>
          <a:p>
            <a:r>
              <a:rPr lang="en-US" dirty="0"/>
              <a:t>Share means in the share capital of a company;</a:t>
            </a:r>
          </a:p>
          <a:p>
            <a:r>
              <a:rPr lang="en-US" dirty="0"/>
              <a:t>Share is a right to receive a certain proportion of a profit made by a company while it is a going concern and of the capital when it is </a:t>
            </a:r>
            <a:r>
              <a:rPr lang="en-US" dirty="0" err="1"/>
              <a:t>woundup</a:t>
            </a:r>
            <a:r>
              <a:rPr lang="en-US" dirty="0"/>
              <a:t>.</a:t>
            </a:r>
          </a:p>
        </p:txBody>
      </p:sp>
    </p:spTree>
    <p:extLst>
      <p:ext uri="{BB962C8B-B14F-4D97-AF65-F5344CB8AC3E}">
        <p14:creationId xmlns:p14="http://schemas.microsoft.com/office/powerpoint/2010/main" val="36909655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Ultra vires</a:t>
            </a:r>
          </a:p>
        </p:txBody>
      </p:sp>
      <p:sp>
        <p:nvSpPr>
          <p:cNvPr id="3" name="Content Placeholder 2"/>
          <p:cNvSpPr>
            <a:spLocks noGrp="1"/>
          </p:cNvSpPr>
          <p:nvPr>
            <p:ph idx="1"/>
          </p:nvPr>
        </p:nvSpPr>
        <p:spPr/>
        <p:txBody>
          <a:bodyPr/>
          <a:lstStyle/>
          <a:p>
            <a:r>
              <a:rPr lang="en-US" dirty="0"/>
              <a:t>Means an act performed without any authority to act on the subject.</a:t>
            </a:r>
          </a:p>
        </p:txBody>
      </p:sp>
      <p:pic>
        <p:nvPicPr>
          <p:cNvPr id="1026" name="Picture 2" descr="https://1.bp.blogspot.com/-xm88TNJ9zMQ/WGO4v3OsttI/AAAAAAAAApI/v4Q9e1Gs6v4LYUXhuqERDcuyjIkj7lrIgCLcB/s1600/ULTR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947" y="2279176"/>
            <a:ext cx="8775510" cy="4462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621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Special resolution </a:t>
            </a:r>
          </a:p>
        </p:txBody>
      </p:sp>
      <p:sp>
        <p:nvSpPr>
          <p:cNvPr id="3" name="Content Placeholder 2"/>
          <p:cNvSpPr>
            <a:spLocks noGrp="1"/>
          </p:cNvSpPr>
          <p:nvPr>
            <p:ph idx="1"/>
          </p:nvPr>
        </p:nvSpPr>
        <p:spPr/>
        <p:txBody>
          <a:bodyPr/>
          <a:lstStyle/>
          <a:p>
            <a:r>
              <a:rPr lang="en-US" dirty="0"/>
              <a:t>A special resolution is a resolution of the company’s shareholders which requires at least 75% of the votes cast by shareholders in favor of it in order to pass. Where no special resolution is required, an </a:t>
            </a:r>
            <a:r>
              <a:rPr lang="en-US" u="sng" dirty="0"/>
              <a:t>ordinary resolution</a:t>
            </a:r>
            <a:r>
              <a:rPr lang="en-US" dirty="0"/>
              <a:t> may be passed by shareholders with a simple majority – more than 50% – of the votes cast.</a:t>
            </a:r>
          </a:p>
          <a:p>
            <a:r>
              <a:rPr lang="en-US" b="1" dirty="0"/>
              <a:t>Need for special resolution : </a:t>
            </a:r>
            <a:r>
              <a:rPr lang="en-US" dirty="0"/>
              <a:t>The</a:t>
            </a:r>
            <a:r>
              <a:rPr lang="en-US" b="1" i="1" dirty="0"/>
              <a:t> </a:t>
            </a:r>
            <a:r>
              <a:rPr lang="en-US" dirty="0"/>
              <a:t>need for a special resolution may help good decision-making, ensuring important changes are better considered</a:t>
            </a:r>
          </a:p>
        </p:txBody>
      </p:sp>
    </p:spTree>
    <p:extLst>
      <p:ext uri="{BB962C8B-B14F-4D97-AF65-F5344CB8AC3E}">
        <p14:creationId xmlns:p14="http://schemas.microsoft.com/office/powerpoint/2010/main" val="35567529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		Subsidiary or holding company</a:t>
            </a:r>
          </a:p>
        </p:txBody>
      </p:sp>
      <p:sp>
        <p:nvSpPr>
          <p:cNvPr id="3" name="Content Placeholder 2"/>
          <p:cNvSpPr>
            <a:spLocks noGrp="1"/>
          </p:cNvSpPr>
          <p:nvPr>
            <p:ph idx="1"/>
          </p:nvPr>
        </p:nvSpPr>
        <p:spPr/>
        <p:txBody>
          <a:bodyPr/>
          <a:lstStyle/>
          <a:p>
            <a:r>
              <a:rPr lang="en-US" dirty="0"/>
              <a:t>A </a:t>
            </a:r>
            <a:r>
              <a:rPr lang="en-US" b="1" dirty="0"/>
              <a:t>subsidiary company</a:t>
            </a:r>
            <a:r>
              <a:rPr lang="en-US" dirty="0"/>
              <a:t> is a </a:t>
            </a:r>
            <a:r>
              <a:rPr lang="en-US" b="1" dirty="0"/>
              <a:t>company</a:t>
            </a:r>
            <a:r>
              <a:rPr lang="en-US" dirty="0"/>
              <a:t> owned and controlled by another </a:t>
            </a:r>
            <a:r>
              <a:rPr lang="en-US" b="1" dirty="0"/>
              <a:t>company</a:t>
            </a:r>
            <a:r>
              <a:rPr lang="en-US" dirty="0"/>
              <a:t>. The owning </a:t>
            </a:r>
            <a:r>
              <a:rPr lang="en-US" b="1" dirty="0"/>
              <a:t>company</a:t>
            </a:r>
            <a:r>
              <a:rPr lang="en-US" dirty="0"/>
              <a:t> is called a </a:t>
            </a:r>
            <a:r>
              <a:rPr lang="en-US" b="1" dirty="0"/>
              <a:t>parent company</a:t>
            </a:r>
            <a:r>
              <a:rPr lang="en-US" dirty="0"/>
              <a:t> or sometimes a </a:t>
            </a:r>
            <a:r>
              <a:rPr lang="en-US" b="1" dirty="0"/>
              <a:t>holding company</a:t>
            </a:r>
            <a:r>
              <a:rPr lang="en-US" dirty="0"/>
              <a:t>. ... A </a:t>
            </a:r>
            <a:r>
              <a:rPr lang="en-US" b="1" dirty="0"/>
              <a:t>holding company</a:t>
            </a:r>
            <a:r>
              <a:rPr lang="en-US" dirty="0"/>
              <a:t> has no operations of its own; it owns a controlling share of stock and holds assets of other </a:t>
            </a:r>
            <a:r>
              <a:rPr lang="en-US" b="1" dirty="0"/>
              <a:t>companies</a:t>
            </a:r>
            <a:r>
              <a:rPr lang="en-US" dirty="0"/>
              <a:t> (the </a:t>
            </a:r>
            <a:r>
              <a:rPr lang="en-US" b="1" dirty="0"/>
              <a:t>subsidiary companies</a:t>
            </a:r>
            <a:r>
              <a:rPr lang="en-US" dirty="0"/>
              <a:t>).</a:t>
            </a:r>
          </a:p>
          <a:p>
            <a:r>
              <a:rPr lang="en-US" dirty="0"/>
              <a:t>And more then 50% directors can be appointed by the holding company.</a:t>
            </a:r>
          </a:p>
        </p:txBody>
      </p:sp>
    </p:spTree>
    <p:extLst>
      <p:ext uri="{BB962C8B-B14F-4D97-AF65-F5344CB8AC3E}">
        <p14:creationId xmlns:p14="http://schemas.microsoft.com/office/powerpoint/2010/main" val="1583838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Illustration</a:t>
            </a:r>
          </a:p>
        </p:txBody>
      </p:sp>
      <p:pic>
        <p:nvPicPr>
          <p:cNvPr id="2050" name="Picture 2" descr="Image result for what is subsidiary and holding compan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5146" y="1825625"/>
            <a:ext cx="1034170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3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Learning outcomes</a:t>
            </a:r>
          </a:p>
        </p:txBody>
      </p:sp>
      <p:sp>
        <p:nvSpPr>
          <p:cNvPr id="3" name="Content Placeholder 2"/>
          <p:cNvSpPr>
            <a:spLocks noGrp="1"/>
          </p:cNvSpPr>
          <p:nvPr>
            <p:ph idx="1"/>
          </p:nvPr>
        </p:nvSpPr>
        <p:spPr/>
        <p:txBody>
          <a:bodyPr/>
          <a:lstStyle/>
          <a:p>
            <a:r>
              <a:rPr lang="en-US" dirty="0"/>
              <a:t>Upon successful completion of the course, the students will be able to deal with the practical implementation of laws/rules prescribed in the syllabus</a:t>
            </a:r>
          </a:p>
        </p:txBody>
      </p:sp>
    </p:spTree>
    <p:extLst>
      <p:ext uri="{BB962C8B-B14F-4D97-AF65-F5344CB8AC3E}">
        <p14:creationId xmlns:p14="http://schemas.microsoft.com/office/powerpoint/2010/main" val="9869198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Ordinance to override the memorandum</a:t>
            </a:r>
          </a:p>
        </p:txBody>
      </p:sp>
      <p:sp>
        <p:nvSpPr>
          <p:cNvPr id="3" name="Content Placeholder 2"/>
          <p:cNvSpPr>
            <a:spLocks noGrp="1"/>
          </p:cNvSpPr>
          <p:nvPr>
            <p:ph idx="1"/>
          </p:nvPr>
        </p:nvSpPr>
        <p:spPr/>
        <p:txBody>
          <a:bodyPr/>
          <a:lstStyle/>
          <a:p>
            <a:r>
              <a:rPr lang="en-US" dirty="0"/>
              <a:t>Ordinance to override articles, memorandum etc.</a:t>
            </a:r>
          </a:p>
          <a:p>
            <a:r>
              <a:rPr lang="en-US" dirty="0"/>
              <a:t>The provision of 1984 ordinance which come into force by virtue of a notification under sub section (3) of section 1 shall have effect not withstanding anything contained in the memorandum of articles of a company, or in any contract or agreement executed by it, or in any resolution passed by the company in general meeting or by the directors whether the same be registered, executed or passed, as the case may be, before or after the coming into force or the said provision; and</a:t>
            </a:r>
          </a:p>
          <a:p>
            <a:pPr marL="0" indent="0">
              <a:buNone/>
            </a:pPr>
            <a:r>
              <a:rPr lang="en-US" dirty="0"/>
              <a:t> </a:t>
            </a:r>
          </a:p>
          <a:p>
            <a:endParaRPr lang="en-US" dirty="0"/>
          </a:p>
        </p:txBody>
      </p:sp>
    </p:spTree>
    <p:extLst>
      <p:ext uri="{BB962C8B-B14F-4D97-AF65-F5344CB8AC3E}">
        <p14:creationId xmlns:p14="http://schemas.microsoft.com/office/powerpoint/2010/main" val="27644240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Any provision contained in the memorandum, articles, agreement or resolution aforesaid shall, to the extent to which it is repugnant to the provision of this ordinance, become or be void, as the case may be.</a:t>
            </a:r>
          </a:p>
        </p:txBody>
      </p:sp>
    </p:spTree>
    <p:extLst>
      <p:ext uri="{BB962C8B-B14F-4D97-AF65-F5344CB8AC3E}">
        <p14:creationId xmlns:p14="http://schemas.microsoft.com/office/powerpoint/2010/main" val="26751179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2835"/>
            <a:ext cx="10515600" cy="1325563"/>
          </a:xfrm>
        </p:spPr>
        <p:txBody>
          <a:bodyPr/>
          <a:lstStyle/>
          <a:p>
            <a:r>
              <a:rPr lang="en-US" dirty="0"/>
              <a:t>			</a:t>
            </a:r>
            <a:r>
              <a:rPr lang="en-US" dirty="0">
                <a:solidFill>
                  <a:srgbClr val="C00000"/>
                </a:solidFill>
              </a:rPr>
              <a:t>Artificial person</a:t>
            </a:r>
          </a:p>
        </p:txBody>
      </p:sp>
      <p:sp>
        <p:nvSpPr>
          <p:cNvPr id="3" name="Content Placeholder 2"/>
          <p:cNvSpPr>
            <a:spLocks noGrp="1"/>
          </p:cNvSpPr>
          <p:nvPr>
            <p:ph idx="1"/>
          </p:nvPr>
        </p:nvSpPr>
        <p:spPr/>
        <p:txBody>
          <a:bodyPr/>
          <a:lstStyle/>
          <a:p>
            <a:r>
              <a:rPr lang="en-US" dirty="0"/>
              <a:t>It means that a company possesses separate legal entity, identify and personality of its own, apart from its share holders.</a:t>
            </a:r>
          </a:p>
          <a:p>
            <a:r>
              <a:rPr lang="en-US" dirty="0"/>
              <a:t>It can borrow money, enter into contracts, and hold property in its own name</a:t>
            </a:r>
          </a:p>
          <a:p>
            <a:r>
              <a:rPr lang="en-US" dirty="0"/>
              <a:t>It can sue and can be sued by its share holders.</a:t>
            </a:r>
          </a:p>
        </p:txBody>
      </p:sp>
    </p:spTree>
    <p:extLst>
      <p:ext uri="{BB962C8B-B14F-4D97-AF65-F5344CB8AC3E}">
        <p14:creationId xmlns:p14="http://schemas.microsoft.com/office/powerpoint/2010/main" val="14245484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Auditors</a:t>
            </a:r>
          </a:p>
        </p:txBody>
      </p:sp>
      <p:sp>
        <p:nvSpPr>
          <p:cNvPr id="3" name="Content Placeholder 2"/>
          <p:cNvSpPr>
            <a:spLocks noGrp="1"/>
          </p:cNvSpPr>
          <p:nvPr>
            <p:ph idx="1"/>
          </p:nvPr>
        </p:nvSpPr>
        <p:spPr/>
        <p:txBody>
          <a:bodyPr/>
          <a:lstStyle/>
          <a:p>
            <a:r>
              <a:rPr lang="en-US" dirty="0"/>
              <a:t>Auditors are independent persons who examine the accounts of the company and report on the same time.</a:t>
            </a:r>
          </a:p>
          <a:p>
            <a:r>
              <a:rPr lang="en-US" dirty="0"/>
              <a:t>The express their opinion on the accounts and also supposed to detect fraud, manipulations of accounts aimed at concealment of true financial position of company. </a:t>
            </a:r>
          </a:p>
        </p:txBody>
      </p:sp>
    </p:spTree>
    <p:extLst>
      <p:ext uri="{BB962C8B-B14F-4D97-AF65-F5344CB8AC3E}">
        <p14:creationId xmlns:p14="http://schemas.microsoft.com/office/powerpoint/2010/main" val="4252740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Common seal</a:t>
            </a:r>
          </a:p>
        </p:txBody>
      </p:sp>
      <p:sp>
        <p:nvSpPr>
          <p:cNvPr id="3" name="Content Placeholder 2"/>
          <p:cNvSpPr>
            <a:spLocks noGrp="1"/>
          </p:cNvSpPr>
          <p:nvPr>
            <p:ph idx="1"/>
          </p:nvPr>
        </p:nvSpPr>
        <p:spPr/>
        <p:txBody>
          <a:bodyPr/>
          <a:lstStyle/>
          <a:p>
            <a:r>
              <a:rPr lang="en-US" dirty="0"/>
              <a:t>Every company must have a seal of its own called common seal.</a:t>
            </a:r>
          </a:p>
          <a:p>
            <a:r>
              <a:rPr lang="en-US" dirty="0"/>
              <a:t>Directors must provide for its safe custody.</a:t>
            </a:r>
          </a:p>
          <a:p>
            <a:r>
              <a:rPr lang="en-US" dirty="0"/>
              <a:t>It shall be affixed to share certificate and any other instrument, only on the authority of the resolution of directors.</a:t>
            </a:r>
          </a:p>
        </p:txBody>
      </p:sp>
    </p:spTree>
    <p:extLst>
      <p:ext uri="{BB962C8B-B14F-4D97-AF65-F5344CB8AC3E}">
        <p14:creationId xmlns:p14="http://schemas.microsoft.com/office/powerpoint/2010/main" val="32477635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solidFill>
                  <a:srgbClr val="C00000"/>
                </a:solidFill>
              </a:rPr>
              <a:t>Convenant</a:t>
            </a:r>
            <a:endParaRPr lang="en-US" dirty="0">
              <a:solidFill>
                <a:srgbClr val="C00000"/>
              </a:solidFill>
            </a:endParaRPr>
          </a:p>
        </p:txBody>
      </p:sp>
      <p:sp>
        <p:nvSpPr>
          <p:cNvPr id="3" name="Content Placeholder 2"/>
          <p:cNvSpPr>
            <a:spLocks noGrp="1"/>
          </p:cNvSpPr>
          <p:nvPr>
            <p:ph idx="1"/>
          </p:nvPr>
        </p:nvSpPr>
        <p:spPr/>
        <p:txBody>
          <a:bodyPr/>
          <a:lstStyle/>
          <a:p>
            <a:r>
              <a:rPr lang="en-US" dirty="0"/>
              <a:t>In legal and financial terminology, a covenant is a promise in an indenture, or any other formal debt agreement, that certain activities will or will not be carried out. Covenants in finance most often relate to terms in a financial contracting, such as a loan document or bond issue stating the limits at which the borrower can further lend.</a:t>
            </a:r>
          </a:p>
        </p:txBody>
      </p:sp>
    </p:spTree>
    <p:extLst>
      <p:ext uri="{BB962C8B-B14F-4D97-AF65-F5344CB8AC3E}">
        <p14:creationId xmlns:p14="http://schemas.microsoft.com/office/powerpoint/2010/main" val="42870557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Fiduciary and fiduciary behavior</a:t>
            </a:r>
          </a:p>
        </p:txBody>
      </p:sp>
      <p:sp>
        <p:nvSpPr>
          <p:cNvPr id="3" name="Content Placeholder 2"/>
          <p:cNvSpPr>
            <a:spLocks noGrp="1"/>
          </p:cNvSpPr>
          <p:nvPr>
            <p:ph idx="1"/>
          </p:nvPr>
        </p:nvSpPr>
        <p:spPr/>
        <p:txBody>
          <a:bodyPr/>
          <a:lstStyle/>
          <a:p>
            <a:r>
              <a:rPr lang="en-US" dirty="0"/>
              <a:t>Fiduciary : This term used to refer a person having duties involving good faith, trust, special confidence, and candor towards others.</a:t>
            </a:r>
          </a:p>
          <a:p>
            <a:r>
              <a:rPr lang="en-US" dirty="0"/>
              <a:t>Fiduciary behavior: It refers to the behavior in good faith, trust, special confidence and candor towards others. </a:t>
            </a:r>
          </a:p>
        </p:txBody>
      </p:sp>
    </p:spTree>
    <p:extLst>
      <p:ext uri="{BB962C8B-B14F-4D97-AF65-F5344CB8AC3E}">
        <p14:creationId xmlns:p14="http://schemas.microsoft.com/office/powerpoint/2010/main" val="13517164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Incorporated association</a:t>
            </a:r>
          </a:p>
        </p:txBody>
      </p:sp>
      <p:sp>
        <p:nvSpPr>
          <p:cNvPr id="3" name="Content Placeholder 2"/>
          <p:cNvSpPr>
            <a:spLocks noGrp="1"/>
          </p:cNvSpPr>
          <p:nvPr>
            <p:ph idx="1"/>
          </p:nvPr>
        </p:nvSpPr>
        <p:spPr/>
        <p:txBody>
          <a:bodyPr/>
          <a:lstStyle/>
          <a:p>
            <a:r>
              <a:rPr lang="en-US" dirty="0"/>
              <a:t>Incorporation: it means the recognition of the existence of the company, in the eyes of law as the separate legal entity.</a:t>
            </a:r>
          </a:p>
          <a:p>
            <a:endParaRPr lang="en-US" dirty="0"/>
          </a:p>
        </p:txBody>
      </p:sp>
    </p:spTree>
    <p:extLst>
      <p:ext uri="{BB962C8B-B14F-4D97-AF65-F5344CB8AC3E}">
        <p14:creationId xmlns:p14="http://schemas.microsoft.com/office/powerpoint/2010/main" val="39235634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Limited liability </a:t>
            </a:r>
          </a:p>
        </p:txBody>
      </p:sp>
      <p:sp>
        <p:nvSpPr>
          <p:cNvPr id="3" name="Content Placeholder 2"/>
          <p:cNvSpPr>
            <a:spLocks noGrp="1"/>
          </p:cNvSpPr>
          <p:nvPr>
            <p:ph idx="1"/>
          </p:nvPr>
        </p:nvSpPr>
        <p:spPr/>
        <p:txBody>
          <a:bodyPr/>
          <a:lstStyle/>
          <a:p>
            <a:r>
              <a:rPr lang="en-US" dirty="0"/>
              <a:t>It means the liability of the members of the company to pay back the debts of the company is limited to face value of their shares .</a:t>
            </a:r>
          </a:p>
          <a:p>
            <a:endParaRPr lang="en-US" dirty="0"/>
          </a:p>
        </p:txBody>
      </p:sp>
    </p:spTree>
    <p:extLst>
      <p:ext uri="{BB962C8B-B14F-4D97-AF65-F5344CB8AC3E}">
        <p14:creationId xmlns:p14="http://schemas.microsoft.com/office/powerpoint/2010/main" val="38918864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Perpetual succession</a:t>
            </a:r>
          </a:p>
        </p:txBody>
      </p:sp>
      <p:sp>
        <p:nvSpPr>
          <p:cNvPr id="3" name="Content Placeholder 2"/>
          <p:cNvSpPr>
            <a:spLocks noGrp="1"/>
          </p:cNvSpPr>
          <p:nvPr>
            <p:ph idx="1"/>
          </p:nvPr>
        </p:nvSpPr>
        <p:spPr>
          <a:xfrm>
            <a:off x="838200" y="2493817"/>
            <a:ext cx="10515600" cy="3683145"/>
          </a:xfrm>
        </p:spPr>
        <p:txBody>
          <a:bodyPr/>
          <a:lstStyle/>
          <a:p>
            <a:r>
              <a:rPr lang="en-US" dirty="0"/>
              <a:t>Means that a company possess permanent life which is not effected by debt, insolvency, insanity and withdrawal of any of its members.</a:t>
            </a:r>
          </a:p>
        </p:txBody>
      </p:sp>
    </p:spTree>
    <p:extLst>
      <p:ext uri="{BB962C8B-B14F-4D97-AF65-F5344CB8AC3E}">
        <p14:creationId xmlns:p14="http://schemas.microsoft.com/office/powerpoint/2010/main" val="376357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Elements of company law</a:t>
            </a:r>
          </a:p>
        </p:txBody>
      </p:sp>
      <p:sp>
        <p:nvSpPr>
          <p:cNvPr id="3" name="Content Placeholder 2"/>
          <p:cNvSpPr>
            <a:spLocks noGrp="1"/>
          </p:cNvSpPr>
          <p:nvPr>
            <p:ph idx="1"/>
          </p:nvPr>
        </p:nvSpPr>
        <p:spPr/>
        <p:txBody>
          <a:bodyPr/>
          <a:lstStyle/>
          <a:p>
            <a:r>
              <a:rPr lang="en-US" dirty="0"/>
              <a:t>Definitions and concepts</a:t>
            </a:r>
          </a:p>
          <a:p>
            <a:r>
              <a:rPr lang="en-US" dirty="0"/>
              <a:t>Courts, SECP and Registrar</a:t>
            </a:r>
          </a:p>
          <a:p>
            <a:r>
              <a:rPr lang="en-US" dirty="0"/>
              <a:t>Types of companies </a:t>
            </a:r>
          </a:p>
          <a:p>
            <a:r>
              <a:rPr lang="en-US" dirty="0"/>
              <a:t>Incorporation of companies</a:t>
            </a:r>
          </a:p>
          <a:p>
            <a:r>
              <a:rPr lang="en-US" dirty="0"/>
              <a:t>Memorandum of association and registered office of the company</a:t>
            </a:r>
          </a:p>
          <a:p>
            <a:r>
              <a:rPr lang="en-US" dirty="0"/>
              <a:t>Article of association</a:t>
            </a:r>
          </a:p>
          <a:p>
            <a:r>
              <a:rPr lang="en-US" dirty="0"/>
              <a:t>The name and publication of the name by a limited company</a:t>
            </a:r>
          </a:p>
          <a:p>
            <a:r>
              <a:rPr lang="en-US" dirty="0"/>
              <a:t>Promoters</a:t>
            </a:r>
          </a:p>
          <a:p>
            <a:endParaRPr lang="en-US" dirty="0"/>
          </a:p>
        </p:txBody>
      </p:sp>
    </p:spTree>
    <p:extLst>
      <p:ext uri="{BB962C8B-B14F-4D97-AF65-F5344CB8AC3E}">
        <p14:creationId xmlns:p14="http://schemas.microsoft.com/office/powerpoint/2010/main" val="21563830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Prima facie</a:t>
            </a:r>
          </a:p>
        </p:txBody>
      </p:sp>
      <p:sp>
        <p:nvSpPr>
          <p:cNvPr id="3" name="Content Placeholder 2"/>
          <p:cNvSpPr>
            <a:spLocks noGrp="1"/>
          </p:cNvSpPr>
          <p:nvPr>
            <p:ph idx="1"/>
          </p:nvPr>
        </p:nvSpPr>
        <p:spPr/>
        <p:txBody>
          <a:bodyPr/>
          <a:lstStyle/>
          <a:p>
            <a:r>
              <a:rPr lang="en-US" dirty="0"/>
              <a:t>At first site </a:t>
            </a:r>
          </a:p>
          <a:p>
            <a:r>
              <a:rPr lang="en-US" dirty="0"/>
              <a:t>On the first appearance</a:t>
            </a:r>
          </a:p>
          <a:p>
            <a:r>
              <a:rPr lang="en-US" dirty="0"/>
              <a:t>Presumably</a:t>
            </a:r>
          </a:p>
          <a:p>
            <a:r>
              <a:rPr lang="en-US" b="1" dirty="0"/>
              <a:t>Prima Facie Law</a:t>
            </a:r>
            <a:r>
              <a:rPr lang="en-US" dirty="0"/>
              <a:t> and </a:t>
            </a:r>
            <a:r>
              <a:rPr lang="en-US" b="1" dirty="0"/>
              <a:t>Legal</a:t>
            </a:r>
            <a:r>
              <a:rPr lang="en-US" dirty="0"/>
              <a:t> Definition. </a:t>
            </a:r>
            <a:r>
              <a:rPr lang="en-US" b="1" dirty="0"/>
              <a:t>Prima facie</a:t>
            </a:r>
            <a:r>
              <a:rPr lang="en-US" dirty="0"/>
              <a:t> is a Latin term meaning "at first look," or "on its face," and refers to evidence before trial which is sufficient to prove the case unless there is substantial contradictory evidence shown at trial.</a:t>
            </a:r>
          </a:p>
        </p:txBody>
      </p:sp>
    </p:spTree>
    <p:extLst>
      <p:ext uri="{BB962C8B-B14F-4D97-AF65-F5344CB8AC3E}">
        <p14:creationId xmlns:p14="http://schemas.microsoft.com/office/powerpoint/2010/main" val="36930990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Successors</a:t>
            </a:r>
          </a:p>
        </p:txBody>
      </p:sp>
      <p:sp>
        <p:nvSpPr>
          <p:cNvPr id="3" name="Content Placeholder 2"/>
          <p:cNvSpPr>
            <a:spLocks noGrp="1"/>
          </p:cNvSpPr>
          <p:nvPr>
            <p:ph idx="1"/>
          </p:nvPr>
        </p:nvSpPr>
        <p:spPr>
          <a:xfrm>
            <a:off x="838200" y="2604655"/>
            <a:ext cx="10515600" cy="3572308"/>
          </a:xfrm>
        </p:spPr>
        <p:txBody>
          <a:bodyPr/>
          <a:lstStyle/>
          <a:p>
            <a:r>
              <a:rPr lang="en-US" dirty="0"/>
              <a:t>Those persons other than creditors who are entitled to a property of deceased under his will or succession statute.</a:t>
            </a:r>
          </a:p>
        </p:txBody>
      </p:sp>
    </p:spTree>
    <p:extLst>
      <p:ext uri="{BB962C8B-B14F-4D97-AF65-F5344CB8AC3E}">
        <p14:creationId xmlns:p14="http://schemas.microsoft.com/office/powerpoint/2010/main" val="42350919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Team of management</a:t>
            </a:r>
          </a:p>
        </p:txBody>
      </p:sp>
      <p:sp>
        <p:nvSpPr>
          <p:cNvPr id="3" name="Content Placeholder 2"/>
          <p:cNvSpPr>
            <a:spLocks noGrp="1"/>
          </p:cNvSpPr>
          <p:nvPr>
            <p:ph idx="1"/>
          </p:nvPr>
        </p:nvSpPr>
        <p:spPr/>
        <p:txBody>
          <a:bodyPr/>
          <a:lstStyle/>
          <a:p>
            <a:r>
              <a:rPr lang="en-US" dirty="0"/>
              <a:t>Shareholders being the entrepreneurs, are owners of the company and as such have the right to manage the company. But owing to their large number, they delegate most of their managerial power to their elected representatives.</a:t>
            </a:r>
          </a:p>
        </p:txBody>
      </p:sp>
    </p:spTree>
    <p:extLst>
      <p:ext uri="{BB962C8B-B14F-4D97-AF65-F5344CB8AC3E}">
        <p14:creationId xmlns:p14="http://schemas.microsoft.com/office/powerpoint/2010/main" val="1455393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Team of management</a:t>
            </a:r>
          </a:p>
        </p:txBody>
      </p:sp>
      <p:sp>
        <p:nvSpPr>
          <p:cNvPr id="3" name="Content Placeholder 2"/>
          <p:cNvSpPr>
            <a:spLocks noGrp="1"/>
          </p:cNvSpPr>
          <p:nvPr>
            <p:ph idx="1"/>
          </p:nvPr>
        </p:nvSpPr>
        <p:spPr/>
        <p:txBody>
          <a:bodyPr/>
          <a:lstStyle/>
          <a:p>
            <a:r>
              <a:rPr lang="en-US" dirty="0"/>
              <a:t>Team of management is constituted as follows:</a:t>
            </a:r>
          </a:p>
          <a:p>
            <a:r>
              <a:rPr lang="en-US" dirty="0"/>
              <a:t>Chairman </a:t>
            </a:r>
          </a:p>
          <a:p>
            <a:r>
              <a:rPr lang="en-US" dirty="0"/>
              <a:t>Chief executive</a:t>
            </a:r>
          </a:p>
          <a:p>
            <a:r>
              <a:rPr lang="en-US" dirty="0"/>
              <a:t>Board of directors</a:t>
            </a:r>
          </a:p>
          <a:p>
            <a:r>
              <a:rPr lang="en-US" dirty="0"/>
              <a:t>Share holders </a:t>
            </a:r>
          </a:p>
          <a:p>
            <a:r>
              <a:rPr lang="en-US" dirty="0"/>
              <a:t>Secretary</a:t>
            </a:r>
          </a:p>
          <a:p>
            <a:r>
              <a:rPr lang="en-US" dirty="0"/>
              <a:t>Chief accountant</a:t>
            </a:r>
          </a:p>
          <a:p>
            <a:r>
              <a:rPr lang="en-US" dirty="0"/>
              <a:t>Managers and other </a:t>
            </a:r>
            <a:r>
              <a:rPr lang="en-US" dirty="0" err="1"/>
              <a:t>functioneries</a:t>
            </a:r>
            <a:endParaRPr lang="en-US" dirty="0"/>
          </a:p>
        </p:txBody>
      </p:sp>
    </p:spTree>
    <p:extLst>
      <p:ext uri="{BB962C8B-B14F-4D97-AF65-F5344CB8AC3E}">
        <p14:creationId xmlns:p14="http://schemas.microsoft.com/office/powerpoint/2010/main" val="33666507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Constitution of company benches </a:t>
            </a:r>
          </a:p>
        </p:txBody>
      </p:sp>
      <p:sp>
        <p:nvSpPr>
          <p:cNvPr id="3" name="Content Placeholder 2"/>
          <p:cNvSpPr>
            <a:spLocks noGrp="1"/>
          </p:cNvSpPr>
          <p:nvPr>
            <p:ph idx="1"/>
          </p:nvPr>
        </p:nvSpPr>
        <p:spPr/>
        <p:txBody>
          <a:bodyPr/>
          <a:lstStyle/>
          <a:p>
            <a:r>
              <a:rPr lang="en-US" dirty="0"/>
              <a:t>Bench is form of justice comprising of judges</a:t>
            </a:r>
          </a:p>
          <a:p>
            <a:r>
              <a:rPr lang="en-US" dirty="0"/>
              <a:t>Full bench means three judges</a:t>
            </a:r>
          </a:p>
          <a:p>
            <a:r>
              <a:rPr lang="en-US" dirty="0"/>
              <a:t>Company bench is to be constituted by the chief justice of the high court</a:t>
            </a:r>
          </a:p>
          <a:p>
            <a:r>
              <a:rPr lang="en-US" dirty="0"/>
              <a:t>And the bench shall exercise the jurisdiction under the companies ordinance 1984</a:t>
            </a:r>
          </a:p>
        </p:txBody>
      </p:sp>
    </p:spTree>
    <p:extLst>
      <p:ext uri="{BB962C8B-B14F-4D97-AF65-F5344CB8AC3E}">
        <p14:creationId xmlns:p14="http://schemas.microsoft.com/office/powerpoint/2010/main" val="15525631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Procedure of the court</a:t>
            </a:r>
          </a:p>
        </p:txBody>
      </p:sp>
      <p:sp>
        <p:nvSpPr>
          <p:cNvPr id="3" name="Content Placeholder 2"/>
          <p:cNvSpPr>
            <a:spLocks noGrp="1"/>
          </p:cNvSpPr>
          <p:nvPr>
            <p:ph idx="1"/>
          </p:nvPr>
        </p:nvSpPr>
        <p:spPr/>
        <p:txBody>
          <a:bodyPr/>
          <a:lstStyle/>
          <a:p>
            <a:r>
              <a:rPr lang="en-US" dirty="0"/>
              <a:t>All the matters should be disposed off and the judgment should be pronounced as soon as possible.</a:t>
            </a:r>
          </a:p>
          <a:p>
            <a:r>
              <a:rPr lang="en-US" dirty="0"/>
              <a:t>Matter shall be disposed off from the date of submission of the application.</a:t>
            </a:r>
          </a:p>
          <a:p>
            <a:r>
              <a:rPr lang="en-US" dirty="0"/>
              <a:t>The hearing of the matter shall mot be adjourned.</a:t>
            </a:r>
          </a:p>
          <a:p>
            <a:r>
              <a:rPr lang="en-US" dirty="0"/>
              <a:t>Except sufficient reason </a:t>
            </a:r>
          </a:p>
        </p:txBody>
      </p:sp>
    </p:spTree>
    <p:extLst>
      <p:ext uri="{BB962C8B-B14F-4D97-AF65-F5344CB8AC3E}">
        <p14:creationId xmlns:p14="http://schemas.microsoft.com/office/powerpoint/2010/main" val="36264565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Where shall the appeal lie</a:t>
            </a:r>
          </a:p>
        </p:txBody>
      </p:sp>
      <p:sp>
        <p:nvSpPr>
          <p:cNvPr id="3" name="Content Placeholder 2"/>
          <p:cNvSpPr>
            <a:spLocks noGrp="1"/>
          </p:cNvSpPr>
          <p:nvPr>
            <p:ph idx="1"/>
          </p:nvPr>
        </p:nvSpPr>
        <p:spPr/>
        <p:txBody>
          <a:bodyPr/>
          <a:lstStyle/>
          <a:p>
            <a:r>
              <a:rPr lang="en-US" dirty="0"/>
              <a:t>Where shall the appeal lie against the order of the high court</a:t>
            </a:r>
          </a:p>
          <a:p>
            <a:r>
              <a:rPr lang="en-US" dirty="0"/>
              <a:t>Section 8 says appeal against high court decision shall be lying to the supreme court</a:t>
            </a:r>
          </a:p>
          <a:p>
            <a:r>
              <a:rPr lang="en-US" dirty="0"/>
              <a:t>Not every company is authorized but the company with high capital means the paid up capital should not be less then one million rupees.</a:t>
            </a:r>
          </a:p>
          <a:p>
            <a:r>
              <a:rPr lang="en-US" dirty="0"/>
              <a:t>But in rare cases a company can go to supreme court for appeal with less then one million capital.</a:t>
            </a:r>
          </a:p>
        </p:txBody>
      </p:sp>
    </p:spTree>
    <p:extLst>
      <p:ext uri="{BB962C8B-B14F-4D97-AF65-F5344CB8AC3E}">
        <p14:creationId xmlns:p14="http://schemas.microsoft.com/office/powerpoint/2010/main" val="22206175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7075"/>
          </a:xfrm>
        </p:spPr>
        <p:txBody>
          <a:bodyPr/>
          <a:lstStyle/>
          <a:p>
            <a:r>
              <a:rPr lang="en-US" dirty="0"/>
              <a:t>			</a:t>
            </a:r>
            <a:r>
              <a:rPr lang="en-US" dirty="0">
                <a:solidFill>
                  <a:srgbClr val="C00000"/>
                </a:solidFill>
              </a:rPr>
              <a:t>What is a company</a:t>
            </a:r>
          </a:p>
        </p:txBody>
      </p:sp>
      <p:sp>
        <p:nvSpPr>
          <p:cNvPr id="3" name="Content Placeholder 2"/>
          <p:cNvSpPr>
            <a:spLocks noGrp="1"/>
          </p:cNvSpPr>
          <p:nvPr>
            <p:ph idx="1"/>
          </p:nvPr>
        </p:nvSpPr>
        <p:spPr>
          <a:xfrm>
            <a:off x="838200" y="1346200"/>
            <a:ext cx="10515600" cy="4830763"/>
          </a:xfrm>
        </p:spPr>
        <p:txBody>
          <a:bodyPr>
            <a:normAutofit fontScale="92500" lnSpcReduction="10000"/>
          </a:bodyPr>
          <a:lstStyle/>
          <a:p>
            <a:r>
              <a:rPr lang="en-US" dirty="0"/>
              <a:t>Company ordinarily means an association of a number of individuals formed for some common purpose.</a:t>
            </a:r>
          </a:p>
          <a:p>
            <a:r>
              <a:rPr lang="en-US" dirty="0"/>
              <a:t>When a company is registered it is clothed with a legal personality and has the same rights and power as the human being has.</a:t>
            </a:r>
          </a:p>
          <a:p>
            <a:r>
              <a:rPr lang="en-US" dirty="0"/>
              <a:t>Its existence is distinct and separate from that of its other members.</a:t>
            </a:r>
          </a:p>
          <a:p>
            <a:r>
              <a:rPr lang="en-US" dirty="0"/>
              <a:t>The members may die or change but the company goes on till it is wound up on the grounds mentioned in the ordinance.</a:t>
            </a:r>
          </a:p>
          <a:p>
            <a:r>
              <a:rPr lang="en-US" dirty="0"/>
              <a:t>Thus a company is an artificial person.</a:t>
            </a:r>
          </a:p>
          <a:p>
            <a:r>
              <a:rPr lang="en-US" dirty="0"/>
              <a:t>It can act through some human agency called the board of directors.</a:t>
            </a:r>
          </a:p>
          <a:p>
            <a:r>
              <a:rPr lang="en-US" dirty="0"/>
              <a:t>They control and administer the affairs of the company and act as its agents.</a:t>
            </a:r>
          </a:p>
          <a:p>
            <a:r>
              <a:rPr lang="en-US" dirty="0"/>
              <a:t>But they are not agents of members of the company.</a:t>
            </a:r>
          </a:p>
        </p:txBody>
      </p:sp>
    </p:spTree>
    <p:extLst>
      <p:ext uri="{BB962C8B-B14F-4D97-AF65-F5344CB8AC3E}">
        <p14:creationId xmlns:p14="http://schemas.microsoft.com/office/powerpoint/2010/main" val="24015156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Definition of a company by justice </a:t>
            </a:r>
            <a:r>
              <a:rPr lang="en-US" b="1" dirty="0" err="1"/>
              <a:t>james</a:t>
            </a:r>
            <a:r>
              <a:rPr lang="en-US" dirty="0"/>
              <a:t>:</a:t>
            </a:r>
          </a:p>
          <a:p>
            <a:r>
              <a:rPr lang="en-US" dirty="0"/>
              <a:t>A company is an association of person united for a common purpose.</a:t>
            </a:r>
          </a:p>
          <a:p>
            <a:r>
              <a:rPr lang="en-US" b="1" dirty="0"/>
              <a:t>Definition of a company by </a:t>
            </a:r>
            <a:r>
              <a:rPr lang="en-US" b="1" dirty="0" err="1"/>
              <a:t>james</a:t>
            </a:r>
            <a:r>
              <a:rPr lang="en-US" b="1" dirty="0"/>
              <a:t> Stephenson</a:t>
            </a:r>
            <a:r>
              <a:rPr lang="en-US" dirty="0"/>
              <a:t>:</a:t>
            </a:r>
          </a:p>
          <a:p>
            <a:r>
              <a:rPr lang="en-US" dirty="0"/>
              <a:t>A company is an association of many persons who contribute money or moneys worth to a common stock or employees it in some trade or business, and who share the profit and loss (as the case may be) arising there from. </a:t>
            </a:r>
          </a:p>
          <a:p>
            <a:endParaRPr lang="en-US" dirty="0"/>
          </a:p>
        </p:txBody>
      </p:sp>
    </p:spTree>
    <p:extLst>
      <p:ext uri="{BB962C8B-B14F-4D97-AF65-F5344CB8AC3E}">
        <p14:creationId xmlns:p14="http://schemas.microsoft.com/office/powerpoint/2010/main" val="8455652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Definition of a company under companies ordinance 1984</a:t>
            </a:r>
          </a:p>
        </p:txBody>
      </p:sp>
      <p:sp>
        <p:nvSpPr>
          <p:cNvPr id="3" name="Content Placeholder 2"/>
          <p:cNvSpPr>
            <a:spLocks noGrp="1"/>
          </p:cNvSpPr>
          <p:nvPr>
            <p:ph idx="1"/>
          </p:nvPr>
        </p:nvSpPr>
        <p:spPr/>
        <p:txBody>
          <a:bodyPr/>
          <a:lstStyle/>
          <a:p>
            <a:r>
              <a:rPr lang="en-US" dirty="0"/>
              <a:t>A company is an association of a persons</a:t>
            </a:r>
          </a:p>
          <a:p>
            <a:r>
              <a:rPr lang="en-US" dirty="0"/>
              <a:t>Registered under the law</a:t>
            </a:r>
          </a:p>
          <a:p>
            <a:r>
              <a:rPr lang="en-US" dirty="0"/>
              <a:t>Having a distinctive name</a:t>
            </a:r>
          </a:p>
          <a:p>
            <a:r>
              <a:rPr lang="en-US" dirty="0"/>
              <a:t>Recognized as a separate legal entity</a:t>
            </a:r>
          </a:p>
          <a:p>
            <a:r>
              <a:rPr lang="en-US" dirty="0"/>
              <a:t>With a common capital contributed by its members</a:t>
            </a:r>
          </a:p>
          <a:p>
            <a:r>
              <a:rPr lang="en-US" dirty="0"/>
              <a:t>Comprising transferable shares of a fixed denomination</a:t>
            </a:r>
          </a:p>
          <a:p>
            <a:r>
              <a:rPr lang="en-US" dirty="0"/>
              <a:t>Carrying limited liability and</a:t>
            </a:r>
          </a:p>
          <a:p>
            <a:r>
              <a:rPr lang="en-US" dirty="0"/>
              <a:t>Having a continuous and a common seal</a:t>
            </a:r>
          </a:p>
        </p:txBody>
      </p:sp>
    </p:spTree>
    <p:extLst>
      <p:ext uri="{BB962C8B-B14F-4D97-AF65-F5344CB8AC3E}">
        <p14:creationId xmlns:p14="http://schemas.microsoft.com/office/powerpoint/2010/main" val="4274248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Share capital</a:t>
            </a:r>
          </a:p>
        </p:txBody>
      </p:sp>
      <p:sp>
        <p:nvSpPr>
          <p:cNvPr id="3" name="Content Placeholder 2"/>
          <p:cNvSpPr>
            <a:spLocks noGrp="1"/>
          </p:cNvSpPr>
          <p:nvPr>
            <p:ph idx="1"/>
          </p:nvPr>
        </p:nvSpPr>
        <p:spPr/>
        <p:txBody>
          <a:bodyPr/>
          <a:lstStyle/>
          <a:p>
            <a:r>
              <a:rPr lang="en-US" dirty="0"/>
              <a:t>Prospectus </a:t>
            </a:r>
          </a:p>
          <a:p>
            <a:r>
              <a:rPr lang="en-US" dirty="0"/>
              <a:t>Shares and share capital</a:t>
            </a:r>
          </a:p>
          <a:p>
            <a:r>
              <a:rPr lang="en-US" dirty="0"/>
              <a:t>Allotment of shares</a:t>
            </a:r>
          </a:p>
          <a:p>
            <a:r>
              <a:rPr lang="en-US" dirty="0"/>
              <a:t>Issue of share and share certificate</a:t>
            </a:r>
          </a:p>
          <a:p>
            <a:r>
              <a:rPr lang="en-US" dirty="0"/>
              <a:t>Alternation of capital</a:t>
            </a:r>
          </a:p>
          <a:p>
            <a:r>
              <a:rPr lang="en-US" dirty="0"/>
              <a:t>Reduction of capital and purchase of shares</a:t>
            </a:r>
          </a:p>
          <a:p>
            <a:r>
              <a:rPr lang="en-US" dirty="0"/>
              <a:t>Transfer and transmission of shares</a:t>
            </a:r>
          </a:p>
          <a:p>
            <a:endParaRPr lang="en-US" dirty="0"/>
          </a:p>
          <a:p>
            <a:endParaRPr lang="en-US" dirty="0"/>
          </a:p>
        </p:txBody>
      </p:sp>
    </p:spTree>
    <p:extLst>
      <p:ext uri="{BB962C8B-B14F-4D97-AF65-F5344CB8AC3E}">
        <p14:creationId xmlns:p14="http://schemas.microsoft.com/office/powerpoint/2010/main" val="2689736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1175"/>
          </a:xfrm>
        </p:spPr>
        <p:txBody>
          <a:bodyPr>
            <a:normAutofit fontScale="90000"/>
          </a:bodyPr>
          <a:lstStyle/>
          <a:p>
            <a:r>
              <a:rPr lang="en-US" dirty="0"/>
              <a:t>		</a:t>
            </a:r>
            <a:r>
              <a:rPr lang="en-US" dirty="0">
                <a:solidFill>
                  <a:srgbClr val="C00000"/>
                </a:solidFill>
              </a:rPr>
              <a:t>Features of a company</a:t>
            </a:r>
          </a:p>
        </p:txBody>
      </p:sp>
      <p:sp>
        <p:nvSpPr>
          <p:cNvPr id="3" name="Content Placeholder 2"/>
          <p:cNvSpPr>
            <a:spLocks noGrp="1"/>
          </p:cNvSpPr>
          <p:nvPr>
            <p:ph idx="1"/>
          </p:nvPr>
        </p:nvSpPr>
        <p:spPr>
          <a:xfrm>
            <a:off x="838200" y="1320800"/>
            <a:ext cx="10515600" cy="4856163"/>
          </a:xfrm>
        </p:spPr>
        <p:txBody>
          <a:bodyPr>
            <a:normAutofit fontScale="92500"/>
          </a:bodyPr>
          <a:lstStyle/>
          <a:p>
            <a:r>
              <a:rPr lang="en-US" b="1" dirty="0"/>
              <a:t>Characteristic feature of a company</a:t>
            </a:r>
          </a:p>
          <a:p>
            <a:r>
              <a:rPr lang="en-US" dirty="0"/>
              <a:t>The various definition quoted reflect the following characteristic features that a company has :</a:t>
            </a:r>
          </a:p>
          <a:p>
            <a:r>
              <a:rPr lang="en-US" b="1" dirty="0"/>
              <a:t>Artificial person created by law</a:t>
            </a:r>
          </a:p>
          <a:p>
            <a:r>
              <a:rPr lang="en-US" dirty="0"/>
              <a:t>A company under the existing corporate law is an artificial legal person</a:t>
            </a:r>
          </a:p>
          <a:p>
            <a:r>
              <a:rPr lang="en-US" dirty="0"/>
              <a:t>Having an entity and personality and entity distinct from the members of share holders constituting it.</a:t>
            </a:r>
          </a:p>
          <a:p>
            <a:r>
              <a:rPr lang="en-US" dirty="0"/>
              <a:t>A company is a legal person because in law it is capable of having legal rights and obligation just like a natural person.</a:t>
            </a:r>
          </a:p>
          <a:p>
            <a:r>
              <a:rPr lang="en-US" dirty="0"/>
              <a:t>Like any other human being it can acquire and own property, transfer property, enter into contracts and sue and be sued in its own name.  </a:t>
            </a:r>
          </a:p>
        </p:txBody>
      </p:sp>
    </p:spTree>
    <p:extLst>
      <p:ext uri="{BB962C8B-B14F-4D97-AF65-F5344CB8AC3E}">
        <p14:creationId xmlns:p14="http://schemas.microsoft.com/office/powerpoint/2010/main" val="28767506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Independent legal entity</a:t>
            </a:r>
          </a:p>
          <a:p>
            <a:r>
              <a:rPr lang="en-US" dirty="0"/>
              <a:t>Since a company is an entity separate from its members hence all assets and liabilities in business are its own.</a:t>
            </a:r>
          </a:p>
          <a:p>
            <a:r>
              <a:rPr lang="en-US" dirty="0"/>
              <a:t>No members can claim any ownership rights in it during its existence or </a:t>
            </a:r>
            <a:r>
              <a:rPr lang="en-US" dirty="0" err="1"/>
              <a:t>windingup</a:t>
            </a:r>
            <a:r>
              <a:rPr lang="en-US" dirty="0"/>
              <a:t>.</a:t>
            </a:r>
          </a:p>
          <a:p>
            <a:r>
              <a:rPr lang="en-US" b="1" dirty="0"/>
              <a:t>Perpetual succession</a:t>
            </a:r>
          </a:p>
          <a:p>
            <a:r>
              <a:rPr lang="en-US" dirty="0"/>
              <a:t>Means that a company possess permanent life which is not effected by debt, insolvency, insanity and withdrawal of any of its members.</a:t>
            </a:r>
          </a:p>
          <a:p>
            <a:endParaRPr lang="en-US" b="1" dirty="0"/>
          </a:p>
          <a:p>
            <a:endParaRPr lang="en-US" dirty="0"/>
          </a:p>
          <a:p>
            <a:endParaRPr lang="en-US" dirty="0"/>
          </a:p>
        </p:txBody>
      </p:sp>
    </p:spTree>
    <p:extLst>
      <p:ext uri="{BB962C8B-B14F-4D97-AF65-F5344CB8AC3E}">
        <p14:creationId xmlns:p14="http://schemas.microsoft.com/office/powerpoint/2010/main" val="23228967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Common seal</a:t>
            </a:r>
          </a:p>
          <a:p>
            <a:r>
              <a:rPr lang="en-US" dirty="0"/>
              <a:t>A company must have common seal for use as an emblem (</a:t>
            </a:r>
            <a:r>
              <a:rPr lang="en-US" dirty="0" err="1"/>
              <a:t>logo,insignia</a:t>
            </a:r>
            <a:r>
              <a:rPr lang="en-US" dirty="0"/>
              <a:t>) in all legal documents.</a:t>
            </a:r>
          </a:p>
          <a:p>
            <a:r>
              <a:rPr lang="en-US" dirty="0"/>
              <a:t>The common seal is used as the device as the signature of the company.</a:t>
            </a:r>
          </a:p>
          <a:p>
            <a:r>
              <a:rPr lang="en-US" dirty="0"/>
              <a:t>Any document bearing common seal of the company and dully signed by at least two directors will be legally binding on the company.</a:t>
            </a:r>
          </a:p>
          <a:p>
            <a:endParaRPr lang="en-US" dirty="0"/>
          </a:p>
        </p:txBody>
      </p:sp>
    </p:spTree>
    <p:extLst>
      <p:ext uri="{BB962C8B-B14F-4D97-AF65-F5344CB8AC3E}">
        <p14:creationId xmlns:p14="http://schemas.microsoft.com/office/powerpoint/2010/main" val="21790392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38325"/>
            <a:ext cx="10515600" cy="4351338"/>
          </a:xfrm>
        </p:spPr>
        <p:txBody>
          <a:bodyPr/>
          <a:lstStyle/>
          <a:p>
            <a:r>
              <a:rPr lang="en-US" b="1" dirty="0"/>
              <a:t>Limited liability</a:t>
            </a:r>
          </a:p>
          <a:p>
            <a:r>
              <a:rPr lang="en-US" dirty="0"/>
              <a:t>It means the liability of the members of the company to pay back the debts of the company is limited to face value of their shares .</a:t>
            </a:r>
          </a:p>
          <a:p>
            <a:r>
              <a:rPr lang="en-US" b="1" dirty="0"/>
              <a:t>Separate ownership and management:</a:t>
            </a:r>
          </a:p>
          <a:p>
            <a:r>
              <a:rPr lang="en-US" dirty="0"/>
              <a:t>Being a large number it is not advisable for shareholders to run and manage the company.</a:t>
            </a:r>
          </a:p>
          <a:p>
            <a:r>
              <a:rPr lang="en-US" dirty="0"/>
              <a:t>Hence the law provides for the board of directors, elected by their members at the general meeting to govern the affairs of the company.</a:t>
            </a:r>
          </a:p>
        </p:txBody>
      </p:sp>
    </p:spTree>
    <p:extLst>
      <p:ext uri="{BB962C8B-B14F-4D97-AF65-F5344CB8AC3E}">
        <p14:creationId xmlns:p14="http://schemas.microsoft.com/office/powerpoint/2010/main" val="4054889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		Requirements of MOA</a:t>
            </a:r>
          </a:p>
        </p:txBody>
      </p:sp>
      <p:sp>
        <p:nvSpPr>
          <p:cNvPr id="3" name="Content Placeholder 2"/>
          <p:cNvSpPr>
            <a:spLocks noGrp="1"/>
          </p:cNvSpPr>
          <p:nvPr>
            <p:ph idx="1"/>
          </p:nvPr>
        </p:nvSpPr>
        <p:spPr/>
        <p:txBody>
          <a:bodyPr/>
          <a:lstStyle/>
          <a:p>
            <a:r>
              <a:rPr lang="en-US" b="1" dirty="0"/>
              <a:t>Under section (19)</a:t>
            </a:r>
          </a:p>
          <a:p>
            <a:r>
              <a:rPr lang="en-US" dirty="0"/>
              <a:t>Signature of each subscriber must be attested by witness </a:t>
            </a:r>
          </a:p>
          <a:p>
            <a:r>
              <a:rPr lang="en-US" dirty="0"/>
              <a:t>Every subscriber must add his address, description and occupation</a:t>
            </a:r>
          </a:p>
          <a:p>
            <a:r>
              <a:rPr lang="en-US" dirty="0"/>
              <a:t>Witness should write his address, description and occupation</a:t>
            </a:r>
          </a:p>
          <a:p>
            <a:r>
              <a:rPr lang="en-US" dirty="0"/>
              <a:t>Memorandum must be stamped</a:t>
            </a:r>
          </a:p>
        </p:txBody>
      </p:sp>
    </p:spTree>
    <p:extLst>
      <p:ext uri="{BB962C8B-B14F-4D97-AF65-F5344CB8AC3E}">
        <p14:creationId xmlns:p14="http://schemas.microsoft.com/office/powerpoint/2010/main" val="2613992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Conditions to be fulfilled for the registration of MOA</a:t>
            </a:r>
          </a:p>
        </p:txBody>
      </p:sp>
      <p:sp>
        <p:nvSpPr>
          <p:cNvPr id="3" name="Content Placeholder 2"/>
          <p:cNvSpPr>
            <a:spLocks noGrp="1"/>
          </p:cNvSpPr>
          <p:nvPr>
            <p:ph idx="1"/>
          </p:nvPr>
        </p:nvSpPr>
        <p:spPr>
          <a:xfrm>
            <a:off x="838200" y="1587500"/>
            <a:ext cx="10515600" cy="5105400"/>
          </a:xfrm>
        </p:spPr>
        <p:txBody>
          <a:bodyPr>
            <a:normAutofit/>
          </a:bodyPr>
          <a:lstStyle/>
          <a:p>
            <a:r>
              <a:rPr lang="en-US" dirty="0"/>
              <a:t>Under section 30,31,32 &amp; 33</a:t>
            </a:r>
          </a:p>
          <a:p>
            <a:r>
              <a:rPr lang="en-US" dirty="0"/>
              <a:t>Memorandum should be filed with registrar for registration</a:t>
            </a:r>
          </a:p>
          <a:p>
            <a:r>
              <a:rPr lang="en-US" dirty="0"/>
              <a:t>The registrar should register MOA only if the following conditions are fulfilled.</a:t>
            </a:r>
          </a:p>
          <a:p>
            <a:r>
              <a:rPr lang="en-US" dirty="0"/>
              <a:t>Company is being formed for lawful purposes</a:t>
            </a:r>
          </a:p>
          <a:p>
            <a:r>
              <a:rPr lang="en-US" dirty="0"/>
              <a:t>Non of the object stated is inappropriate or deceptive.</a:t>
            </a:r>
          </a:p>
          <a:p>
            <a:r>
              <a:rPr lang="en-US" dirty="0"/>
              <a:t>All legal requirements regarding registration are duly compiled with.</a:t>
            </a:r>
          </a:p>
          <a:p>
            <a:r>
              <a:rPr lang="en-US" dirty="0"/>
              <a:t>After the registration of MOA the registrar shall enter the name of the company in the register of companies and issue certificate of incorporation.</a:t>
            </a:r>
          </a:p>
          <a:p>
            <a:endParaRPr lang="en-US" dirty="0"/>
          </a:p>
          <a:p>
            <a:endParaRPr lang="en-US" dirty="0"/>
          </a:p>
        </p:txBody>
      </p:sp>
    </p:spTree>
    <p:extLst>
      <p:ext uri="{BB962C8B-B14F-4D97-AF65-F5344CB8AC3E}">
        <p14:creationId xmlns:p14="http://schemas.microsoft.com/office/powerpoint/2010/main" val="7463301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Alteration in memorandum of association</a:t>
            </a:r>
          </a:p>
        </p:txBody>
      </p:sp>
      <p:sp>
        <p:nvSpPr>
          <p:cNvPr id="3" name="Content Placeholder 2"/>
          <p:cNvSpPr>
            <a:spLocks noGrp="1"/>
          </p:cNvSpPr>
          <p:nvPr>
            <p:ph idx="1"/>
          </p:nvPr>
        </p:nvSpPr>
        <p:spPr>
          <a:xfrm>
            <a:off x="838200" y="1371600"/>
            <a:ext cx="10515600" cy="4805363"/>
          </a:xfrm>
        </p:spPr>
        <p:txBody>
          <a:bodyPr>
            <a:normAutofit lnSpcReduction="10000"/>
          </a:bodyPr>
          <a:lstStyle/>
          <a:p>
            <a:r>
              <a:rPr lang="en-US" dirty="0"/>
              <a:t>Under section 21(1)</a:t>
            </a:r>
          </a:p>
          <a:p>
            <a:r>
              <a:rPr lang="en-US" dirty="0"/>
              <a:t>Following are the circumstances under which a company is enabled to alter its memorandum</a:t>
            </a:r>
          </a:p>
          <a:p>
            <a:r>
              <a:rPr lang="en-US" dirty="0"/>
              <a:t>To carry on its business more efficiently</a:t>
            </a:r>
          </a:p>
          <a:p>
            <a:r>
              <a:rPr lang="en-US" dirty="0"/>
              <a:t>To attain the main purpose by improved means </a:t>
            </a:r>
          </a:p>
          <a:p>
            <a:r>
              <a:rPr lang="en-US" dirty="0"/>
              <a:t>To change or enlarge the local are of its operation</a:t>
            </a:r>
          </a:p>
          <a:p>
            <a:r>
              <a:rPr lang="en-US" dirty="0"/>
              <a:t>To carryon some other business which may be combine with the existing business of the company.</a:t>
            </a:r>
          </a:p>
          <a:p>
            <a:r>
              <a:rPr lang="en-US" dirty="0"/>
              <a:t>To restrict or abandon any of the objects of the company</a:t>
            </a:r>
          </a:p>
          <a:p>
            <a:r>
              <a:rPr lang="en-US" dirty="0"/>
              <a:t>To amalgamate with any other company</a:t>
            </a:r>
          </a:p>
          <a:p>
            <a:endParaRPr lang="en-US" dirty="0"/>
          </a:p>
        </p:txBody>
      </p:sp>
    </p:spTree>
    <p:extLst>
      <p:ext uri="{BB962C8B-B14F-4D97-AF65-F5344CB8AC3E}">
        <p14:creationId xmlns:p14="http://schemas.microsoft.com/office/powerpoint/2010/main" val="20415531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6775"/>
          </a:xfrm>
        </p:spPr>
        <p:txBody>
          <a:bodyPr/>
          <a:lstStyle/>
          <a:p>
            <a:r>
              <a:rPr lang="en-US" dirty="0">
                <a:solidFill>
                  <a:srgbClr val="C00000"/>
                </a:solidFill>
              </a:rPr>
              <a:t>	Procedure of amendment in MOA</a:t>
            </a:r>
          </a:p>
        </p:txBody>
      </p:sp>
      <p:sp>
        <p:nvSpPr>
          <p:cNvPr id="3" name="Content Placeholder 2"/>
          <p:cNvSpPr>
            <a:spLocks noGrp="1"/>
          </p:cNvSpPr>
          <p:nvPr>
            <p:ph idx="1"/>
          </p:nvPr>
        </p:nvSpPr>
        <p:spPr>
          <a:xfrm>
            <a:off x="838200" y="1231900"/>
            <a:ext cx="10515600" cy="4945063"/>
          </a:xfrm>
        </p:spPr>
        <p:txBody>
          <a:bodyPr>
            <a:normAutofit fontScale="92500" lnSpcReduction="10000"/>
          </a:bodyPr>
          <a:lstStyle/>
          <a:p>
            <a:r>
              <a:rPr lang="en-US" dirty="0"/>
              <a:t>The process of amendment in memorandum of association is different in all clauses,</a:t>
            </a:r>
          </a:p>
          <a:p>
            <a:r>
              <a:rPr lang="en-US" b="1" dirty="0"/>
              <a:t>The name clause</a:t>
            </a:r>
          </a:p>
          <a:p>
            <a:r>
              <a:rPr lang="en-US" dirty="0"/>
              <a:t>Company can change its name in the following manner</a:t>
            </a:r>
          </a:p>
          <a:p>
            <a:r>
              <a:rPr lang="en-US" dirty="0"/>
              <a:t>Steps to be followed </a:t>
            </a:r>
          </a:p>
          <a:p>
            <a:r>
              <a:rPr lang="en-US" dirty="0"/>
              <a:t>Pass a special resolution</a:t>
            </a:r>
          </a:p>
          <a:p>
            <a:r>
              <a:rPr lang="en-US" dirty="0"/>
              <a:t>Get written approval of registrar of joint stock companies [section 39]</a:t>
            </a:r>
          </a:p>
          <a:p>
            <a:r>
              <a:rPr lang="en-US" dirty="0"/>
              <a:t>An altered certificate of incorporation (</a:t>
            </a:r>
            <a:r>
              <a:rPr lang="en-US" dirty="0">
                <a:solidFill>
                  <a:srgbClr val="C00000"/>
                </a:solidFill>
              </a:rPr>
              <a:t>certificate of incorporation on change of name</a:t>
            </a:r>
            <a:r>
              <a:rPr lang="en-US" dirty="0"/>
              <a:t>) is issued by the registrar [section 40]</a:t>
            </a:r>
          </a:p>
          <a:p>
            <a:r>
              <a:rPr lang="en-US" dirty="0"/>
              <a:t>Write the old name of the company along with the new name on all documents for a period of one year from the date of issue of certificate[section 40]</a:t>
            </a:r>
          </a:p>
        </p:txBody>
      </p:sp>
    </p:spTree>
    <p:extLst>
      <p:ext uri="{BB962C8B-B14F-4D97-AF65-F5344CB8AC3E}">
        <p14:creationId xmlns:p14="http://schemas.microsoft.com/office/powerpoint/2010/main" val="38795898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The capital clause </a:t>
            </a:r>
          </a:p>
        </p:txBody>
      </p:sp>
      <p:sp>
        <p:nvSpPr>
          <p:cNvPr id="3" name="Content Placeholder 2"/>
          <p:cNvSpPr>
            <a:spLocks noGrp="1"/>
          </p:cNvSpPr>
          <p:nvPr>
            <p:ph idx="1"/>
          </p:nvPr>
        </p:nvSpPr>
        <p:spPr/>
        <p:txBody>
          <a:bodyPr/>
          <a:lstStyle/>
          <a:p>
            <a:r>
              <a:rPr lang="en-US" dirty="0"/>
              <a:t>By passing its ordinary resolution, a company may increase, consolidate, sub-divide or cancel its share capital if authorized by its article of association.</a:t>
            </a:r>
          </a:p>
          <a:p>
            <a:r>
              <a:rPr lang="en-US" dirty="0"/>
              <a:t>Under section 94 company shall file a notice of alteration with the registrar within 15 days.</a:t>
            </a:r>
          </a:p>
        </p:txBody>
      </p:sp>
    </p:spTree>
    <p:extLst>
      <p:ext uri="{BB962C8B-B14F-4D97-AF65-F5344CB8AC3E}">
        <p14:creationId xmlns:p14="http://schemas.microsoft.com/office/powerpoint/2010/main" val="20219429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		Types of companies </a:t>
            </a:r>
          </a:p>
        </p:txBody>
      </p:sp>
      <p:sp>
        <p:nvSpPr>
          <p:cNvPr id="3" name="Content Placeholder 2"/>
          <p:cNvSpPr>
            <a:spLocks noGrp="1"/>
          </p:cNvSpPr>
          <p:nvPr>
            <p:ph idx="1"/>
          </p:nvPr>
        </p:nvSpPr>
        <p:spPr/>
        <p:txBody>
          <a:bodyPr/>
          <a:lstStyle/>
          <a:p>
            <a:r>
              <a:rPr lang="en-US" b="1" dirty="0"/>
              <a:t>Registered company:</a:t>
            </a:r>
          </a:p>
          <a:p>
            <a:r>
              <a:rPr lang="en-US" dirty="0"/>
              <a:t>Registered companies are those companies which are registered in Pakistan under companies ordinance 1984 or any previous act or ordinance. </a:t>
            </a:r>
          </a:p>
          <a:p>
            <a:r>
              <a:rPr lang="en-US" dirty="0"/>
              <a:t>These companies are further classified into following three broad classifications.</a:t>
            </a:r>
          </a:p>
          <a:p>
            <a:r>
              <a:rPr lang="en-US" dirty="0"/>
              <a:t>Company limited by shares</a:t>
            </a:r>
          </a:p>
          <a:p>
            <a:r>
              <a:rPr lang="en-US" dirty="0"/>
              <a:t>Company limited by guarantee</a:t>
            </a:r>
          </a:p>
          <a:p>
            <a:r>
              <a:rPr lang="en-US" dirty="0"/>
              <a:t>Unlimited company</a:t>
            </a:r>
          </a:p>
        </p:txBody>
      </p:sp>
    </p:spTree>
    <p:extLst>
      <p:ext uri="{BB962C8B-B14F-4D97-AF65-F5344CB8AC3E}">
        <p14:creationId xmlns:p14="http://schemas.microsoft.com/office/powerpoint/2010/main" val="23911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Borrowing powers</a:t>
            </a:r>
          </a:p>
        </p:txBody>
      </p:sp>
      <p:sp>
        <p:nvSpPr>
          <p:cNvPr id="3" name="Content Placeholder 2"/>
          <p:cNvSpPr>
            <a:spLocks noGrp="1"/>
          </p:cNvSpPr>
          <p:nvPr>
            <p:ph idx="1"/>
          </p:nvPr>
        </p:nvSpPr>
        <p:spPr/>
        <p:txBody>
          <a:bodyPr/>
          <a:lstStyle/>
          <a:p>
            <a:r>
              <a:rPr lang="en-US" dirty="0"/>
              <a:t>Borrowing powers of a company</a:t>
            </a:r>
          </a:p>
          <a:p>
            <a:r>
              <a:rPr lang="en-US" dirty="0"/>
              <a:t>Debentures</a:t>
            </a:r>
          </a:p>
          <a:p>
            <a:endParaRPr lang="en-US" dirty="0"/>
          </a:p>
        </p:txBody>
      </p:sp>
    </p:spTree>
    <p:extLst>
      <p:ext uri="{BB962C8B-B14F-4D97-AF65-F5344CB8AC3E}">
        <p14:creationId xmlns:p14="http://schemas.microsoft.com/office/powerpoint/2010/main" val="19818944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lstStyle/>
          <a:p>
            <a:r>
              <a:rPr lang="en-US" dirty="0"/>
              <a:t>		</a:t>
            </a:r>
            <a:r>
              <a:rPr lang="en-US" dirty="0">
                <a:solidFill>
                  <a:srgbClr val="C00000"/>
                </a:solidFill>
              </a:rPr>
              <a:t>Company limited by shares </a:t>
            </a:r>
          </a:p>
        </p:txBody>
      </p:sp>
      <p:sp>
        <p:nvSpPr>
          <p:cNvPr id="3" name="Content Placeholder 2"/>
          <p:cNvSpPr>
            <a:spLocks noGrp="1"/>
          </p:cNvSpPr>
          <p:nvPr>
            <p:ph idx="1"/>
          </p:nvPr>
        </p:nvSpPr>
        <p:spPr>
          <a:xfrm>
            <a:off x="838200" y="1346200"/>
            <a:ext cx="10515600" cy="4830763"/>
          </a:xfrm>
        </p:spPr>
        <p:txBody>
          <a:bodyPr>
            <a:normAutofit lnSpcReduction="10000"/>
          </a:bodyPr>
          <a:lstStyle/>
          <a:p>
            <a:r>
              <a:rPr lang="en-US" dirty="0"/>
              <a:t>It means a company memorandum of association limits the liabilities of its members to the amount unpaid, if any, on the shares held by them in the capital of the company.</a:t>
            </a:r>
          </a:p>
          <a:p>
            <a:r>
              <a:rPr lang="en-US" dirty="0"/>
              <a:t>It is the most popular and important  among the registered companies </a:t>
            </a:r>
          </a:p>
          <a:p>
            <a:r>
              <a:rPr lang="en-US" dirty="0"/>
              <a:t>It is a company which keeps the liability of its members limited up to the value of the shares purchased by them.</a:t>
            </a:r>
          </a:p>
          <a:p>
            <a:r>
              <a:rPr lang="en-US" dirty="0"/>
              <a:t>It is essential for such companies to use the word limited at the end of their names so that the people or public know that the liability of its members is limited.</a:t>
            </a:r>
          </a:p>
          <a:p>
            <a:r>
              <a:rPr lang="en-US" dirty="0"/>
              <a:t>Most of the industrial and commercial companies in Pakistan are registered as companies limited by shares.</a:t>
            </a:r>
          </a:p>
        </p:txBody>
      </p:sp>
    </p:spTree>
    <p:extLst>
      <p:ext uri="{BB962C8B-B14F-4D97-AF65-F5344CB8AC3E}">
        <p14:creationId xmlns:p14="http://schemas.microsoft.com/office/powerpoint/2010/main" val="9949575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Companies limited by guarantee</a:t>
            </a:r>
          </a:p>
        </p:txBody>
      </p:sp>
      <p:sp>
        <p:nvSpPr>
          <p:cNvPr id="3" name="Content Placeholder 2"/>
          <p:cNvSpPr>
            <a:spLocks noGrp="1"/>
          </p:cNvSpPr>
          <p:nvPr>
            <p:ph idx="1"/>
          </p:nvPr>
        </p:nvSpPr>
        <p:spPr/>
        <p:txBody>
          <a:bodyPr/>
          <a:lstStyle/>
          <a:p>
            <a:r>
              <a:rPr lang="en-US" dirty="0"/>
              <a:t>It means a company whose MOA limits the </a:t>
            </a:r>
          </a:p>
          <a:p>
            <a:pPr>
              <a:buFont typeface="Wingdings" panose="05000000000000000000" pitchFamily="2" charset="2"/>
              <a:buChar char="Ø"/>
            </a:pPr>
            <a:r>
              <a:rPr lang="en-US" dirty="0"/>
              <a:t>Liability of its members to the amount as the members may respectively undertake to contribute the assets of the company in the event of its winding up</a:t>
            </a:r>
          </a:p>
          <a:p>
            <a:pPr>
              <a:buFont typeface="Wingdings" panose="05000000000000000000" pitchFamily="2" charset="2"/>
              <a:buChar char="Ø"/>
            </a:pPr>
            <a:r>
              <a:rPr lang="en-US" dirty="0"/>
              <a:t>This company may or may not have share capital (in Pakistan company limited by guarantee use the word (guarantee limited as the last word of their name).</a:t>
            </a:r>
          </a:p>
        </p:txBody>
      </p:sp>
    </p:spTree>
    <p:extLst>
      <p:ext uri="{BB962C8B-B14F-4D97-AF65-F5344CB8AC3E}">
        <p14:creationId xmlns:p14="http://schemas.microsoft.com/office/powerpoint/2010/main" val="25552104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Unlimited company </a:t>
            </a:r>
          </a:p>
        </p:txBody>
      </p:sp>
      <p:sp>
        <p:nvSpPr>
          <p:cNvPr id="3" name="Content Placeholder 2"/>
          <p:cNvSpPr>
            <a:spLocks noGrp="1"/>
          </p:cNvSpPr>
          <p:nvPr>
            <p:ph idx="1"/>
          </p:nvPr>
        </p:nvSpPr>
        <p:spPr/>
        <p:txBody>
          <a:bodyPr/>
          <a:lstStyle/>
          <a:p>
            <a:r>
              <a:rPr lang="en-US" b="1" dirty="0"/>
              <a:t>It is a company which is registered </a:t>
            </a:r>
          </a:p>
          <a:p>
            <a:pPr>
              <a:buFont typeface="Wingdings" panose="05000000000000000000" pitchFamily="2" charset="2"/>
              <a:buChar char="Ø"/>
            </a:pPr>
            <a:r>
              <a:rPr lang="en-US" dirty="0"/>
              <a:t>Without limiting the liability of its members to the extent of value of its shares held by them</a:t>
            </a:r>
          </a:p>
          <a:p>
            <a:pPr>
              <a:buFont typeface="Wingdings" panose="05000000000000000000" pitchFamily="2" charset="2"/>
              <a:buChar char="Ø"/>
            </a:pPr>
            <a:r>
              <a:rPr lang="en-US" dirty="0"/>
              <a:t>In other words incase there is no limit of liability of members to contribute the assets on a winding up.</a:t>
            </a:r>
          </a:p>
          <a:p>
            <a:pPr>
              <a:buFont typeface="Wingdings" panose="05000000000000000000" pitchFamily="2" charset="2"/>
              <a:buChar char="Ø"/>
            </a:pPr>
            <a:r>
              <a:rPr lang="en-US"/>
              <a:t>Now a days </a:t>
            </a:r>
            <a:r>
              <a:rPr lang="en-US" dirty="0"/>
              <a:t>such type of companies are not found in Pakistan. </a:t>
            </a:r>
          </a:p>
        </p:txBody>
      </p:sp>
    </p:spTree>
    <p:extLst>
      <p:ext uri="{BB962C8B-B14F-4D97-AF65-F5344CB8AC3E}">
        <p14:creationId xmlns:p14="http://schemas.microsoft.com/office/powerpoint/2010/main" val="7973924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39246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Management and administration</a:t>
            </a:r>
          </a:p>
        </p:txBody>
      </p:sp>
      <p:sp>
        <p:nvSpPr>
          <p:cNvPr id="3" name="Content Placeholder 2"/>
          <p:cNvSpPr>
            <a:spLocks noGrp="1"/>
          </p:cNvSpPr>
          <p:nvPr>
            <p:ph idx="1"/>
          </p:nvPr>
        </p:nvSpPr>
        <p:spPr/>
        <p:txBody>
          <a:bodyPr/>
          <a:lstStyle/>
          <a:p>
            <a:r>
              <a:rPr lang="en-US" dirty="0"/>
              <a:t>Directors</a:t>
            </a:r>
          </a:p>
          <a:p>
            <a:r>
              <a:rPr lang="en-US" dirty="0"/>
              <a:t>Chief Executive and Managing Agents</a:t>
            </a:r>
          </a:p>
          <a:p>
            <a:r>
              <a:rPr lang="en-US" dirty="0"/>
              <a:t>Company secretary</a:t>
            </a:r>
          </a:p>
          <a:p>
            <a:r>
              <a:rPr lang="en-US" dirty="0"/>
              <a:t>Shareholders and members</a:t>
            </a:r>
          </a:p>
          <a:p>
            <a:r>
              <a:rPr lang="en-US" dirty="0"/>
              <a:t>Resolution, political contributions and distribution of gifts</a:t>
            </a:r>
          </a:p>
          <a:p>
            <a:r>
              <a:rPr lang="en-US" dirty="0"/>
              <a:t>Statutory books </a:t>
            </a:r>
          </a:p>
        </p:txBody>
      </p:sp>
    </p:spTree>
    <p:extLst>
      <p:ext uri="{BB962C8B-B14F-4D97-AF65-F5344CB8AC3E}">
        <p14:creationId xmlns:p14="http://schemas.microsoft.com/office/powerpoint/2010/main" val="886522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8464</TotalTime>
  <Words>3838</Words>
  <Application>Microsoft Office PowerPoint</Application>
  <PresentationFormat>Widescreen</PresentationFormat>
  <Paragraphs>354</Paragraphs>
  <Slides>83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83</vt:i4>
      </vt:variant>
    </vt:vector>
  </HeadingPairs>
  <TitlesOfParts>
    <vt:vector size="88" baseType="lpstr">
      <vt:lpstr>Arial</vt:lpstr>
      <vt:lpstr>Calibri</vt:lpstr>
      <vt:lpstr>Calibri Light</vt:lpstr>
      <vt:lpstr>Wingdings</vt:lpstr>
      <vt:lpstr>Office Theme</vt:lpstr>
      <vt:lpstr>CORPORATE LAW</vt:lpstr>
      <vt:lpstr>History of corporate law</vt:lpstr>
      <vt:lpstr>        Purpose</vt:lpstr>
      <vt:lpstr>   Objectives</vt:lpstr>
      <vt:lpstr>      Learning outcomes</vt:lpstr>
      <vt:lpstr>Elements of company law</vt:lpstr>
      <vt:lpstr>   Share capital</vt:lpstr>
      <vt:lpstr>   Borrowing powers</vt:lpstr>
      <vt:lpstr>Management and administration</vt:lpstr>
      <vt:lpstr>   Audit and accounts</vt:lpstr>
      <vt:lpstr>    Modaraba</vt:lpstr>
      <vt:lpstr>  Single member company</vt:lpstr>
      <vt:lpstr>  Winding up of a company</vt:lpstr>
      <vt:lpstr>  Winding of a company</vt:lpstr>
      <vt:lpstr>    Article </vt:lpstr>
      <vt:lpstr>  Associated companies </vt:lpstr>
      <vt:lpstr>   Body corporate</vt:lpstr>
      <vt:lpstr>    Book or Paper </vt:lpstr>
      <vt:lpstr> Chief Executive and Commission</vt:lpstr>
      <vt:lpstr>    Company </vt:lpstr>
      <vt:lpstr>          Court, Debenture and Director</vt:lpstr>
      <vt:lpstr>   Documents and existing company </vt:lpstr>
      <vt:lpstr>   Financial institution</vt:lpstr>
      <vt:lpstr>PowerPoint Presentation</vt:lpstr>
      <vt:lpstr>   Financial year</vt:lpstr>
      <vt:lpstr>    Form</vt:lpstr>
      <vt:lpstr>   Listed company</vt:lpstr>
      <vt:lpstr>    Member</vt:lpstr>
      <vt:lpstr>   Memorandum</vt:lpstr>
      <vt:lpstr>   Modarba companies</vt:lpstr>
      <vt:lpstr>     Officer</vt:lpstr>
      <vt:lpstr>  Previous companies act</vt:lpstr>
      <vt:lpstr>    Prospectus</vt:lpstr>
      <vt:lpstr>   Prospectus includes</vt:lpstr>
      <vt:lpstr>PowerPoint Presentation</vt:lpstr>
      <vt:lpstr>    Agreement</vt:lpstr>
      <vt:lpstr>  Illustration of agreement</vt:lpstr>
      <vt:lpstr>    Contract</vt:lpstr>
      <vt:lpstr>PowerPoint Presentation</vt:lpstr>
      <vt:lpstr>   Private company</vt:lpstr>
      <vt:lpstr>   Public company</vt:lpstr>
      <vt:lpstr>    Registrar</vt:lpstr>
      <vt:lpstr>    Security</vt:lpstr>
      <vt:lpstr>PowerPoint Presentation</vt:lpstr>
      <vt:lpstr>     Share</vt:lpstr>
      <vt:lpstr>    Ultra vires</vt:lpstr>
      <vt:lpstr>   Special resolution </vt:lpstr>
      <vt:lpstr>  Subsidiary or holding company</vt:lpstr>
      <vt:lpstr>    Illustration</vt:lpstr>
      <vt:lpstr>Ordinance to override the memorandum</vt:lpstr>
      <vt:lpstr>PowerPoint Presentation</vt:lpstr>
      <vt:lpstr>   Artificial person</vt:lpstr>
      <vt:lpstr>    Auditors</vt:lpstr>
      <vt:lpstr>   Common seal</vt:lpstr>
      <vt:lpstr>    Convenant</vt:lpstr>
      <vt:lpstr> Fiduciary and fiduciary behavior</vt:lpstr>
      <vt:lpstr>  Incorporated association</vt:lpstr>
      <vt:lpstr>   Limited liability </vt:lpstr>
      <vt:lpstr>   Perpetual succession</vt:lpstr>
      <vt:lpstr>    Prima facie</vt:lpstr>
      <vt:lpstr>    Successors</vt:lpstr>
      <vt:lpstr>  Team of management</vt:lpstr>
      <vt:lpstr>  Team of management</vt:lpstr>
      <vt:lpstr>       Constitution of company benches </vt:lpstr>
      <vt:lpstr>  Procedure of the court</vt:lpstr>
      <vt:lpstr>  Where shall the appeal lie</vt:lpstr>
      <vt:lpstr>   What is a company</vt:lpstr>
      <vt:lpstr>PowerPoint Presentation</vt:lpstr>
      <vt:lpstr>Definition of a company under companies ordinance 1984</vt:lpstr>
      <vt:lpstr>  Features of a company</vt:lpstr>
      <vt:lpstr>PowerPoint Presentation</vt:lpstr>
      <vt:lpstr>PowerPoint Presentation</vt:lpstr>
      <vt:lpstr>PowerPoint Presentation</vt:lpstr>
      <vt:lpstr>  Requirements of MOA</vt:lpstr>
      <vt:lpstr>Conditions to be fulfilled for the registration of MOA</vt:lpstr>
      <vt:lpstr>Alteration in memorandum of association</vt:lpstr>
      <vt:lpstr> Procedure of amendment in MOA</vt:lpstr>
      <vt:lpstr>   The capital clause </vt:lpstr>
      <vt:lpstr>  Types of companies </vt:lpstr>
      <vt:lpstr>  Company limited by shares </vt:lpstr>
      <vt:lpstr> Companies limited by guarantee</vt:lpstr>
      <vt:lpstr>  Unlimited company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LAW</dc:title>
  <dc:creator>Salman Ibrahim</dc:creator>
  <cp:lastModifiedBy>Salman</cp:lastModifiedBy>
  <cp:revision>244</cp:revision>
  <dcterms:created xsi:type="dcterms:W3CDTF">2019-12-07T12:48:36Z</dcterms:created>
  <dcterms:modified xsi:type="dcterms:W3CDTF">2020-04-10T17:18:22Z</dcterms:modified>
</cp:coreProperties>
</file>