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11" r:id="rId3"/>
    <p:sldId id="312" r:id="rId4"/>
    <p:sldId id="313" r:id="rId5"/>
    <p:sldId id="314" r:id="rId6"/>
    <p:sldId id="31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FD734-C195-4BD5-B3CB-27C1CE644933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877F4-7B02-4ED5-AD9A-4EE22AB3FC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02E9F39-5B74-4FB7-BD38-B6320215C858}" type="datetimeFigureOut">
              <a:rPr lang="en-US" smtClean="0"/>
              <a:pPr/>
              <a:t>5/30/2020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DD2D3A-9E67-4FBF-85F8-5B0E279C8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Computer Graphics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Sanaa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Jeehan</a:t>
            </a:r>
            <a:endParaRPr lang="en-US" sz="3600" b="1" dirty="0" smtClean="0"/>
          </a:p>
          <a:p>
            <a:r>
              <a:rPr lang="en-US" sz="3600" b="1" smtClean="0"/>
              <a:t>June 8</a:t>
            </a:r>
            <a:r>
              <a:rPr lang="en-US" sz="3600" b="1" baseline="30000" smtClean="0"/>
              <a:t>th</a:t>
            </a:r>
            <a:r>
              <a:rPr lang="en-US" sz="3600" b="1" smtClean="0"/>
              <a:t>, </a:t>
            </a:r>
            <a:r>
              <a:rPr lang="en-US" sz="3600" b="1" dirty="0" smtClean="0"/>
              <a:t>2020</a:t>
            </a:r>
          </a:p>
          <a:p>
            <a:r>
              <a:rPr lang="en-US" sz="3600" b="1" dirty="0" smtClean="0"/>
              <a:t>14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Week</a:t>
            </a:r>
          </a:p>
          <a:p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Bresenhem’s</a:t>
            </a:r>
            <a:r>
              <a:rPr lang="en-US" dirty="0" smtClean="0"/>
              <a:t> Circle Drawing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complete an arc, we need to find the nearest pixel, as we cannot draw complete arc on a raster display.</a:t>
            </a:r>
          </a:p>
          <a:p>
            <a:r>
              <a:rPr lang="en-US" dirty="0"/>
              <a:t>In </a:t>
            </a:r>
            <a:r>
              <a:rPr lang="en-US" dirty="0" err="1"/>
              <a:t>Bresenham’s</a:t>
            </a:r>
            <a:r>
              <a:rPr lang="en-US" dirty="0"/>
              <a:t> </a:t>
            </a:r>
            <a:r>
              <a:rPr lang="en-US" dirty="0" smtClean="0"/>
              <a:t>algorithm, </a:t>
            </a:r>
            <a:r>
              <a:rPr lang="en-US" dirty="0"/>
              <a:t>at any point (x, y) we have two option either to choose the next pixel in the east i.e. (x+1, y) or in the south east i.e. (x+1, y-1</a:t>
            </a:r>
            <a:r>
              <a:rPr lang="en-US" dirty="0" smtClean="0"/>
              <a:t>).</a:t>
            </a:r>
          </a:p>
          <a:p>
            <a:pPr fontAlgn="base"/>
            <a:r>
              <a:rPr lang="en-US" dirty="0"/>
              <a:t>And this can be decided by using the decision parameter d as:</a:t>
            </a:r>
          </a:p>
          <a:p>
            <a:pPr lvl="1" fontAlgn="base"/>
            <a:r>
              <a:rPr lang="en-US" dirty="0"/>
              <a:t>If d &gt; 0, then (x+1, y-1) is to be chosen as the next pixel as it will be closer to the arc.</a:t>
            </a:r>
          </a:p>
          <a:p>
            <a:pPr lvl="1" fontAlgn="base"/>
            <a:r>
              <a:rPr lang="en-US" dirty="0"/>
              <a:t>else (x+1, y) is to be chosen as next pixel.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650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Bresenhem’s</a:t>
            </a:r>
            <a:r>
              <a:rPr lang="en-US" dirty="0" smtClean="0"/>
              <a:t> Circle Drawing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to draw the circle for a given radius ‘r’ and </a:t>
            </a:r>
            <a:r>
              <a:rPr lang="en-US" dirty="0" err="1"/>
              <a:t>centre</a:t>
            </a:r>
            <a:r>
              <a:rPr lang="en-US" dirty="0"/>
              <a:t> (xc, </a:t>
            </a:r>
            <a:r>
              <a:rPr lang="en-US" dirty="0" err="1"/>
              <a:t>yc</a:t>
            </a:r>
            <a:r>
              <a:rPr lang="en-US" dirty="0"/>
              <a:t>) We will start from (0, r) and move in first quadrant till x=y (i.e. 45 degree). We should start from listed initial condition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 = 3 – 2r</a:t>
            </a:r>
          </a:p>
          <a:p>
            <a:pPr lvl="1"/>
            <a:r>
              <a:rPr lang="en-US" dirty="0" smtClean="0"/>
              <a:t>Centre = (0, r)</a:t>
            </a:r>
          </a:p>
          <a:p>
            <a:r>
              <a:rPr lang="en-US" dirty="0" smtClean="0"/>
              <a:t>Value of ‘x’ will be incremented in every step. For value of ‘y’, we will check d each time. </a:t>
            </a:r>
          </a:p>
        </p:txBody>
      </p:sp>
    </p:spTree>
    <p:extLst>
      <p:ext uri="{BB962C8B-B14F-4D97-AF65-F5344CB8AC3E}">
        <p14:creationId xmlns:p14="http://schemas.microsoft.com/office/powerpoint/2010/main" val="142047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Bresenhem’s</a:t>
            </a:r>
            <a:r>
              <a:rPr lang="en-US" dirty="0" smtClean="0"/>
              <a:t> Circle Drawing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en-US" dirty="0" smtClean="0"/>
              <a:t>Steps of the Algorithm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Select initial values as</a:t>
            </a:r>
          </a:p>
          <a:p>
            <a:pPr marL="896112" lvl="1" indent="-457200"/>
            <a:r>
              <a:rPr lang="en-US" dirty="0" smtClean="0"/>
              <a:t>d = 3 – 2r</a:t>
            </a:r>
          </a:p>
          <a:p>
            <a:pPr marL="896112" lvl="1" indent="-457200"/>
            <a:r>
              <a:rPr lang="en-US" dirty="0" smtClean="0"/>
              <a:t>x = 0 </a:t>
            </a:r>
          </a:p>
          <a:p>
            <a:pPr marL="896112" lvl="1" indent="-457200"/>
            <a:r>
              <a:rPr lang="en-US" dirty="0" smtClean="0"/>
              <a:t>y = r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For next pixel, </a:t>
            </a:r>
          </a:p>
          <a:p>
            <a:pPr marL="896112" lvl="1" indent="-457200"/>
            <a:r>
              <a:rPr lang="en-US" dirty="0" smtClean="0"/>
              <a:t>if d &lt; 0</a:t>
            </a:r>
          </a:p>
          <a:p>
            <a:pPr marL="1179576" lvl="2" indent="-457200"/>
            <a:r>
              <a:rPr lang="en-US" dirty="0" smtClean="0"/>
              <a:t>d = d + 4x + 6</a:t>
            </a:r>
          </a:p>
          <a:p>
            <a:pPr marL="1179576" lvl="2" indent="-457200"/>
            <a:r>
              <a:rPr lang="en-US" dirty="0" smtClean="0"/>
              <a:t>x = x +1</a:t>
            </a:r>
          </a:p>
          <a:p>
            <a:pPr marL="896112" lvl="1" indent="-457200"/>
            <a:r>
              <a:rPr lang="en-US" dirty="0" smtClean="0"/>
              <a:t>Else </a:t>
            </a:r>
          </a:p>
          <a:p>
            <a:pPr marL="1179576" lvl="2" indent="-457200"/>
            <a:r>
              <a:rPr lang="es-ES" dirty="0" smtClean="0"/>
              <a:t>d </a:t>
            </a:r>
            <a:r>
              <a:rPr lang="es-ES" dirty="0"/>
              <a:t>= d + </a:t>
            </a:r>
            <a:r>
              <a:rPr lang="es-ES" dirty="0" smtClean="0"/>
              <a:t>4(x </a:t>
            </a:r>
            <a:r>
              <a:rPr lang="es-ES" dirty="0"/>
              <a:t>– y) + </a:t>
            </a:r>
            <a:r>
              <a:rPr lang="es-ES" dirty="0" smtClean="0"/>
              <a:t>10</a:t>
            </a:r>
          </a:p>
          <a:p>
            <a:pPr marL="1179576" lvl="2" indent="-457200"/>
            <a:r>
              <a:rPr lang="es-ES" dirty="0" smtClean="0"/>
              <a:t>x = x + 1</a:t>
            </a:r>
          </a:p>
          <a:p>
            <a:pPr marL="1179576" lvl="2" indent="-457200"/>
            <a:r>
              <a:rPr lang="es-ES" dirty="0" smtClean="0"/>
              <a:t>y = y - 1</a:t>
            </a:r>
            <a:endParaRPr lang="en-US" dirty="0"/>
          </a:p>
          <a:p>
            <a:pPr marL="578358" indent="-514350">
              <a:buFont typeface="+mj-lt"/>
              <a:buAutoNum type="arabicPeriod"/>
            </a:pPr>
            <a:endParaRPr lang="en-US" dirty="0" smtClean="0"/>
          </a:p>
          <a:p>
            <a:pPr marL="578358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45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Duplicating the </a:t>
            </a:r>
            <a:r>
              <a:rPr lang="en-US" dirty="0" err="1"/>
              <a:t>Q</a:t>
            </a:r>
            <a:r>
              <a:rPr lang="en-US" dirty="0" err="1" smtClean="0"/>
              <a:t>uardrants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/>
          </a:bodyPr>
          <a:lstStyle/>
          <a:p>
            <a:r>
              <a:rPr lang="en-US" dirty="0" smtClean="0"/>
              <a:t>Recalling initial things …</a:t>
            </a:r>
          </a:p>
          <a:p>
            <a:r>
              <a:rPr lang="en-US" dirty="0" smtClean="0"/>
              <a:t>8 – Way symmetry</a:t>
            </a:r>
          </a:p>
          <a:p>
            <a:r>
              <a:rPr lang="en-US" dirty="0"/>
              <a:t>How to put pixels on </a:t>
            </a:r>
            <a:endParaRPr lang="en-US" dirty="0" smtClean="0"/>
          </a:p>
          <a:p>
            <a:pPr marL="64008" indent="0">
              <a:buNone/>
            </a:pPr>
            <a:r>
              <a:rPr lang="en-US" dirty="0" smtClean="0"/>
              <a:t>    all </a:t>
            </a:r>
            <a:r>
              <a:rPr lang="en-US" dirty="0"/>
              <a:t>the quadrants?</a:t>
            </a:r>
          </a:p>
          <a:p>
            <a:endParaRPr lang="en-US" dirty="0" smtClean="0"/>
          </a:p>
          <a:p>
            <a:endParaRPr lang="en-US" dirty="0" smtClean="0"/>
          </a:p>
          <a:p>
            <a:pPr marL="578358" indent="-514350">
              <a:buFont typeface="+mj-lt"/>
              <a:buAutoNum type="arabicPeriod"/>
            </a:pPr>
            <a:endParaRPr lang="en-US" dirty="0" smtClean="0"/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4283968" y="2924944"/>
            <a:ext cx="3910781" cy="3528392"/>
            <a:chOff x="1449" y="1930"/>
            <a:chExt cx="2781" cy="2250"/>
          </a:xfrm>
        </p:grpSpPr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1449" y="1930"/>
              <a:ext cx="2781" cy="2250"/>
              <a:chOff x="1178" y="1494"/>
              <a:chExt cx="2781" cy="2250"/>
            </a:xfrm>
          </p:grpSpPr>
          <p:grpSp>
            <p:nvGrpSpPr>
              <p:cNvPr id="12" name="Group 6"/>
              <p:cNvGrpSpPr>
                <a:grpSpLocks/>
              </p:cNvGrpSpPr>
              <p:nvPr/>
            </p:nvGrpSpPr>
            <p:grpSpPr bwMode="auto">
              <a:xfrm>
                <a:off x="1477" y="1494"/>
                <a:ext cx="2250" cy="2250"/>
                <a:chOff x="1477" y="1494"/>
                <a:chExt cx="2250" cy="2250"/>
              </a:xfrm>
            </p:grpSpPr>
            <p:sp>
              <p:nvSpPr>
                <p:cNvPr id="30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2602" y="1494"/>
                  <a:ext cx="0" cy="22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1" name="Line 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602" y="1494"/>
                  <a:ext cx="0" cy="22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1728" y="1737"/>
                <a:ext cx="1746" cy="1746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2816" y="1739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2321" y="1739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" name="Oval 18"/>
              <p:cNvSpPr>
                <a:spLocks noChangeArrowheads="1"/>
              </p:cNvSpPr>
              <p:nvPr/>
            </p:nvSpPr>
            <p:spPr bwMode="auto">
              <a:xfrm>
                <a:off x="2816" y="3407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7" name="Oval 19"/>
              <p:cNvSpPr>
                <a:spLocks noChangeArrowheads="1"/>
              </p:cNvSpPr>
              <p:nvPr/>
            </p:nvSpPr>
            <p:spPr bwMode="auto">
              <a:xfrm>
                <a:off x="2321" y="3407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" name="Oval 20"/>
              <p:cNvSpPr>
                <a:spLocks noChangeArrowheads="1"/>
              </p:cNvSpPr>
              <p:nvPr/>
            </p:nvSpPr>
            <p:spPr bwMode="auto">
              <a:xfrm rot="5400000">
                <a:off x="1724" y="2831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" name="Oval 21"/>
              <p:cNvSpPr>
                <a:spLocks noChangeArrowheads="1"/>
              </p:cNvSpPr>
              <p:nvPr/>
            </p:nvSpPr>
            <p:spPr bwMode="auto">
              <a:xfrm rot="5400000">
                <a:off x="1724" y="2336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" name="Oval 23"/>
              <p:cNvSpPr>
                <a:spLocks noChangeArrowheads="1"/>
              </p:cNvSpPr>
              <p:nvPr/>
            </p:nvSpPr>
            <p:spPr bwMode="auto">
              <a:xfrm rot="5400000">
                <a:off x="3396" y="2831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" name="Oval 24"/>
              <p:cNvSpPr>
                <a:spLocks noChangeArrowheads="1"/>
              </p:cNvSpPr>
              <p:nvPr/>
            </p:nvSpPr>
            <p:spPr bwMode="auto">
              <a:xfrm rot="5400000">
                <a:off x="3396" y="2336"/>
                <a:ext cx="77" cy="77"/>
              </a:xfrm>
              <a:prstGeom prst="ellipse">
                <a:avLst/>
              </a:prstGeom>
              <a:solidFill>
                <a:srgbClr val="FF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2" name="Text Box 29"/>
              <p:cNvSpPr txBox="1">
                <a:spLocks noChangeArrowheads="1"/>
              </p:cNvSpPr>
              <p:nvPr/>
            </p:nvSpPr>
            <p:spPr bwMode="auto">
              <a:xfrm>
                <a:off x="2847" y="1529"/>
                <a:ext cx="488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(x, y)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" name="Text Box 30"/>
              <p:cNvSpPr txBox="1">
                <a:spLocks noChangeArrowheads="1"/>
              </p:cNvSpPr>
              <p:nvPr/>
            </p:nvSpPr>
            <p:spPr bwMode="auto">
              <a:xfrm>
                <a:off x="3440" y="2165"/>
                <a:ext cx="488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(y, x)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" name="Text Box 31"/>
              <p:cNvSpPr txBox="1">
                <a:spLocks noChangeArrowheads="1"/>
              </p:cNvSpPr>
              <p:nvPr/>
            </p:nvSpPr>
            <p:spPr bwMode="auto">
              <a:xfrm>
                <a:off x="3412" y="2807"/>
                <a:ext cx="547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(y, -x)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" name="Text Box 32"/>
              <p:cNvSpPr txBox="1">
                <a:spLocks noChangeArrowheads="1"/>
              </p:cNvSpPr>
              <p:nvPr/>
            </p:nvSpPr>
            <p:spPr bwMode="auto">
              <a:xfrm>
                <a:off x="2847" y="3393"/>
                <a:ext cx="547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(x, -y)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Text Box 33"/>
              <p:cNvSpPr txBox="1">
                <a:spLocks noChangeArrowheads="1"/>
              </p:cNvSpPr>
              <p:nvPr/>
            </p:nvSpPr>
            <p:spPr bwMode="auto">
              <a:xfrm>
                <a:off x="1794" y="3393"/>
                <a:ext cx="606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(-x, -y)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Text Box 34"/>
              <p:cNvSpPr txBox="1">
                <a:spLocks noChangeArrowheads="1"/>
              </p:cNvSpPr>
              <p:nvPr/>
            </p:nvSpPr>
            <p:spPr bwMode="auto">
              <a:xfrm>
                <a:off x="1178" y="2807"/>
                <a:ext cx="606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(-y, -x)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Text Box 35"/>
              <p:cNvSpPr txBox="1">
                <a:spLocks noChangeArrowheads="1"/>
              </p:cNvSpPr>
              <p:nvPr/>
            </p:nvSpPr>
            <p:spPr bwMode="auto">
              <a:xfrm>
                <a:off x="1232" y="2165"/>
                <a:ext cx="547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(-y, x)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" name="Text Box 36"/>
              <p:cNvSpPr txBox="1">
                <a:spLocks noChangeArrowheads="1"/>
              </p:cNvSpPr>
              <p:nvPr/>
            </p:nvSpPr>
            <p:spPr bwMode="auto">
              <a:xfrm>
                <a:off x="1853" y="1529"/>
                <a:ext cx="547" cy="2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IE" sz="2200" b="1" i="1">
                    <a:solidFill>
                      <a:srgbClr val="FF6600"/>
                    </a:solidFill>
                    <a:latin typeface="Times New Roman" pitchFamily="18" charset="0"/>
                  </a:rPr>
                  <a:t>(-x, y)</a:t>
                </a:r>
                <a:endParaRPr lang="en-US" sz="2200" b="1" i="1">
                  <a:solidFill>
                    <a:srgbClr val="FF6600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" name="Line 39"/>
            <p:cNvSpPr>
              <a:spLocks noChangeShapeType="1"/>
            </p:cNvSpPr>
            <p:nvPr/>
          </p:nvSpPr>
          <p:spPr bwMode="auto">
            <a:xfrm flipV="1">
              <a:off x="2201" y="2392"/>
              <a:ext cx="1335" cy="1335"/>
            </a:xfrm>
            <a:prstGeom prst="line">
              <a:avLst/>
            </a:prstGeom>
            <a:noFill/>
            <a:ln w="254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7" name="Line 43"/>
            <p:cNvSpPr>
              <a:spLocks noChangeShapeType="1"/>
            </p:cNvSpPr>
            <p:nvPr/>
          </p:nvSpPr>
          <p:spPr bwMode="auto">
            <a:xfrm>
              <a:off x="3491" y="3028"/>
              <a:ext cx="0" cy="60"/>
            </a:xfrm>
            <a:prstGeom prst="line">
              <a:avLst/>
            </a:prstGeom>
            <a:noFill/>
            <a:ln w="254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graphicFrame>
          <p:nvGraphicFramePr>
            <p:cNvPr id="8" name="Object 44"/>
            <p:cNvGraphicFramePr>
              <a:graphicFrameLocks noChangeAspect="1"/>
            </p:cNvGraphicFramePr>
            <p:nvPr/>
          </p:nvGraphicFramePr>
          <p:xfrm>
            <a:off x="3403" y="3088"/>
            <a:ext cx="165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63" name="Equation" r:id="rId3" imgW="266400" imgH="419040" progId="Equation.3">
                    <p:embed/>
                  </p:oleObj>
                </mc:Choice>
                <mc:Fallback>
                  <p:oleObj name="Equation" r:id="rId3" imgW="266400" imgH="419040" progId="Equation.3">
                    <p:embed/>
                    <p:pic>
                      <p:nvPicPr>
                        <p:cNvPr id="8236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3" y="3088"/>
                          <a:ext cx="165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Line 46"/>
            <p:cNvSpPr>
              <a:spLocks noChangeShapeType="1"/>
            </p:cNvSpPr>
            <p:nvPr/>
          </p:nvSpPr>
          <p:spPr bwMode="auto">
            <a:xfrm flipH="1" flipV="1">
              <a:off x="2201" y="2392"/>
              <a:ext cx="1335" cy="1335"/>
            </a:xfrm>
            <a:prstGeom prst="line">
              <a:avLst/>
            </a:prstGeom>
            <a:noFill/>
            <a:ln w="254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0" name="Line 48"/>
            <p:cNvSpPr>
              <a:spLocks noChangeShapeType="1"/>
            </p:cNvSpPr>
            <p:nvPr/>
          </p:nvSpPr>
          <p:spPr bwMode="auto">
            <a:xfrm flipH="1" flipV="1">
              <a:off x="2871" y="2107"/>
              <a:ext cx="0" cy="1874"/>
            </a:xfrm>
            <a:prstGeom prst="line">
              <a:avLst/>
            </a:prstGeom>
            <a:noFill/>
            <a:ln w="254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1" name="Line 49"/>
            <p:cNvSpPr>
              <a:spLocks noChangeShapeType="1"/>
            </p:cNvSpPr>
            <p:nvPr/>
          </p:nvSpPr>
          <p:spPr bwMode="auto">
            <a:xfrm rot="5400000" flipH="1" flipV="1">
              <a:off x="2871" y="2124"/>
              <a:ext cx="0" cy="1874"/>
            </a:xfrm>
            <a:prstGeom prst="line">
              <a:avLst/>
            </a:prstGeom>
            <a:noFill/>
            <a:ln w="25400">
              <a:solidFill>
                <a:srgbClr val="99CC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00926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4008"/>
            <a:r>
              <a:rPr lang="en-US" sz="4000" dirty="0" smtClean="0"/>
              <a:t>Assignment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endParaRPr lang="en-US" dirty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Write Pseudocode for </a:t>
            </a:r>
            <a:r>
              <a:rPr lang="en-US" dirty="0" err="1" smtClean="0"/>
              <a:t>Bresenham’s</a:t>
            </a:r>
            <a:r>
              <a:rPr lang="en-US" dirty="0" smtClean="0"/>
              <a:t> algorithm.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Write pseudocode for putting pixels on all the quadrants.</a:t>
            </a:r>
          </a:p>
          <a:p>
            <a:endParaRPr lang="en-US" dirty="0" smtClean="0"/>
          </a:p>
          <a:p>
            <a:pPr marL="578358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9940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1818</TotalTime>
  <Words>373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Century Gothic</vt:lpstr>
      <vt:lpstr>Times New Roman</vt:lpstr>
      <vt:lpstr>Verdana</vt:lpstr>
      <vt:lpstr>Wingdings 2</vt:lpstr>
      <vt:lpstr>Verve</vt:lpstr>
      <vt:lpstr>Equation</vt:lpstr>
      <vt:lpstr>Computer Graphics</vt:lpstr>
      <vt:lpstr>Bresenhem’s Circle Drawing Algorithm</vt:lpstr>
      <vt:lpstr>Bresenhem’s Circle Drawing Algorithm</vt:lpstr>
      <vt:lpstr>Bresenhem’s Circle Drawing Algorithm</vt:lpstr>
      <vt:lpstr>Duplicating the Quardrants</vt:lpstr>
      <vt:lpstr>Assignment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laila</dc:creator>
  <cp:lastModifiedBy>Dell</cp:lastModifiedBy>
  <cp:revision>64</cp:revision>
  <dcterms:created xsi:type="dcterms:W3CDTF">2019-10-14T04:20:11Z</dcterms:created>
  <dcterms:modified xsi:type="dcterms:W3CDTF">2020-05-30T16:29:06Z</dcterms:modified>
</cp:coreProperties>
</file>