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93" r:id="rId3"/>
    <p:sldId id="294" r:id="rId4"/>
    <p:sldId id="295" r:id="rId5"/>
    <p:sldId id="297" r:id="rId6"/>
    <p:sldId id="298" r:id="rId7"/>
    <p:sldId id="301" r:id="rId8"/>
    <p:sldId id="299" r:id="rId9"/>
    <p:sldId id="300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FD734-C195-4BD5-B3CB-27C1CE644933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877F4-7B02-4ED5-AD9A-4EE22AB3F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8505825" cy="1231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33500"/>
            <a:ext cx="403860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33500"/>
            <a:ext cx="4038600" cy="2686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71950"/>
            <a:ext cx="4038600" cy="2686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9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Computer Graphics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Sanaa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Jeehan</a:t>
            </a:r>
            <a:endParaRPr lang="en-US" sz="3600" b="1" dirty="0" smtClean="0"/>
          </a:p>
          <a:p>
            <a:r>
              <a:rPr lang="en-US" sz="3600" b="1" smtClean="0"/>
              <a:t>June 1</a:t>
            </a:r>
            <a:r>
              <a:rPr lang="en-US" sz="3600" b="1" baseline="30000" smtClean="0"/>
              <a:t>st</a:t>
            </a:r>
            <a:r>
              <a:rPr lang="en-US" sz="3600" b="1" smtClean="0"/>
              <a:t>, </a:t>
            </a:r>
            <a:r>
              <a:rPr lang="en-US" sz="3600" b="1" dirty="0" smtClean="0"/>
              <a:t>2020</a:t>
            </a:r>
          </a:p>
          <a:p>
            <a:r>
              <a:rPr lang="en-US" sz="3600" b="1" dirty="0" smtClean="0"/>
              <a:t>13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Week</a:t>
            </a:r>
          </a:p>
          <a:p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IE"/>
              <a:t>Eight-Way Symmetry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3500"/>
            <a:ext cx="8686800" cy="5524500"/>
          </a:xfrm>
        </p:spPr>
        <p:txBody>
          <a:bodyPr/>
          <a:lstStyle/>
          <a:p>
            <a:r>
              <a:rPr lang="en-IE"/>
              <a:t>The first thing we can notice to make our circle drawing algorithm more efficient is that circles centred at </a:t>
            </a:r>
            <a:r>
              <a:rPr lang="en-IE">
                <a:latin typeface="Times New Roman" pitchFamily="18" charset="0"/>
              </a:rPr>
              <a:t>(</a:t>
            </a:r>
            <a:r>
              <a:rPr lang="en-IE" i="1">
                <a:latin typeface="Times New Roman" pitchFamily="18" charset="0"/>
              </a:rPr>
              <a:t>0, 0</a:t>
            </a:r>
            <a:r>
              <a:rPr lang="en-IE">
                <a:latin typeface="Times New Roman" pitchFamily="18" charset="0"/>
              </a:rPr>
              <a:t>)</a:t>
            </a:r>
            <a:r>
              <a:rPr lang="en-IE"/>
              <a:t> have </a:t>
            </a:r>
            <a:r>
              <a:rPr lang="en-IE" i="1"/>
              <a:t>eight-way symmetry</a:t>
            </a:r>
            <a:endParaRPr lang="en-US" i="1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2300288" y="3063875"/>
            <a:ext cx="4414837" cy="3571875"/>
            <a:chOff x="1449" y="1930"/>
            <a:chExt cx="2781" cy="2250"/>
          </a:xfrm>
        </p:grpSpPr>
        <p:grpSp>
          <p:nvGrpSpPr>
            <p:cNvPr id="3" name="Group 38"/>
            <p:cNvGrpSpPr>
              <a:grpSpLocks/>
            </p:cNvGrpSpPr>
            <p:nvPr/>
          </p:nvGrpSpPr>
          <p:grpSpPr bwMode="auto">
            <a:xfrm>
              <a:off x="1449" y="1930"/>
              <a:ext cx="2781" cy="2250"/>
              <a:chOff x="1178" y="1494"/>
              <a:chExt cx="2781" cy="2250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1477" y="1494"/>
                <a:ext cx="2250" cy="2250"/>
                <a:chOff x="1477" y="1494"/>
                <a:chExt cx="2250" cy="2250"/>
              </a:xfrm>
            </p:grpSpPr>
            <p:sp>
              <p:nvSpPr>
                <p:cNvPr id="8196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2602" y="1494"/>
                  <a:ext cx="0" cy="22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8197" name="Line 5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02" y="1494"/>
                  <a:ext cx="0" cy="22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sp>
            <p:nvSpPr>
              <p:cNvPr id="8199" name="Oval 7"/>
              <p:cNvSpPr>
                <a:spLocks noChangeArrowheads="1"/>
              </p:cNvSpPr>
              <p:nvPr/>
            </p:nvSpPr>
            <p:spPr bwMode="auto">
              <a:xfrm>
                <a:off x="1728" y="1737"/>
                <a:ext cx="1746" cy="1746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04" name="Oval 12"/>
              <p:cNvSpPr>
                <a:spLocks noChangeArrowheads="1"/>
              </p:cNvSpPr>
              <p:nvPr/>
            </p:nvSpPr>
            <p:spPr bwMode="auto">
              <a:xfrm>
                <a:off x="2816" y="1739"/>
                <a:ext cx="77" cy="77"/>
              </a:xfrm>
              <a:prstGeom prst="ellipse">
                <a:avLst/>
              </a:prstGeom>
              <a:solidFill>
                <a:srgbClr val="FF66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05" name="Oval 13"/>
              <p:cNvSpPr>
                <a:spLocks noChangeArrowheads="1"/>
              </p:cNvSpPr>
              <p:nvPr/>
            </p:nvSpPr>
            <p:spPr bwMode="auto">
              <a:xfrm>
                <a:off x="2321" y="1739"/>
                <a:ext cx="77" cy="77"/>
              </a:xfrm>
              <a:prstGeom prst="ellipse">
                <a:avLst/>
              </a:prstGeom>
              <a:solidFill>
                <a:srgbClr val="FF66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0" name="Oval 18"/>
              <p:cNvSpPr>
                <a:spLocks noChangeArrowheads="1"/>
              </p:cNvSpPr>
              <p:nvPr/>
            </p:nvSpPr>
            <p:spPr bwMode="auto">
              <a:xfrm>
                <a:off x="2816" y="3407"/>
                <a:ext cx="77" cy="77"/>
              </a:xfrm>
              <a:prstGeom prst="ellipse">
                <a:avLst/>
              </a:prstGeom>
              <a:solidFill>
                <a:srgbClr val="FF66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1" name="Oval 19"/>
              <p:cNvSpPr>
                <a:spLocks noChangeArrowheads="1"/>
              </p:cNvSpPr>
              <p:nvPr/>
            </p:nvSpPr>
            <p:spPr bwMode="auto">
              <a:xfrm>
                <a:off x="2321" y="3407"/>
                <a:ext cx="77" cy="77"/>
              </a:xfrm>
              <a:prstGeom prst="ellipse">
                <a:avLst/>
              </a:prstGeom>
              <a:solidFill>
                <a:srgbClr val="FF66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2" name="Oval 20"/>
              <p:cNvSpPr>
                <a:spLocks noChangeArrowheads="1"/>
              </p:cNvSpPr>
              <p:nvPr/>
            </p:nvSpPr>
            <p:spPr bwMode="auto">
              <a:xfrm rot="5400000">
                <a:off x="1724" y="2831"/>
                <a:ext cx="77" cy="77"/>
              </a:xfrm>
              <a:prstGeom prst="ellipse">
                <a:avLst/>
              </a:prstGeom>
              <a:solidFill>
                <a:srgbClr val="FF66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3" name="Oval 21"/>
              <p:cNvSpPr>
                <a:spLocks noChangeArrowheads="1"/>
              </p:cNvSpPr>
              <p:nvPr/>
            </p:nvSpPr>
            <p:spPr bwMode="auto">
              <a:xfrm rot="5400000">
                <a:off x="1724" y="2336"/>
                <a:ext cx="77" cy="77"/>
              </a:xfrm>
              <a:prstGeom prst="ellipse">
                <a:avLst/>
              </a:prstGeom>
              <a:solidFill>
                <a:srgbClr val="FF66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5" name="Oval 23"/>
              <p:cNvSpPr>
                <a:spLocks noChangeArrowheads="1"/>
              </p:cNvSpPr>
              <p:nvPr/>
            </p:nvSpPr>
            <p:spPr bwMode="auto">
              <a:xfrm rot="5400000">
                <a:off x="3396" y="2831"/>
                <a:ext cx="77" cy="77"/>
              </a:xfrm>
              <a:prstGeom prst="ellipse">
                <a:avLst/>
              </a:prstGeom>
              <a:solidFill>
                <a:srgbClr val="FF66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6" name="Oval 24"/>
              <p:cNvSpPr>
                <a:spLocks noChangeArrowheads="1"/>
              </p:cNvSpPr>
              <p:nvPr/>
            </p:nvSpPr>
            <p:spPr bwMode="auto">
              <a:xfrm rot="5400000">
                <a:off x="3396" y="2336"/>
                <a:ext cx="77" cy="77"/>
              </a:xfrm>
              <a:prstGeom prst="ellipse">
                <a:avLst/>
              </a:prstGeom>
              <a:solidFill>
                <a:srgbClr val="FF66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21" name="Text Box 29"/>
              <p:cNvSpPr txBox="1">
                <a:spLocks noChangeArrowheads="1"/>
              </p:cNvSpPr>
              <p:nvPr/>
            </p:nvSpPr>
            <p:spPr bwMode="auto">
              <a:xfrm>
                <a:off x="2847" y="1529"/>
                <a:ext cx="488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IE" sz="2200" b="1" i="1">
                    <a:solidFill>
                      <a:srgbClr val="FF6600"/>
                    </a:solidFill>
                    <a:latin typeface="Times New Roman" pitchFamily="18" charset="0"/>
                  </a:rPr>
                  <a:t>(x, y)</a:t>
                </a:r>
                <a:endParaRPr lang="en-US" sz="2200" b="1" i="1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22" name="Text Box 30"/>
              <p:cNvSpPr txBox="1">
                <a:spLocks noChangeArrowheads="1"/>
              </p:cNvSpPr>
              <p:nvPr/>
            </p:nvSpPr>
            <p:spPr bwMode="auto">
              <a:xfrm>
                <a:off x="3440" y="2165"/>
                <a:ext cx="488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IE" sz="2200" b="1" i="1">
                    <a:solidFill>
                      <a:srgbClr val="FF6600"/>
                    </a:solidFill>
                    <a:latin typeface="Times New Roman" pitchFamily="18" charset="0"/>
                  </a:rPr>
                  <a:t>(y, x)</a:t>
                </a:r>
                <a:endParaRPr lang="en-US" sz="2200" b="1" i="1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23" name="Text Box 31"/>
              <p:cNvSpPr txBox="1">
                <a:spLocks noChangeArrowheads="1"/>
              </p:cNvSpPr>
              <p:nvPr/>
            </p:nvSpPr>
            <p:spPr bwMode="auto">
              <a:xfrm>
                <a:off x="3412" y="2807"/>
                <a:ext cx="547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IE" sz="2200" b="1" i="1">
                    <a:solidFill>
                      <a:srgbClr val="FF6600"/>
                    </a:solidFill>
                    <a:latin typeface="Times New Roman" pitchFamily="18" charset="0"/>
                  </a:rPr>
                  <a:t>(y, -x)</a:t>
                </a:r>
                <a:endParaRPr lang="en-US" sz="2200" b="1" i="1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24" name="Text Box 32"/>
              <p:cNvSpPr txBox="1">
                <a:spLocks noChangeArrowheads="1"/>
              </p:cNvSpPr>
              <p:nvPr/>
            </p:nvSpPr>
            <p:spPr bwMode="auto">
              <a:xfrm>
                <a:off x="2847" y="3393"/>
                <a:ext cx="547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IE" sz="2200" b="1" i="1">
                    <a:solidFill>
                      <a:srgbClr val="FF6600"/>
                    </a:solidFill>
                    <a:latin typeface="Times New Roman" pitchFamily="18" charset="0"/>
                  </a:rPr>
                  <a:t>(x, -y)</a:t>
                </a:r>
                <a:endParaRPr lang="en-US" sz="2200" b="1" i="1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25" name="Text Box 33"/>
              <p:cNvSpPr txBox="1">
                <a:spLocks noChangeArrowheads="1"/>
              </p:cNvSpPr>
              <p:nvPr/>
            </p:nvSpPr>
            <p:spPr bwMode="auto">
              <a:xfrm>
                <a:off x="1794" y="3393"/>
                <a:ext cx="606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IE" sz="2200" b="1" i="1">
                    <a:solidFill>
                      <a:srgbClr val="FF6600"/>
                    </a:solidFill>
                    <a:latin typeface="Times New Roman" pitchFamily="18" charset="0"/>
                  </a:rPr>
                  <a:t>(-x, -y)</a:t>
                </a:r>
                <a:endParaRPr lang="en-US" sz="2200" b="1" i="1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26" name="Text Box 34"/>
              <p:cNvSpPr txBox="1">
                <a:spLocks noChangeArrowheads="1"/>
              </p:cNvSpPr>
              <p:nvPr/>
            </p:nvSpPr>
            <p:spPr bwMode="auto">
              <a:xfrm>
                <a:off x="1178" y="2807"/>
                <a:ext cx="606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IE" sz="2200" b="1" i="1">
                    <a:solidFill>
                      <a:srgbClr val="FF6600"/>
                    </a:solidFill>
                    <a:latin typeface="Times New Roman" pitchFamily="18" charset="0"/>
                  </a:rPr>
                  <a:t>(-y, -x)</a:t>
                </a:r>
                <a:endParaRPr lang="en-US" sz="2200" b="1" i="1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27" name="Text Box 35"/>
              <p:cNvSpPr txBox="1">
                <a:spLocks noChangeArrowheads="1"/>
              </p:cNvSpPr>
              <p:nvPr/>
            </p:nvSpPr>
            <p:spPr bwMode="auto">
              <a:xfrm>
                <a:off x="1232" y="2165"/>
                <a:ext cx="547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IE" sz="2200" b="1" i="1">
                    <a:solidFill>
                      <a:srgbClr val="FF6600"/>
                    </a:solidFill>
                    <a:latin typeface="Times New Roman" pitchFamily="18" charset="0"/>
                  </a:rPr>
                  <a:t>(-y, x)</a:t>
                </a:r>
                <a:endParaRPr lang="en-US" sz="2200" b="1" i="1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28" name="Text Box 36"/>
              <p:cNvSpPr txBox="1">
                <a:spLocks noChangeArrowheads="1"/>
              </p:cNvSpPr>
              <p:nvPr/>
            </p:nvSpPr>
            <p:spPr bwMode="auto">
              <a:xfrm>
                <a:off x="1853" y="1529"/>
                <a:ext cx="547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IE" sz="2200" b="1" i="1">
                    <a:solidFill>
                      <a:srgbClr val="FF6600"/>
                    </a:solidFill>
                    <a:latin typeface="Times New Roman" pitchFamily="18" charset="0"/>
                  </a:rPr>
                  <a:t>(-x, y)</a:t>
                </a:r>
                <a:endParaRPr lang="en-US" sz="2200" b="1" i="1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8231" name="Line 39"/>
            <p:cNvSpPr>
              <a:spLocks noChangeShapeType="1"/>
            </p:cNvSpPr>
            <p:nvPr/>
          </p:nvSpPr>
          <p:spPr bwMode="auto">
            <a:xfrm flipV="1">
              <a:off x="2201" y="2392"/>
              <a:ext cx="1335" cy="1335"/>
            </a:xfrm>
            <a:prstGeom prst="line">
              <a:avLst/>
            </a:prstGeom>
            <a:noFill/>
            <a:ln w="25400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35" name="Line 43"/>
            <p:cNvSpPr>
              <a:spLocks noChangeShapeType="1"/>
            </p:cNvSpPr>
            <p:nvPr/>
          </p:nvSpPr>
          <p:spPr bwMode="auto">
            <a:xfrm>
              <a:off x="3491" y="3028"/>
              <a:ext cx="0" cy="60"/>
            </a:xfrm>
            <a:prstGeom prst="line">
              <a:avLst/>
            </a:prstGeom>
            <a:noFill/>
            <a:ln w="25400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graphicFrame>
          <p:nvGraphicFramePr>
            <p:cNvPr id="8236" name="Object 44"/>
            <p:cNvGraphicFramePr>
              <a:graphicFrameLocks noChangeAspect="1"/>
            </p:cNvGraphicFramePr>
            <p:nvPr/>
          </p:nvGraphicFramePr>
          <p:xfrm>
            <a:off x="3403" y="3088"/>
            <a:ext cx="165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23" name="Equation" r:id="rId3" imgW="266400" imgH="419040" progId="Equation.3">
                    <p:embed/>
                  </p:oleObj>
                </mc:Choice>
                <mc:Fallback>
                  <p:oleObj name="Equation" r:id="rId3" imgW="266400" imgH="4190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3" y="3088"/>
                          <a:ext cx="165" cy="2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38" name="Line 46"/>
            <p:cNvSpPr>
              <a:spLocks noChangeShapeType="1"/>
            </p:cNvSpPr>
            <p:nvPr/>
          </p:nvSpPr>
          <p:spPr bwMode="auto">
            <a:xfrm flipH="1" flipV="1">
              <a:off x="2201" y="2392"/>
              <a:ext cx="1335" cy="1335"/>
            </a:xfrm>
            <a:prstGeom prst="line">
              <a:avLst/>
            </a:prstGeom>
            <a:noFill/>
            <a:ln w="25400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40" name="Line 48"/>
            <p:cNvSpPr>
              <a:spLocks noChangeShapeType="1"/>
            </p:cNvSpPr>
            <p:nvPr/>
          </p:nvSpPr>
          <p:spPr bwMode="auto">
            <a:xfrm flipH="1" flipV="1">
              <a:off x="2871" y="2107"/>
              <a:ext cx="0" cy="1874"/>
            </a:xfrm>
            <a:prstGeom prst="line">
              <a:avLst/>
            </a:prstGeom>
            <a:noFill/>
            <a:ln w="25400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8241" name="Line 49"/>
            <p:cNvSpPr>
              <a:spLocks noChangeShapeType="1"/>
            </p:cNvSpPr>
            <p:nvPr/>
          </p:nvSpPr>
          <p:spPr bwMode="auto">
            <a:xfrm rot="5400000" flipH="1" flipV="1">
              <a:off x="2871" y="2124"/>
              <a:ext cx="0" cy="1874"/>
            </a:xfrm>
            <a:prstGeom prst="line">
              <a:avLst/>
            </a:prstGeom>
            <a:noFill/>
            <a:ln w="25400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IE"/>
              <a:t>Mid-Point Circle Algorithm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3500"/>
            <a:ext cx="5951538" cy="5524500"/>
          </a:xfrm>
        </p:spPr>
        <p:txBody>
          <a:bodyPr>
            <a:normAutofit lnSpcReduction="10000"/>
          </a:bodyPr>
          <a:lstStyle/>
          <a:p>
            <a:r>
              <a:rPr lang="en-IE" dirty="0"/>
              <a:t>Similarly to the case with lines, there is an incremental algorithm for drawing circles – the </a:t>
            </a:r>
            <a:r>
              <a:rPr lang="en-IE" i="1" dirty="0"/>
              <a:t>mid-point circle algorithm</a:t>
            </a:r>
          </a:p>
          <a:p>
            <a:r>
              <a:rPr lang="en-IE" dirty="0"/>
              <a:t>In the mid-point circle algorithm we use eight-way symmetry so only ever calculate the points for the top right eighth of a circle, and then use symmetry to get the rest of the points</a:t>
            </a:r>
            <a:endParaRPr lang="en-US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402388" y="1247775"/>
            <a:ext cx="2741612" cy="56245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/>
          <a:srcRect l="36816" t="12698" r="27933" b="21925"/>
          <a:stretch>
            <a:fillRect/>
          </a:stretch>
        </p:blipFill>
        <p:spPr bwMode="auto">
          <a:xfrm>
            <a:off x="6538913" y="1287463"/>
            <a:ext cx="2438400" cy="301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400800" y="4314825"/>
            <a:ext cx="2743200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IE" sz="2000"/>
              <a:t>The mid-point circle algorithm was developed by Jack Bresenham, who we heard about earlier.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IE" dirty="0"/>
              <a:t>Mid-Point Circle </a:t>
            </a:r>
            <a:r>
              <a:rPr lang="en-IE" dirty="0" smtClean="0"/>
              <a:t>Algorithm</a:t>
            </a:r>
            <a:endParaRPr lang="en-US" dirty="0"/>
          </a:p>
        </p:txBody>
      </p:sp>
      <p:grpSp>
        <p:nvGrpSpPr>
          <p:cNvPr id="2" name="Group 645"/>
          <p:cNvGrpSpPr>
            <a:grpSpLocks/>
          </p:cNvGrpSpPr>
          <p:nvPr/>
        </p:nvGrpSpPr>
        <p:grpSpPr bwMode="auto">
          <a:xfrm>
            <a:off x="2285984" y="1874882"/>
            <a:ext cx="7215238" cy="7483472"/>
            <a:chOff x="408" y="946"/>
            <a:chExt cx="5688" cy="6009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3584" y="967"/>
              <a:ext cx="0" cy="20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4085" y="981"/>
              <a:ext cx="0" cy="20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4586" y="993"/>
              <a:ext cx="0" cy="20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5085" y="1004"/>
              <a:ext cx="0" cy="20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rot="5400000">
              <a:off x="4402" y="605"/>
              <a:ext cx="0" cy="22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rot="5400000">
              <a:off x="4388" y="1106"/>
              <a:ext cx="0" cy="22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rot="5400000">
              <a:off x="4376" y="1605"/>
              <a:ext cx="0" cy="22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3499" y="1674"/>
              <a:ext cx="163" cy="1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5008" y="1674"/>
              <a:ext cx="163" cy="1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29" name="Oval 13" descr="Wide upward diagonal"/>
            <p:cNvSpPr>
              <a:spLocks noChangeArrowheads="1"/>
            </p:cNvSpPr>
            <p:nvPr/>
          </p:nvSpPr>
          <p:spPr bwMode="auto">
            <a:xfrm>
              <a:off x="4002" y="1674"/>
              <a:ext cx="163" cy="163"/>
            </a:xfrm>
            <a:prstGeom prst="ellipse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4505" y="1674"/>
              <a:ext cx="163" cy="1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3501" y="2166"/>
              <a:ext cx="163" cy="1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32" name="Oval 16"/>
            <p:cNvSpPr>
              <a:spLocks noChangeArrowheads="1"/>
            </p:cNvSpPr>
            <p:nvPr/>
          </p:nvSpPr>
          <p:spPr bwMode="auto">
            <a:xfrm>
              <a:off x="5010" y="2166"/>
              <a:ext cx="163" cy="1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33" name="Oval 17"/>
            <p:cNvSpPr>
              <a:spLocks noChangeArrowheads="1"/>
            </p:cNvSpPr>
            <p:nvPr/>
          </p:nvSpPr>
          <p:spPr bwMode="auto">
            <a:xfrm>
              <a:off x="4004" y="2166"/>
              <a:ext cx="163" cy="1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34" name="Oval 18"/>
            <p:cNvSpPr>
              <a:spLocks noChangeArrowheads="1"/>
            </p:cNvSpPr>
            <p:nvPr/>
          </p:nvSpPr>
          <p:spPr bwMode="auto">
            <a:xfrm>
              <a:off x="4507" y="2166"/>
              <a:ext cx="163" cy="1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35" name="Oval 19"/>
            <p:cNvSpPr>
              <a:spLocks noChangeArrowheads="1"/>
            </p:cNvSpPr>
            <p:nvPr/>
          </p:nvSpPr>
          <p:spPr bwMode="auto">
            <a:xfrm>
              <a:off x="3500" y="2675"/>
              <a:ext cx="163" cy="1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36" name="Oval 20"/>
            <p:cNvSpPr>
              <a:spLocks noChangeArrowheads="1"/>
            </p:cNvSpPr>
            <p:nvPr/>
          </p:nvSpPr>
          <p:spPr bwMode="auto">
            <a:xfrm>
              <a:off x="5009" y="2675"/>
              <a:ext cx="163" cy="1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37" name="Oval 21"/>
            <p:cNvSpPr>
              <a:spLocks noChangeArrowheads="1"/>
            </p:cNvSpPr>
            <p:nvPr/>
          </p:nvSpPr>
          <p:spPr bwMode="auto">
            <a:xfrm>
              <a:off x="4003" y="2675"/>
              <a:ext cx="163" cy="1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38" name="Oval 22"/>
            <p:cNvSpPr>
              <a:spLocks noChangeArrowheads="1"/>
            </p:cNvSpPr>
            <p:nvPr/>
          </p:nvSpPr>
          <p:spPr bwMode="auto">
            <a:xfrm>
              <a:off x="4506" y="2675"/>
              <a:ext cx="163" cy="1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 rot="5400000">
              <a:off x="4407" y="103"/>
              <a:ext cx="0" cy="22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9241" name="Oval 25"/>
            <p:cNvSpPr>
              <a:spLocks noChangeArrowheads="1"/>
            </p:cNvSpPr>
            <p:nvPr/>
          </p:nvSpPr>
          <p:spPr bwMode="auto">
            <a:xfrm>
              <a:off x="3504" y="1172"/>
              <a:ext cx="163" cy="163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42" name="Oval 26"/>
            <p:cNvSpPr>
              <a:spLocks noChangeArrowheads="1"/>
            </p:cNvSpPr>
            <p:nvPr/>
          </p:nvSpPr>
          <p:spPr bwMode="auto">
            <a:xfrm>
              <a:off x="5013" y="1172"/>
              <a:ext cx="163" cy="1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43" name="Oval 27" descr="Wide upward diagonal"/>
            <p:cNvSpPr>
              <a:spLocks noChangeArrowheads="1"/>
            </p:cNvSpPr>
            <p:nvPr/>
          </p:nvSpPr>
          <p:spPr bwMode="auto">
            <a:xfrm>
              <a:off x="4007" y="1172"/>
              <a:ext cx="163" cy="163"/>
            </a:xfrm>
            <a:prstGeom prst="ellipse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44" name="Oval 28"/>
            <p:cNvSpPr>
              <a:spLocks noChangeArrowheads="1"/>
            </p:cNvSpPr>
            <p:nvPr/>
          </p:nvSpPr>
          <p:spPr bwMode="auto">
            <a:xfrm>
              <a:off x="4510" y="1172"/>
              <a:ext cx="163" cy="1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836" name="Oval 620"/>
            <p:cNvSpPr>
              <a:spLocks noChangeArrowheads="1"/>
            </p:cNvSpPr>
            <p:nvPr/>
          </p:nvSpPr>
          <p:spPr bwMode="auto">
            <a:xfrm>
              <a:off x="408" y="1267"/>
              <a:ext cx="5688" cy="5688"/>
            </a:xfrm>
            <a:prstGeom prst="ellips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845" name="Text Box 629"/>
            <p:cNvSpPr txBox="1">
              <a:spLocks noChangeArrowheads="1"/>
            </p:cNvSpPr>
            <p:nvPr/>
          </p:nvSpPr>
          <p:spPr bwMode="auto">
            <a:xfrm>
              <a:off x="3777" y="946"/>
              <a:ext cx="61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IE" sz="2000" b="1" i="1">
                  <a:solidFill>
                    <a:schemeClr val="accent2"/>
                  </a:solidFill>
                  <a:latin typeface="Times New Roman" pitchFamily="18" charset="0"/>
                </a:rPr>
                <a:t>(</a:t>
              </a:r>
              <a:r>
                <a:rPr lang="en-US" sz="2000" b="1" i="1">
                  <a:solidFill>
                    <a:schemeClr val="accent2"/>
                  </a:solidFill>
                  <a:latin typeface="Times New Roman" pitchFamily="18" charset="0"/>
                </a:rPr>
                <a:t>x</a:t>
              </a:r>
              <a:r>
                <a:rPr lang="en-US" sz="2000" b="1" i="1" baseline="-25000">
                  <a:solidFill>
                    <a:schemeClr val="accent2"/>
                  </a:solidFill>
                  <a:latin typeface="Times New Roman" pitchFamily="18" charset="0"/>
                </a:rPr>
                <a:t>k</a:t>
              </a:r>
              <a:r>
                <a:rPr lang="en-US" sz="2000" b="1" i="1">
                  <a:solidFill>
                    <a:schemeClr val="accent2"/>
                  </a:solidFill>
                  <a:latin typeface="Times New Roman" pitchFamily="18" charset="0"/>
                </a:rPr>
                <a:t>+1, y</a:t>
              </a:r>
              <a:r>
                <a:rPr lang="en-US" sz="2000" b="1" i="1" baseline="-25000">
                  <a:solidFill>
                    <a:schemeClr val="accent2"/>
                  </a:solidFill>
                  <a:latin typeface="Times New Roman" pitchFamily="18" charset="0"/>
                </a:rPr>
                <a:t>k</a:t>
              </a:r>
              <a:r>
                <a:rPr lang="en-US" sz="2000" b="1" i="1">
                  <a:solidFill>
                    <a:schemeClr val="accent2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9858" name="Text Box 642"/>
            <p:cNvSpPr txBox="1">
              <a:spLocks noChangeArrowheads="1"/>
            </p:cNvSpPr>
            <p:nvPr/>
          </p:nvSpPr>
          <p:spPr bwMode="auto">
            <a:xfrm>
              <a:off x="3695" y="1861"/>
              <a:ext cx="745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IE" sz="2000" b="1" i="1">
                  <a:solidFill>
                    <a:schemeClr val="accent2"/>
                  </a:solidFill>
                  <a:latin typeface="Times New Roman" pitchFamily="18" charset="0"/>
                </a:rPr>
                <a:t>(</a:t>
              </a:r>
              <a:r>
                <a:rPr lang="en-US" sz="2000" b="1" i="1">
                  <a:solidFill>
                    <a:schemeClr val="accent2"/>
                  </a:solidFill>
                  <a:latin typeface="Times New Roman" pitchFamily="18" charset="0"/>
                </a:rPr>
                <a:t>x</a:t>
              </a:r>
              <a:r>
                <a:rPr lang="en-US" sz="2000" b="1" i="1" baseline="-25000">
                  <a:solidFill>
                    <a:schemeClr val="accent2"/>
                  </a:solidFill>
                  <a:latin typeface="Times New Roman" pitchFamily="18" charset="0"/>
                </a:rPr>
                <a:t>k</a:t>
              </a:r>
              <a:r>
                <a:rPr lang="en-US" sz="2000" b="1" i="1">
                  <a:solidFill>
                    <a:schemeClr val="accent2"/>
                  </a:solidFill>
                  <a:latin typeface="Times New Roman" pitchFamily="18" charset="0"/>
                </a:rPr>
                <a:t>+1, y</a:t>
              </a:r>
              <a:r>
                <a:rPr lang="en-US" sz="2000" b="1" i="1" baseline="-25000">
                  <a:solidFill>
                    <a:schemeClr val="accent2"/>
                  </a:solidFill>
                  <a:latin typeface="Times New Roman" pitchFamily="18" charset="0"/>
                </a:rPr>
                <a:t>k</a:t>
              </a:r>
              <a:r>
                <a:rPr lang="en-US" sz="2000" b="1" i="1">
                  <a:solidFill>
                    <a:schemeClr val="accent2"/>
                  </a:solidFill>
                  <a:latin typeface="Times New Roman" pitchFamily="18" charset="0"/>
                </a:rPr>
                <a:t>-1)</a:t>
              </a:r>
            </a:p>
          </p:txBody>
        </p:sp>
        <p:sp>
          <p:nvSpPr>
            <p:cNvPr id="9859" name="Text Box 643"/>
            <p:cNvSpPr txBox="1">
              <a:spLocks noChangeArrowheads="1"/>
            </p:cNvSpPr>
            <p:nvPr/>
          </p:nvSpPr>
          <p:spPr bwMode="auto">
            <a:xfrm>
              <a:off x="3102" y="998"/>
              <a:ext cx="441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IE" sz="2000" b="1" i="1">
                  <a:solidFill>
                    <a:schemeClr val="accent2"/>
                  </a:solidFill>
                  <a:latin typeface="Times New Roman" pitchFamily="18" charset="0"/>
                </a:rPr>
                <a:t>(</a:t>
              </a:r>
              <a:r>
                <a:rPr lang="en-US" sz="2000" b="1" i="1">
                  <a:solidFill>
                    <a:schemeClr val="accent2"/>
                  </a:solidFill>
                  <a:latin typeface="Times New Roman" pitchFamily="18" charset="0"/>
                </a:rPr>
                <a:t>x</a:t>
              </a:r>
              <a:r>
                <a:rPr lang="en-US" sz="2000" b="1" i="1" baseline="-25000">
                  <a:solidFill>
                    <a:schemeClr val="accent2"/>
                  </a:solidFill>
                  <a:latin typeface="Times New Roman" pitchFamily="18" charset="0"/>
                </a:rPr>
                <a:t>k</a:t>
              </a:r>
              <a:r>
                <a:rPr lang="en-US" sz="2000" b="1" i="1">
                  <a:solidFill>
                    <a:schemeClr val="accent2"/>
                  </a:solidFill>
                  <a:latin typeface="Times New Roman" pitchFamily="18" charset="0"/>
                </a:rPr>
                <a:t>, y</a:t>
              </a:r>
              <a:r>
                <a:rPr lang="en-US" sz="2000" b="1" i="1" baseline="-25000">
                  <a:solidFill>
                    <a:schemeClr val="accent2"/>
                  </a:solidFill>
                  <a:latin typeface="Times New Roman" pitchFamily="18" charset="0"/>
                </a:rPr>
                <a:t>k</a:t>
              </a:r>
              <a:r>
                <a:rPr lang="en-US" sz="2000" b="1" i="1">
                  <a:solidFill>
                    <a:schemeClr val="accent2"/>
                  </a:solidFill>
                  <a:latin typeface="Times New Roman" pitchFamily="18" charset="0"/>
                </a:rPr>
                <a:t>)</a:t>
              </a:r>
            </a:p>
          </p:txBody>
        </p:sp>
      </p:grp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" y="1500174"/>
            <a:ext cx="7686700" cy="5357826"/>
          </a:xfrm>
        </p:spPr>
        <p:txBody>
          <a:bodyPr/>
          <a:lstStyle/>
          <a:p>
            <a:r>
              <a:rPr lang="en-IE" dirty="0"/>
              <a:t>Assume that we have </a:t>
            </a:r>
            <a:br>
              <a:rPr lang="en-IE" dirty="0"/>
            </a:br>
            <a:r>
              <a:rPr lang="en-IE" dirty="0"/>
              <a:t>just plotted point </a:t>
            </a:r>
            <a:r>
              <a:rPr lang="en-IE" sz="3600" i="1" dirty="0">
                <a:latin typeface="Times New Roman" pitchFamily="18" charset="0"/>
              </a:rPr>
              <a:t>(</a:t>
            </a:r>
            <a:r>
              <a:rPr lang="en-IE" sz="3600" i="1" dirty="0" err="1">
                <a:latin typeface="Times New Roman" pitchFamily="18" charset="0"/>
              </a:rPr>
              <a:t>x</a:t>
            </a:r>
            <a:r>
              <a:rPr lang="en-IE" sz="3600" i="1" baseline="-25000" dirty="0" err="1">
                <a:latin typeface="Times New Roman" pitchFamily="18" charset="0"/>
              </a:rPr>
              <a:t>k</a:t>
            </a:r>
            <a:r>
              <a:rPr lang="en-IE" sz="3600" i="1" dirty="0">
                <a:latin typeface="Times New Roman" pitchFamily="18" charset="0"/>
              </a:rPr>
              <a:t>, </a:t>
            </a:r>
            <a:r>
              <a:rPr lang="en-IE" sz="3600" i="1" dirty="0" err="1">
                <a:latin typeface="Times New Roman" pitchFamily="18" charset="0"/>
              </a:rPr>
              <a:t>y</a:t>
            </a:r>
            <a:r>
              <a:rPr lang="en-IE" sz="3600" i="1" baseline="-25000" dirty="0" err="1">
                <a:latin typeface="Times New Roman" pitchFamily="18" charset="0"/>
              </a:rPr>
              <a:t>k</a:t>
            </a:r>
            <a:r>
              <a:rPr lang="en-IE" sz="3600" i="1" dirty="0">
                <a:latin typeface="Times New Roman" pitchFamily="18" charset="0"/>
              </a:rPr>
              <a:t>)</a:t>
            </a:r>
          </a:p>
          <a:p>
            <a:r>
              <a:rPr lang="en-IE" dirty="0"/>
              <a:t>The next point is a </a:t>
            </a:r>
            <a:br>
              <a:rPr lang="en-IE" dirty="0"/>
            </a:br>
            <a:r>
              <a:rPr lang="en-IE" dirty="0"/>
              <a:t>choice between </a:t>
            </a:r>
            <a:r>
              <a:rPr lang="en-IE" sz="3600" i="1" dirty="0">
                <a:latin typeface="Times New Roman" pitchFamily="18" charset="0"/>
              </a:rPr>
              <a:t>(x</a:t>
            </a:r>
            <a:r>
              <a:rPr lang="en-IE" sz="3600" i="1" baseline="-25000" dirty="0">
                <a:latin typeface="Times New Roman" pitchFamily="18" charset="0"/>
              </a:rPr>
              <a:t>k</a:t>
            </a:r>
            <a:r>
              <a:rPr lang="en-IE" sz="3600" i="1" dirty="0">
                <a:latin typeface="Times New Roman" pitchFamily="18" charset="0"/>
              </a:rPr>
              <a:t>+1, </a:t>
            </a:r>
            <a:r>
              <a:rPr lang="en-IE" sz="3600" i="1" dirty="0" err="1">
                <a:latin typeface="Times New Roman" pitchFamily="18" charset="0"/>
              </a:rPr>
              <a:t>y</a:t>
            </a:r>
            <a:r>
              <a:rPr lang="en-IE" sz="3600" i="1" baseline="-25000" dirty="0" err="1">
                <a:latin typeface="Times New Roman" pitchFamily="18" charset="0"/>
              </a:rPr>
              <a:t>k</a:t>
            </a:r>
            <a:r>
              <a:rPr lang="en-IE" sz="3600" i="1" dirty="0">
                <a:latin typeface="Times New Roman" pitchFamily="18" charset="0"/>
              </a:rPr>
              <a:t>) </a:t>
            </a:r>
            <a:br>
              <a:rPr lang="en-IE" sz="3600" i="1" dirty="0">
                <a:latin typeface="Times New Roman" pitchFamily="18" charset="0"/>
              </a:rPr>
            </a:br>
            <a:r>
              <a:rPr lang="en-IE" dirty="0"/>
              <a:t>and </a:t>
            </a:r>
            <a:r>
              <a:rPr lang="en-IE" sz="3600" i="1" dirty="0">
                <a:latin typeface="Times New Roman" pitchFamily="18" charset="0"/>
              </a:rPr>
              <a:t>(x</a:t>
            </a:r>
            <a:r>
              <a:rPr lang="en-IE" sz="3600" i="1" baseline="-25000" dirty="0">
                <a:latin typeface="Times New Roman" pitchFamily="18" charset="0"/>
              </a:rPr>
              <a:t>k</a:t>
            </a:r>
            <a:r>
              <a:rPr lang="en-IE" sz="3600" i="1" dirty="0">
                <a:latin typeface="Times New Roman" pitchFamily="18" charset="0"/>
              </a:rPr>
              <a:t>+1, y</a:t>
            </a:r>
            <a:r>
              <a:rPr lang="en-IE" sz="3600" i="1" baseline="-25000" dirty="0">
                <a:latin typeface="Times New Roman" pitchFamily="18" charset="0"/>
              </a:rPr>
              <a:t>k</a:t>
            </a:r>
            <a:r>
              <a:rPr lang="en-IE" sz="3600" i="1" dirty="0">
                <a:latin typeface="Times New Roman" pitchFamily="18" charset="0"/>
              </a:rPr>
              <a:t>-1)</a:t>
            </a:r>
          </a:p>
          <a:p>
            <a:r>
              <a:rPr lang="en-IE" dirty="0"/>
              <a:t>We would like to choose </a:t>
            </a:r>
            <a:br>
              <a:rPr lang="en-IE" dirty="0"/>
            </a:br>
            <a:r>
              <a:rPr lang="en-IE" dirty="0"/>
              <a:t>the point that is nearest to </a:t>
            </a:r>
            <a:br>
              <a:rPr lang="en-IE" dirty="0"/>
            </a:br>
            <a:r>
              <a:rPr lang="en-IE" dirty="0"/>
              <a:t>the actual circle</a:t>
            </a:r>
          </a:p>
          <a:p>
            <a:r>
              <a:rPr lang="en-IE" dirty="0"/>
              <a:t>So how do we make this choice?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1399032"/>
          </a:xfrm>
          <a:ln/>
        </p:spPr>
        <p:txBody>
          <a:bodyPr>
            <a:normAutofit/>
          </a:bodyPr>
          <a:lstStyle/>
          <a:p>
            <a:r>
              <a:rPr lang="en-IE" sz="4000" dirty="0"/>
              <a:t>The Mid-Point Circle Algorithm</a:t>
            </a:r>
            <a:endParaRPr lang="en-US" sz="40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5241925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609600" indent="-609600" algn="ctr"/>
            <a:r>
              <a:rPr lang="en-IE" sz="2400" dirty="0"/>
              <a:t>MID-POINT CIRCLE ALGORITHM</a:t>
            </a:r>
          </a:p>
          <a:p>
            <a:pPr marL="609600" indent="-609600">
              <a:buFontTx/>
              <a:buChar char="•"/>
            </a:pPr>
            <a:r>
              <a:rPr lang="en-IE" sz="2400" dirty="0"/>
              <a:t>Input radius </a:t>
            </a:r>
            <a:r>
              <a:rPr lang="en-IE" sz="2400" i="1" dirty="0">
                <a:latin typeface="Times New Roman" pitchFamily="18" charset="0"/>
              </a:rPr>
              <a:t>r</a:t>
            </a:r>
            <a:r>
              <a:rPr lang="en-IE" sz="2400" dirty="0"/>
              <a:t> and circle centre </a:t>
            </a:r>
            <a:r>
              <a:rPr lang="en-IE" sz="2400" i="1" dirty="0">
                <a:latin typeface="Times New Roman" pitchFamily="18" charset="0"/>
              </a:rPr>
              <a:t>(</a:t>
            </a:r>
            <a:r>
              <a:rPr lang="en-IE" sz="2400" i="1" dirty="0" err="1">
                <a:latin typeface="Times New Roman" pitchFamily="18" charset="0"/>
              </a:rPr>
              <a:t>x</a:t>
            </a:r>
            <a:r>
              <a:rPr lang="en-IE" sz="2400" i="1" baseline="-25000" dirty="0" err="1">
                <a:latin typeface="Times New Roman" pitchFamily="18" charset="0"/>
              </a:rPr>
              <a:t>c</a:t>
            </a:r>
            <a:r>
              <a:rPr lang="en-IE" sz="2400" i="1" dirty="0">
                <a:latin typeface="Times New Roman" pitchFamily="18" charset="0"/>
              </a:rPr>
              <a:t>, </a:t>
            </a:r>
            <a:r>
              <a:rPr lang="en-IE" sz="2400" i="1" dirty="0" err="1">
                <a:latin typeface="Times New Roman" pitchFamily="18" charset="0"/>
              </a:rPr>
              <a:t>y</a:t>
            </a:r>
            <a:r>
              <a:rPr lang="en-IE" sz="2400" i="1" baseline="-25000" dirty="0" err="1">
                <a:latin typeface="Times New Roman" pitchFamily="18" charset="0"/>
              </a:rPr>
              <a:t>c</a:t>
            </a:r>
            <a:r>
              <a:rPr lang="en-IE" sz="2400" i="1" dirty="0">
                <a:latin typeface="Times New Roman" pitchFamily="18" charset="0"/>
              </a:rPr>
              <a:t>)</a:t>
            </a:r>
            <a:r>
              <a:rPr lang="en-IE" sz="2400" dirty="0"/>
              <a:t>, then set the coordinates for the first point on the circumference of a circle centred on the origin as:</a:t>
            </a:r>
          </a:p>
          <a:p>
            <a:pPr marL="609600" indent="-609600">
              <a:buFontTx/>
              <a:buChar char="•"/>
            </a:pPr>
            <a:endParaRPr lang="en-IE" dirty="0"/>
          </a:p>
          <a:p>
            <a:pPr marL="609600" indent="-609600">
              <a:buFontTx/>
              <a:buChar char="•"/>
            </a:pPr>
            <a:r>
              <a:rPr lang="en-IE" sz="2400" dirty="0"/>
              <a:t>Calculate the initial value of the decision parameter as:</a:t>
            </a:r>
          </a:p>
          <a:p>
            <a:pPr marL="609600" indent="-609600">
              <a:buFontTx/>
              <a:buChar char="•"/>
            </a:pPr>
            <a:endParaRPr lang="en-IE" sz="4000" dirty="0"/>
          </a:p>
          <a:p>
            <a:pPr marL="609600" indent="-609600">
              <a:buFontTx/>
              <a:buChar char="•"/>
            </a:pPr>
            <a:r>
              <a:rPr lang="en-IE" sz="2400" dirty="0"/>
              <a:t>Perform the test, Starting with </a:t>
            </a:r>
            <a:r>
              <a:rPr lang="en-IE" sz="2400" i="1" dirty="0">
                <a:latin typeface="Times New Roman" pitchFamily="18" charset="0"/>
              </a:rPr>
              <a:t>k = 0</a:t>
            </a:r>
            <a:r>
              <a:rPr lang="en-IE" sz="2400" dirty="0"/>
              <a:t> at each position </a:t>
            </a:r>
            <a:r>
              <a:rPr lang="en-IE" sz="2400" i="1" dirty="0" err="1">
                <a:latin typeface="Times New Roman" pitchFamily="18" charset="0"/>
              </a:rPr>
              <a:t>x</a:t>
            </a:r>
            <a:r>
              <a:rPr lang="en-IE" sz="2400" i="1" baseline="-25000" dirty="0" err="1">
                <a:latin typeface="Times New Roman" pitchFamily="18" charset="0"/>
              </a:rPr>
              <a:t>k</a:t>
            </a:r>
            <a:r>
              <a:rPr lang="en-IE" sz="2400" dirty="0"/>
              <a:t>, perform the following test.</a:t>
            </a:r>
          </a:p>
          <a:p>
            <a:pPr marL="609600" indent="-609600"/>
            <a:r>
              <a:rPr lang="en-IE" sz="2400" dirty="0"/>
              <a:t> (</a:t>
            </a:r>
            <a:r>
              <a:rPr lang="en-IE" sz="2400" dirty="0" err="1"/>
              <a:t>i</a:t>
            </a:r>
            <a:r>
              <a:rPr lang="en-IE" sz="2400" dirty="0"/>
              <a:t>)  If </a:t>
            </a:r>
            <a:r>
              <a:rPr lang="en-IE" sz="2400" i="1" dirty="0" err="1">
                <a:latin typeface="Times New Roman" pitchFamily="18" charset="0"/>
              </a:rPr>
              <a:t>p</a:t>
            </a:r>
            <a:r>
              <a:rPr lang="en-IE" sz="2400" i="1" baseline="-25000" dirty="0" err="1">
                <a:latin typeface="Times New Roman" pitchFamily="18" charset="0"/>
              </a:rPr>
              <a:t>k</a:t>
            </a:r>
            <a:r>
              <a:rPr lang="en-IE" sz="2400" i="1" baseline="-25000" dirty="0">
                <a:latin typeface="Times New Roman" pitchFamily="18" charset="0"/>
              </a:rPr>
              <a:t> </a:t>
            </a:r>
            <a:r>
              <a:rPr lang="en-IE" sz="2400" i="1" dirty="0">
                <a:latin typeface="Times New Roman" pitchFamily="18" charset="0"/>
              </a:rPr>
              <a:t>&lt; 0</a:t>
            </a:r>
            <a:r>
              <a:rPr lang="en-IE" sz="2400" dirty="0"/>
              <a:t>, the next point along the circle centred on </a:t>
            </a:r>
            <a:r>
              <a:rPr lang="en-IE" sz="2400" i="1" dirty="0">
                <a:latin typeface="Times New Roman" pitchFamily="18" charset="0"/>
              </a:rPr>
              <a:t>(0, 0)</a:t>
            </a:r>
            <a:r>
              <a:rPr lang="en-IE" sz="2400" dirty="0"/>
              <a:t> is </a:t>
            </a:r>
            <a:r>
              <a:rPr lang="en-IE" sz="2400" i="1" dirty="0">
                <a:latin typeface="Times New Roman" pitchFamily="18" charset="0"/>
              </a:rPr>
              <a:t>(x</a:t>
            </a:r>
            <a:r>
              <a:rPr lang="en-IE" sz="2400" i="1" baseline="-25000" dirty="0">
                <a:latin typeface="Times New Roman" pitchFamily="18" charset="0"/>
              </a:rPr>
              <a:t>k</a:t>
            </a:r>
            <a:r>
              <a:rPr lang="en-IE" sz="2400" i="1" dirty="0">
                <a:latin typeface="Times New Roman" pitchFamily="18" charset="0"/>
              </a:rPr>
              <a:t>+1, </a:t>
            </a:r>
            <a:r>
              <a:rPr lang="en-IE" sz="2400" i="1" dirty="0" err="1">
                <a:latin typeface="Times New Roman" pitchFamily="18" charset="0"/>
              </a:rPr>
              <a:t>y</a:t>
            </a:r>
            <a:r>
              <a:rPr lang="en-IE" sz="2400" i="1" baseline="-25000" dirty="0" err="1">
                <a:latin typeface="Times New Roman" pitchFamily="18" charset="0"/>
              </a:rPr>
              <a:t>k</a:t>
            </a:r>
            <a:r>
              <a:rPr lang="en-IE" sz="2400" i="1" dirty="0">
                <a:latin typeface="Times New Roman" pitchFamily="18" charset="0"/>
              </a:rPr>
              <a:t>)</a:t>
            </a:r>
            <a:r>
              <a:rPr lang="en-IE" sz="2400" dirty="0"/>
              <a:t> and:</a:t>
            </a:r>
            <a:endParaRPr lang="en-US" sz="2400" dirty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436938" y="2928934"/>
          <a:ext cx="22352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7" name="Equation" r:id="rId3" imgW="939600" imgH="228600" progId="Equation.3">
                  <p:embed/>
                </p:oleObj>
              </mc:Choice>
              <mc:Fallback>
                <p:oleObj name="Equation" r:id="rId3" imgW="9396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938" y="2928934"/>
                        <a:ext cx="223520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3571868" y="3929066"/>
          <a:ext cx="17827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8" name="Equation" r:id="rId5" imgW="749160" imgH="304560" progId="Equation.3">
                  <p:embed/>
                </p:oleObj>
              </mc:Choice>
              <mc:Fallback>
                <p:oleObj name="Equation" r:id="rId5" imgW="74916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3929066"/>
                        <a:ext cx="1782762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4929210" y="6005513"/>
          <a:ext cx="29289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9" name="Equation" r:id="rId7" imgW="1231560" imgH="228600" progId="Equation.3">
                  <p:embed/>
                </p:oleObj>
              </mc:Choice>
              <mc:Fallback>
                <p:oleObj name="Equation" r:id="rId7" imgW="12315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210" y="6005513"/>
                        <a:ext cx="2928938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IE" sz="3600" dirty="0"/>
              <a:t>The Mid-Point Circle Algorithm </a:t>
            </a:r>
            <a:endParaRPr lang="en-US" sz="36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" y="1333500"/>
            <a:ext cx="8953500" cy="55245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/>
            <a:r>
              <a:rPr lang="en-IE" sz="2800" dirty="0"/>
              <a:t>(ii) If</a:t>
            </a:r>
            <a:r>
              <a:rPr lang="en-IE" sz="2800" dirty="0">
                <a:solidFill>
                  <a:srgbClr val="FF6600"/>
                </a:solidFill>
              </a:rPr>
              <a:t> </a:t>
            </a:r>
            <a:r>
              <a:rPr lang="en-IE" sz="2800" dirty="0" err="1"/>
              <a:t>Pk</a:t>
            </a:r>
            <a:r>
              <a:rPr lang="en-IE" sz="2800" dirty="0"/>
              <a:t> &gt;0 then the next point along the circle is   </a:t>
            </a:r>
            <a:r>
              <a:rPr lang="en-IE" sz="2800" i="1" dirty="0">
                <a:latin typeface="Times New Roman" pitchFamily="18" charset="0"/>
              </a:rPr>
              <a:t>(x</a:t>
            </a:r>
            <a:r>
              <a:rPr lang="en-IE" sz="2800" i="1" baseline="-25000" dirty="0">
                <a:latin typeface="Times New Roman" pitchFamily="18" charset="0"/>
              </a:rPr>
              <a:t>k</a:t>
            </a:r>
            <a:r>
              <a:rPr lang="en-IE" sz="2800" i="1" dirty="0">
                <a:latin typeface="Times New Roman" pitchFamily="18" charset="0"/>
              </a:rPr>
              <a:t>+1, y</a:t>
            </a:r>
            <a:r>
              <a:rPr lang="en-IE" sz="2800" i="1" baseline="-25000" dirty="0">
                <a:latin typeface="Times New Roman" pitchFamily="18" charset="0"/>
              </a:rPr>
              <a:t>k</a:t>
            </a:r>
            <a:r>
              <a:rPr lang="en-IE" sz="2800" i="1" dirty="0">
                <a:latin typeface="Times New Roman" pitchFamily="18" charset="0"/>
              </a:rPr>
              <a:t>-1)</a:t>
            </a:r>
            <a:r>
              <a:rPr lang="en-IE" sz="2800" dirty="0"/>
              <a:t> and:</a:t>
            </a:r>
          </a:p>
          <a:p>
            <a:pPr marL="609600" indent="-609600"/>
            <a:endParaRPr lang="en-IE" sz="4400" dirty="0"/>
          </a:p>
          <a:p>
            <a:pPr marL="609600" indent="-609600"/>
            <a:r>
              <a:rPr lang="en-IE" sz="2800" dirty="0"/>
              <a:t> where           = 2X</a:t>
            </a:r>
            <a:r>
              <a:rPr lang="en-IE" sz="2800" baseline="-25000" dirty="0"/>
              <a:t>k</a:t>
            </a:r>
            <a:r>
              <a:rPr lang="en-IE" sz="2800" dirty="0"/>
              <a:t>+2 and            = 2Y</a:t>
            </a:r>
            <a:r>
              <a:rPr lang="en-IE" sz="2800" baseline="-25000" dirty="0"/>
              <a:t>k</a:t>
            </a:r>
            <a:r>
              <a:rPr lang="en-IE" sz="2800" dirty="0"/>
              <a:t> – 2 </a:t>
            </a:r>
          </a:p>
          <a:p>
            <a:pPr marL="609600" indent="-609600">
              <a:buFontTx/>
              <a:buChar char="•"/>
            </a:pPr>
            <a:r>
              <a:rPr lang="en-IE" sz="2800" dirty="0"/>
              <a:t>Identify the symmetry points in the other seven octants</a:t>
            </a:r>
          </a:p>
          <a:p>
            <a:pPr marL="609600" indent="-609600">
              <a:buFontTx/>
              <a:buChar char="•"/>
            </a:pPr>
            <a:r>
              <a:rPr lang="en-IE" sz="2800" dirty="0"/>
              <a:t>Move </a:t>
            </a:r>
            <a:r>
              <a:rPr lang="en-IE" sz="2800" i="1" dirty="0">
                <a:latin typeface="Times New Roman" pitchFamily="18" charset="0"/>
              </a:rPr>
              <a:t>(x, y)</a:t>
            </a:r>
            <a:r>
              <a:rPr lang="en-IE" sz="2800" dirty="0"/>
              <a:t> according to:</a:t>
            </a:r>
          </a:p>
          <a:p>
            <a:pPr marL="609600" indent="-609600">
              <a:buFontTx/>
              <a:buChar char="•"/>
            </a:pPr>
            <a:endParaRPr lang="en-IE" sz="4400" dirty="0"/>
          </a:p>
          <a:p>
            <a:pPr marL="609600" indent="-609600">
              <a:buFontTx/>
              <a:buChar char="•"/>
            </a:pPr>
            <a:r>
              <a:rPr lang="en-IE" sz="2800" dirty="0"/>
              <a:t>Repeat steps 3 to 5 until </a:t>
            </a:r>
            <a:r>
              <a:rPr lang="en-IE" sz="2800" i="1" dirty="0">
                <a:latin typeface="Times New Roman" pitchFamily="18" charset="0"/>
              </a:rPr>
              <a:t>x &gt;= y</a:t>
            </a:r>
            <a:endParaRPr lang="en-US" sz="2800" i="1" dirty="0">
              <a:latin typeface="Times New Roman" pitchFamily="18" charset="0"/>
            </a:endParaRPr>
          </a:p>
        </p:txBody>
      </p:sp>
      <p:graphicFrame>
        <p:nvGraphicFramePr>
          <p:cNvPr id="28686" name="Object 1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553088" y="3065463"/>
          <a:ext cx="876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7" name="Equation" r:id="rId3" imgW="342720" imgH="228600" progId="Equation.3">
                  <p:embed/>
                </p:oleObj>
              </mc:Choice>
              <mc:Fallback>
                <p:oleObj name="Equation" r:id="rId3" imgW="3427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3088" y="3065463"/>
                        <a:ext cx="8763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2649538" y="2000240"/>
          <a:ext cx="395605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8" name="Equation" r:id="rId5" imgW="1663560" imgH="228600" progId="Equation.3">
                  <p:embed/>
                </p:oleObj>
              </mc:Choice>
              <mc:Fallback>
                <p:oleObj name="Equation" r:id="rId5" imgW="16635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538" y="2000240"/>
                        <a:ext cx="3956050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03488" y="5081588"/>
            <a:ext cx="3440112" cy="542925"/>
            <a:chOff x="1803" y="2945"/>
            <a:chExt cx="2167" cy="342"/>
          </a:xfrm>
        </p:grpSpPr>
        <p:graphicFrame>
          <p:nvGraphicFramePr>
            <p:cNvPr id="28679" name="Object 7"/>
            <p:cNvGraphicFramePr>
              <a:graphicFrameLocks noChangeAspect="1"/>
            </p:cNvGraphicFramePr>
            <p:nvPr/>
          </p:nvGraphicFramePr>
          <p:xfrm>
            <a:off x="1803" y="2945"/>
            <a:ext cx="913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49" name="Equation" r:id="rId7" imgW="609480" imgH="228600" progId="Equation.3">
                    <p:embed/>
                  </p:oleObj>
                </mc:Choice>
                <mc:Fallback>
                  <p:oleObj name="Equation" r:id="rId7" imgW="60948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3" y="2945"/>
                          <a:ext cx="913" cy="3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0" name="Object 8"/>
            <p:cNvGraphicFramePr>
              <a:graphicFrameLocks noChangeAspect="1"/>
            </p:cNvGraphicFramePr>
            <p:nvPr/>
          </p:nvGraphicFramePr>
          <p:xfrm>
            <a:off x="3019" y="2945"/>
            <a:ext cx="951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50" name="Equation" r:id="rId9" imgW="634680" imgH="228600" progId="Equation.3">
                    <p:embed/>
                  </p:oleObj>
                </mc:Choice>
                <mc:Fallback>
                  <p:oleObj name="Equation" r:id="rId9" imgW="634680" imgH="2286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9" y="2945"/>
                          <a:ext cx="951" cy="3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688" name="Object 1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57416" y="3100390"/>
          <a:ext cx="1028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1" name="Equation" r:id="rId11" imgW="342720" imgH="228600" progId="Equation.3">
                  <p:embed/>
                </p:oleObj>
              </mc:Choice>
              <mc:Fallback>
                <p:oleObj name="Equation" r:id="rId11" imgW="3427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16" y="3100390"/>
                        <a:ext cx="10287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IE"/>
              <a:t>Mid-Point Circle Algorithm Example</a:t>
            </a:r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sz="2800"/>
              <a:t>To see the mid-point circle algorithm in action lets use it to draw a circle centred at (0,0) with radius 10</a:t>
            </a:r>
          </a:p>
          <a:p>
            <a:r>
              <a:rPr lang="en-IE" sz="2800"/>
              <a:t>Determine the positions along the circle octant in the first quadrant from </a:t>
            </a:r>
            <a:r>
              <a:rPr lang="en-IE" sz="2800">
                <a:solidFill>
                  <a:srgbClr val="FF6600"/>
                </a:solidFill>
              </a:rPr>
              <a:t>x=0 to x=y.</a:t>
            </a:r>
          </a:p>
          <a:p>
            <a:r>
              <a:rPr lang="en-IE" sz="2800"/>
              <a:t>The intial value of the decision parameter is</a:t>
            </a:r>
          </a:p>
          <a:p>
            <a:r>
              <a:rPr lang="en-IE" sz="2800">
                <a:solidFill>
                  <a:srgbClr val="FF6600"/>
                </a:solidFill>
              </a:rPr>
              <a:t>	P0 = 1-r = 1-10 = -9 </a:t>
            </a:r>
          </a:p>
          <a:p>
            <a:r>
              <a:rPr lang="en-IE" sz="2800"/>
              <a:t>For circle centred on the coordinate origin, the initial point is (X0,Y0)=(0,10) and initial increment terms for calculating the decision parameters are</a:t>
            </a:r>
          </a:p>
          <a:p>
            <a:r>
              <a:rPr lang="en-GB" sz="2800"/>
              <a:t>2X0 =0 and 2Y0 = 20</a:t>
            </a:r>
          </a:p>
          <a:p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8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                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33500"/>
            <a:ext cx="8394700" cy="5524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K=0  and P0 = -9                                              (1,10)</a:t>
            </a:r>
          </a:p>
          <a:p>
            <a:pPr>
              <a:lnSpc>
                <a:spcPct val="90000"/>
              </a:lnSpc>
            </a:pPr>
            <a:r>
              <a:rPr lang="en-US" sz="2400"/>
              <a:t>                                                   (pk&lt;0)</a:t>
            </a:r>
          </a:p>
          <a:p>
            <a:pPr>
              <a:lnSpc>
                <a:spcPct val="90000"/>
              </a:lnSpc>
            </a:pPr>
            <a:r>
              <a:rPr lang="en-US" sz="2400"/>
              <a:t>K=1,  P1=P0+2Xk+1 =&gt;  -9+2(1)+1 =-9+3=-6  (2,10)</a:t>
            </a:r>
          </a:p>
          <a:p>
            <a:pPr>
              <a:lnSpc>
                <a:spcPct val="90000"/>
              </a:lnSpc>
            </a:pPr>
            <a:r>
              <a:rPr lang="en-US" sz="2400"/>
              <a:t>K=2,  P2= P1 +2(2)+1 =  -6+4+1 = -1              (3,10)</a:t>
            </a:r>
          </a:p>
          <a:p>
            <a:pPr>
              <a:lnSpc>
                <a:spcPct val="90000"/>
              </a:lnSpc>
            </a:pPr>
            <a:r>
              <a:rPr lang="en-US" sz="2400"/>
              <a:t>K=3   P3=P2+2(3)+1  = -1+7= 6			(4,9)</a:t>
            </a:r>
          </a:p>
          <a:p>
            <a:pPr>
              <a:lnSpc>
                <a:spcPct val="90000"/>
              </a:lnSpc>
            </a:pPr>
            <a:r>
              <a:rPr lang="en-US" sz="2400"/>
              <a:t>K=4                                 (Pk&gt;0)</a:t>
            </a:r>
          </a:p>
          <a:p>
            <a:pPr>
              <a:lnSpc>
                <a:spcPct val="90000"/>
              </a:lnSpc>
            </a:pPr>
            <a:r>
              <a:rPr lang="en-US" sz="2400"/>
              <a:t>         P4= P3+2(4)+1-2(9) =&gt; 6+8+1-18 = -3    (5,9)</a:t>
            </a:r>
          </a:p>
          <a:p>
            <a:pPr>
              <a:lnSpc>
                <a:spcPct val="90000"/>
              </a:lnSpc>
            </a:pPr>
            <a:r>
              <a:rPr lang="en-US" sz="2400"/>
              <a:t>K=5  p5= p4+2(5)+1 =&gt; -3+10+1 = 8                 (6,8)</a:t>
            </a:r>
          </a:p>
          <a:p>
            <a:pPr>
              <a:lnSpc>
                <a:spcPct val="90000"/>
              </a:lnSpc>
            </a:pPr>
            <a:r>
              <a:rPr lang="en-US" sz="2400"/>
              <a:t>K=6  p6=8+2(6)+1-2(8) =&gt; 8+12+1-16 = 5         (7,7)</a:t>
            </a:r>
          </a:p>
          <a:p>
            <a:pPr>
              <a:lnSpc>
                <a:spcPct val="90000"/>
              </a:lnSpc>
            </a:pPr>
            <a:r>
              <a:rPr lang="en-US" sz="2400"/>
              <a:t>K=7  p7= 6                                                           (8,6)</a:t>
            </a:r>
          </a:p>
          <a:p>
            <a:pPr>
              <a:lnSpc>
                <a:spcPct val="90000"/>
              </a:lnSpc>
            </a:pPr>
            <a:r>
              <a:rPr lang="en-US" sz="2400"/>
              <a:t>K=8  p8=11						(9,5)</a:t>
            </a:r>
          </a:p>
          <a:p>
            <a:pPr>
              <a:lnSpc>
                <a:spcPct val="90000"/>
              </a:lnSpc>
            </a:pPr>
            <a:r>
              <a:rPr lang="en-US" sz="2400"/>
              <a:t>K=9 p9 =20						(10,4)								</a:t>
            </a:r>
          </a:p>
        </p:txBody>
      </p:sp>
      <p:graphicFrame>
        <p:nvGraphicFramePr>
          <p:cNvPr id="7680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314450" y="3349625"/>
          <a:ext cx="24955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2" name="Equation" r:id="rId3" imgW="1663560" imgH="228600" progId="Equation.3">
                  <p:embed/>
                </p:oleObj>
              </mc:Choice>
              <mc:Fallback>
                <p:oleObj name="Equation" r:id="rId3" imgW="16635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3349625"/>
                        <a:ext cx="2495550" cy="3429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7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733550" y="1793875"/>
          <a:ext cx="24638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3" name="Equation" r:id="rId5" imgW="1231560" imgH="228600" progId="Equation.3">
                  <p:embed/>
                </p:oleObj>
              </mc:Choice>
              <mc:Fallback>
                <p:oleObj name="Equation" r:id="rId5" imgW="12315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1793875"/>
                        <a:ext cx="2463800" cy="40957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IE" sz="3600"/>
              <a:t>Mid-Point Circle Algorithm Example (cont…)</a:t>
            </a:r>
            <a:endParaRPr lang="en-US" sz="3600"/>
          </a:p>
        </p:txBody>
      </p:sp>
      <p:grpSp>
        <p:nvGrpSpPr>
          <p:cNvPr id="2" name="Group 335"/>
          <p:cNvGrpSpPr>
            <a:grpSpLocks/>
          </p:cNvGrpSpPr>
          <p:nvPr/>
        </p:nvGrpSpPr>
        <p:grpSpPr bwMode="auto">
          <a:xfrm>
            <a:off x="-3152775" y="1681163"/>
            <a:ext cx="7966075" cy="7962900"/>
            <a:chOff x="-1932" y="951"/>
            <a:chExt cx="5018" cy="5016"/>
          </a:xfrm>
        </p:grpSpPr>
        <p:grpSp>
          <p:nvGrpSpPr>
            <p:cNvPr id="3" name="Group 262"/>
            <p:cNvGrpSpPr>
              <a:grpSpLocks/>
            </p:cNvGrpSpPr>
            <p:nvPr/>
          </p:nvGrpSpPr>
          <p:grpSpPr bwMode="auto">
            <a:xfrm>
              <a:off x="301" y="951"/>
              <a:ext cx="2785" cy="2799"/>
              <a:chOff x="541" y="945"/>
              <a:chExt cx="2785" cy="2799"/>
            </a:xfrm>
          </p:grpSpPr>
          <p:sp>
            <p:nvSpPr>
              <p:cNvPr id="25604" name="Line 4"/>
              <p:cNvSpPr>
                <a:spLocks noChangeShapeType="1"/>
              </p:cNvSpPr>
              <p:nvPr/>
            </p:nvSpPr>
            <p:spPr bwMode="auto">
              <a:xfrm flipV="1">
                <a:off x="962" y="945"/>
                <a:ext cx="0" cy="27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605" name="Line 5"/>
              <p:cNvSpPr>
                <a:spLocks noChangeShapeType="1"/>
              </p:cNvSpPr>
              <p:nvPr/>
            </p:nvSpPr>
            <p:spPr bwMode="auto">
              <a:xfrm flipV="1">
                <a:off x="1203" y="945"/>
                <a:ext cx="0" cy="27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606" name="Line 6"/>
              <p:cNvSpPr>
                <a:spLocks noChangeShapeType="1"/>
              </p:cNvSpPr>
              <p:nvPr/>
            </p:nvSpPr>
            <p:spPr bwMode="auto">
              <a:xfrm flipV="1">
                <a:off x="1454" y="945"/>
                <a:ext cx="0" cy="27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607" name="Line 7"/>
              <p:cNvSpPr>
                <a:spLocks noChangeShapeType="1"/>
              </p:cNvSpPr>
              <p:nvPr/>
            </p:nvSpPr>
            <p:spPr bwMode="auto">
              <a:xfrm flipV="1">
                <a:off x="1685" y="945"/>
                <a:ext cx="0" cy="27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608" name="Line 8"/>
              <p:cNvSpPr>
                <a:spLocks noChangeShapeType="1"/>
              </p:cNvSpPr>
              <p:nvPr/>
            </p:nvSpPr>
            <p:spPr bwMode="auto">
              <a:xfrm flipV="1">
                <a:off x="1936" y="945"/>
                <a:ext cx="0" cy="27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609" name="Line 9"/>
              <p:cNvSpPr>
                <a:spLocks noChangeShapeType="1"/>
              </p:cNvSpPr>
              <p:nvPr/>
            </p:nvSpPr>
            <p:spPr bwMode="auto">
              <a:xfrm flipV="1">
                <a:off x="2177" y="945"/>
                <a:ext cx="0" cy="27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610" name="Line 10"/>
              <p:cNvSpPr>
                <a:spLocks noChangeShapeType="1"/>
              </p:cNvSpPr>
              <p:nvPr/>
            </p:nvSpPr>
            <p:spPr bwMode="auto">
              <a:xfrm flipV="1">
                <a:off x="2418" y="945"/>
                <a:ext cx="0" cy="27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611" name="Line 11"/>
              <p:cNvSpPr>
                <a:spLocks noChangeShapeType="1"/>
              </p:cNvSpPr>
              <p:nvPr/>
            </p:nvSpPr>
            <p:spPr bwMode="auto">
              <a:xfrm flipV="1">
                <a:off x="2649" y="945"/>
                <a:ext cx="0" cy="27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684" name="Line 84"/>
              <p:cNvSpPr>
                <a:spLocks noChangeShapeType="1"/>
              </p:cNvSpPr>
              <p:nvPr/>
            </p:nvSpPr>
            <p:spPr bwMode="auto">
              <a:xfrm flipV="1">
                <a:off x="724" y="945"/>
                <a:ext cx="0" cy="27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693" name="Line 93"/>
              <p:cNvSpPr>
                <a:spLocks noChangeShapeType="1"/>
              </p:cNvSpPr>
              <p:nvPr/>
            </p:nvSpPr>
            <p:spPr bwMode="auto">
              <a:xfrm flipV="1">
                <a:off x="2885" y="945"/>
                <a:ext cx="0" cy="27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795" name="Line 195"/>
              <p:cNvSpPr>
                <a:spLocks noChangeShapeType="1"/>
              </p:cNvSpPr>
              <p:nvPr/>
            </p:nvSpPr>
            <p:spPr bwMode="auto">
              <a:xfrm flipV="1">
                <a:off x="3119" y="945"/>
                <a:ext cx="0" cy="27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612" name="Line 12"/>
              <p:cNvSpPr>
                <a:spLocks noChangeShapeType="1"/>
              </p:cNvSpPr>
              <p:nvPr/>
            </p:nvSpPr>
            <p:spPr bwMode="auto">
              <a:xfrm rot="5400000" flipV="1">
                <a:off x="1938" y="-236"/>
                <a:ext cx="0" cy="27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613" name="Line 13"/>
              <p:cNvSpPr>
                <a:spLocks noChangeShapeType="1"/>
              </p:cNvSpPr>
              <p:nvPr/>
            </p:nvSpPr>
            <p:spPr bwMode="auto">
              <a:xfrm rot="5400000" flipV="1">
                <a:off x="1938" y="7"/>
                <a:ext cx="0" cy="27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614" name="Line 14"/>
              <p:cNvSpPr>
                <a:spLocks noChangeShapeType="1"/>
              </p:cNvSpPr>
              <p:nvPr/>
            </p:nvSpPr>
            <p:spPr bwMode="auto">
              <a:xfrm rot="5400000" flipV="1">
                <a:off x="1938" y="249"/>
                <a:ext cx="0" cy="27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615" name="Line 15"/>
              <p:cNvSpPr>
                <a:spLocks noChangeShapeType="1"/>
              </p:cNvSpPr>
              <p:nvPr/>
            </p:nvSpPr>
            <p:spPr bwMode="auto">
              <a:xfrm rot="5400000" flipV="1">
                <a:off x="1938" y="488"/>
                <a:ext cx="0" cy="27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616" name="Line 16"/>
              <p:cNvSpPr>
                <a:spLocks noChangeShapeType="1"/>
              </p:cNvSpPr>
              <p:nvPr/>
            </p:nvSpPr>
            <p:spPr bwMode="auto">
              <a:xfrm rot="5400000" flipV="1">
                <a:off x="1938" y="730"/>
                <a:ext cx="0" cy="27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617" name="Line 17"/>
              <p:cNvSpPr>
                <a:spLocks noChangeShapeType="1"/>
              </p:cNvSpPr>
              <p:nvPr/>
            </p:nvSpPr>
            <p:spPr bwMode="auto">
              <a:xfrm rot="5400000" flipV="1">
                <a:off x="1938" y="969"/>
                <a:ext cx="0" cy="27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618" name="Line 18"/>
              <p:cNvSpPr>
                <a:spLocks noChangeShapeType="1"/>
              </p:cNvSpPr>
              <p:nvPr/>
            </p:nvSpPr>
            <p:spPr bwMode="auto">
              <a:xfrm rot="5400000" flipV="1">
                <a:off x="1938" y="1211"/>
                <a:ext cx="0" cy="27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619" name="Line 19"/>
              <p:cNvSpPr>
                <a:spLocks noChangeShapeType="1"/>
              </p:cNvSpPr>
              <p:nvPr/>
            </p:nvSpPr>
            <p:spPr bwMode="auto">
              <a:xfrm rot="5400000" flipV="1">
                <a:off x="1938" y="1450"/>
                <a:ext cx="0" cy="27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620" name="Oval 20"/>
              <p:cNvSpPr>
                <a:spLocks noChangeArrowheads="1"/>
              </p:cNvSpPr>
              <p:nvPr/>
            </p:nvSpPr>
            <p:spPr bwMode="auto">
              <a:xfrm>
                <a:off x="1102" y="2257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21" name="Oval 21"/>
              <p:cNvSpPr>
                <a:spLocks noChangeArrowheads="1"/>
              </p:cNvSpPr>
              <p:nvPr/>
            </p:nvSpPr>
            <p:spPr bwMode="auto">
              <a:xfrm>
                <a:off x="1353" y="2257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22" name="Oval 22"/>
              <p:cNvSpPr>
                <a:spLocks noChangeArrowheads="1"/>
              </p:cNvSpPr>
              <p:nvPr/>
            </p:nvSpPr>
            <p:spPr bwMode="auto">
              <a:xfrm>
                <a:off x="2548" y="2251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23" name="Oval 23"/>
              <p:cNvSpPr>
                <a:spLocks noChangeArrowheads="1"/>
              </p:cNvSpPr>
              <p:nvPr/>
            </p:nvSpPr>
            <p:spPr bwMode="auto">
              <a:xfrm>
                <a:off x="861" y="2256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24" name="Oval 24"/>
              <p:cNvSpPr>
                <a:spLocks noChangeArrowheads="1"/>
              </p:cNvSpPr>
              <p:nvPr/>
            </p:nvSpPr>
            <p:spPr bwMode="auto">
              <a:xfrm>
                <a:off x="1584" y="2257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25" name="Oval 25"/>
              <p:cNvSpPr>
                <a:spLocks noChangeArrowheads="1"/>
              </p:cNvSpPr>
              <p:nvPr/>
            </p:nvSpPr>
            <p:spPr bwMode="auto">
              <a:xfrm>
                <a:off x="1835" y="2256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26" name="Oval 26"/>
              <p:cNvSpPr>
                <a:spLocks noChangeArrowheads="1"/>
              </p:cNvSpPr>
              <p:nvPr/>
            </p:nvSpPr>
            <p:spPr bwMode="auto">
              <a:xfrm>
                <a:off x="2076" y="2256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27" name="Oval 27"/>
              <p:cNvSpPr>
                <a:spLocks noChangeArrowheads="1"/>
              </p:cNvSpPr>
              <p:nvPr/>
            </p:nvSpPr>
            <p:spPr bwMode="auto">
              <a:xfrm>
                <a:off x="2317" y="2256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28" name="Oval 28"/>
              <p:cNvSpPr>
                <a:spLocks noChangeArrowheads="1"/>
              </p:cNvSpPr>
              <p:nvPr/>
            </p:nvSpPr>
            <p:spPr bwMode="auto">
              <a:xfrm>
                <a:off x="1103" y="2018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29" name="Oval 29"/>
              <p:cNvSpPr>
                <a:spLocks noChangeArrowheads="1"/>
              </p:cNvSpPr>
              <p:nvPr/>
            </p:nvSpPr>
            <p:spPr bwMode="auto">
              <a:xfrm>
                <a:off x="1354" y="2018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30" name="Oval 30"/>
              <p:cNvSpPr>
                <a:spLocks noChangeArrowheads="1"/>
              </p:cNvSpPr>
              <p:nvPr/>
            </p:nvSpPr>
            <p:spPr bwMode="auto">
              <a:xfrm>
                <a:off x="2549" y="2012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31" name="Oval 31"/>
              <p:cNvSpPr>
                <a:spLocks noChangeArrowheads="1"/>
              </p:cNvSpPr>
              <p:nvPr/>
            </p:nvSpPr>
            <p:spPr bwMode="auto">
              <a:xfrm>
                <a:off x="862" y="2017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32" name="Oval 32"/>
              <p:cNvSpPr>
                <a:spLocks noChangeArrowheads="1"/>
              </p:cNvSpPr>
              <p:nvPr/>
            </p:nvSpPr>
            <p:spPr bwMode="auto">
              <a:xfrm>
                <a:off x="1585" y="2018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33" name="Oval 33"/>
              <p:cNvSpPr>
                <a:spLocks noChangeArrowheads="1"/>
              </p:cNvSpPr>
              <p:nvPr/>
            </p:nvSpPr>
            <p:spPr bwMode="auto">
              <a:xfrm>
                <a:off x="1836" y="2017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34" name="Oval 34"/>
              <p:cNvSpPr>
                <a:spLocks noChangeArrowheads="1"/>
              </p:cNvSpPr>
              <p:nvPr/>
            </p:nvSpPr>
            <p:spPr bwMode="auto">
              <a:xfrm>
                <a:off x="2077" y="2017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35" name="Oval 35"/>
              <p:cNvSpPr>
                <a:spLocks noChangeArrowheads="1"/>
              </p:cNvSpPr>
              <p:nvPr/>
            </p:nvSpPr>
            <p:spPr bwMode="auto">
              <a:xfrm>
                <a:off x="2318" y="2017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36" name="Oval 36"/>
              <p:cNvSpPr>
                <a:spLocks noChangeArrowheads="1"/>
              </p:cNvSpPr>
              <p:nvPr/>
            </p:nvSpPr>
            <p:spPr bwMode="auto">
              <a:xfrm>
                <a:off x="1102" y="1779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37" name="Oval 37"/>
              <p:cNvSpPr>
                <a:spLocks noChangeArrowheads="1"/>
              </p:cNvSpPr>
              <p:nvPr/>
            </p:nvSpPr>
            <p:spPr bwMode="auto">
              <a:xfrm>
                <a:off x="1353" y="1779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38" name="Oval 38"/>
              <p:cNvSpPr>
                <a:spLocks noChangeArrowheads="1"/>
              </p:cNvSpPr>
              <p:nvPr/>
            </p:nvSpPr>
            <p:spPr bwMode="auto">
              <a:xfrm>
                <a:off x="2548" y="1773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39" name="Oval 39"/>
              <p:cNvSpPr>
                <a:spLocks noChangeArrowheads="1"/>
              </p:cNvSpPr>
              <p:nvPr/>
            </p:nvSpPr>
            <p:spPr bwMode="auto">
              <a:xfrm>
                <a:off x="861" y="1778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40" name="Oval 40"/>
              <p:cNvSpPr>
                <a:spLocks noChangeArrowheads="1"/>
              </p:cNvSpPr>
              <p:nvPr/>
            </p:nvSpPr>
            <p:spPr bwMode="auto">
              <a:xfrm>
                <a:off x="1584" y="1779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41" name="Oval 41"/>
              <p:cNvSpPr>
                <a:spLocks noChangeArrowheads="1"/>
              </p:cNvSpPr>
              <p:nvPr/>
            </p:nvSpPr>
            <p:spPr bwMode="auto">
              <a:xfrm>
                <a:off x="1835" y="1778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42" name="Oval 42"/>
              <p:cNvSpPr>
                <a:spLocks noChangeArrowheads="1"/>
              </p:cNvSpPr>
              <p:nvPr/>
            </p:nvSpPr>
            <p:spPr bwMode="auto">
              <a:xfrm>
                <a:off x="2076" y="1778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43" name="Oval 43"/>
              <p:cNvSpPr>
                <a:spLocks noChangeArrowheads="1"/>
              </p:cNvSpPr>
              <p:nvPr/>
            </p:nvSpPr>
            <p:spPr bwMode="auto">
              <a:xfrm>
                <a:off x="2317" y="1778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44" name="Oval 44"/>
              <p:cNvSpPr>
                <a:spLocks noChangeArrowheads="1"/>
              </p:cNvSpPr>
              <p:nvPr/>
            </p:nvSpPr>
            <p:spPr bwMode="auto">
              <a:xfrm>
                <a:off x="1103" y="1540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45" name="Oval 45"/>
              <p:cNvSpPr>
                <a:spLocks noChangeArrowheads="1"/>
              </p:cNvSpPr>
              <p:nvPr/>
            </p:nvSpPr>
            <p:spPr bwMode="auto">
              <a:xfrm>
                <a:off x="1354" y="1540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46" name="Oval 46"/>
              <p:cNvSpPr>
                <a:spLocks noChangeArrowheads="1"/>
              </p:cNvSpPr>
              <p:nvPr/>
            </p:nvSpPr>
            <p:spPr bwMode="auto">
              <a:xfrm>
                <a:off x="2549" y="1534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47" name="Oval 47"/>
              <p:cNvSpPr>
                <a:spLocks noChangeArrowheads="1"/>
              </p:cNvSpPr>
              <p:nvPr/>
            </p:nvSpPr>
            <p:spPr bwMode="auto">
              <a:xfrm>
                <a:off x="862" y="1539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48" name="Oval 48"/>
              <p:cNvSpPr>
                <a:spLocks noChangeArrowheads="1"/>
              </p:cNvSpPr>
              <p:nvPr/>
            </p:nvSpPr>
            <p:spPr bwMode="auto">
              <a:xfrm>
                <a:off x="1585" y="1540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49" name="Oval 49"/>
              <p:cNvSpPr>
                <a:spLocks noChangeArrowheads="1"/>
              </p:cNvSpPr>
              <p:nvPr/>
            </p:nvSpPr>
            <p:spPr bwMode="auto">
              <a:xfrm>
                <a:off x="1836" y="1539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50" name="Oval 50"/>
              <p:cNvSpPr>
                <a:spLocks noChangeArrowheads="1"/>
              </p:cNvSpPr>
              <p:nvPr/>
            </p:nvSpPr>
            <p:spPr bwMode="auto">
              <a:xfrm>
                <a:off x="2077" y="1539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51" name="Oval 51"/>
              <p:cNvSpPr>
                <a:spLocks noChangeArrowheads="1"/>
              </p:cNvSpPr>
              <p:nvPr/>
            </p:nvSpPr>
            <p:spPr bwMode="auto">
              <a:xfrm>
                <a:off x="2318" y="1539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52" name="Oval 52"/>
              <p:cNvSpPr>
                <a:spLocks noChangeArrowheads="1"/>
              </p:cNvSpPr>
              <p:nvPr/>
            </p:nvSpPr>
            <p:spPr bwMode="auto">
              <a:xfrm>
                <a:off x="1103" y="1288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53" name="Oval 53"/>
              <p:cNvSpPr>
                <a:spLocks noChangeArrowheads="1"/>
              </p:cNvSpPr>
              <p:nvPr/>
            </p:nvSpPr>
            <p:spPr bwMode="auto">
              <a:xfrm>
                <a:off x="1354" y="1288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54" name="Oval 54"/>
              <p:cNvSpPr>
                <a:spLocks noChangeArrowheads="1"/>
              </p:cNvSpPr>
              <p:nvPr/>
            </p:nvSpPr>
            <p:spPr bwMode="auto">
              <a:xfrm>
                <a:off x="2549" y="1282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55" name="Oval 55"/>
              <p:cNvSpPr>
                <a:spLocks noChangeArrowheads="1"/>
              </p:cNvSpPr>
              <p:nvPr/>
            </p:nvSpPr>
            <p:spPr bwMode="auto">
              <a:xfrm>
                <a:off x="862" y="1287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56" name="Oval 56"/>
              <p:cNvSpPr>
                <a:spLocks noChangeArrowheads="1"/>
              </p:cNvSpPr>
              <p:nvPr/>
            </p:nvSpPr>
            <p:spPr bwMode="auto">
              <a:xfrm>
                <a:off x="1585" y="1288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57" name="Oval 57"/>
              <p:cNvSpPr>
                <a:spLocks noChangeArrowheads="1"/>
              </p:cNvSpPr>
              <p:nvPr/>
            </p:nvSpPr>
            <p:spPr bwMode="auto">
              <a:xfrm>
                <a:off x="1836" y="1287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58" name="Oval 58"/>
              <p:cNvSpPr>
                <a:spLocks noChangeArrowheads="1"/>
              </p:cNvSpPr>
              <p:nvPr/>
            </p:nvSpPr>
            <p:spPr bwMode="auto">
              <a:xfrm>
                <a:off x="2077" y="1287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59" name="Oval 59"/>
              <p:cNvSpPr>
                <a:spLocks noChangeArrowheads="1"/>
              </p:cNvSpPr>
              <p:nvPr/>
            </p:nvSpPr>
            <p:spPr bwMode="auto">
              <a:xfrm>
                <a:off x="2318" y="1287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60" name="Oval 60"/>
              <p:cNvSpPr>
                <a:spLocks noChangeArrowheads="1"/>
              </p:cNvSpPr>
              <p:nvPr/>
            </p:nvSpPr>
            <p:spPr bwMode="auto">
              <a:xfrm>
                <a:off x="1103" y="1049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61" name="Oval 61"/>
              <p:cNvSpPr>
                <a:spLocks noChangeArrowheads="1"/>
              </p:cNvSpPr>
              <p:nvPr/>
            </p:nvSpPr>
            <p:spPr bwMode="auto">
              <a:xfrm>
                <a:off x="1354" y="1049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62" name="Oval 62"/>
              <p:cNvSpPr>
                <a:spLocks noChangeArrowheads="1"/>
              </p:cNvSpPr>
              <p:nvPr/>
            </p:nvSpPr>
            <p:spPr bwMode="auto">
              <a:xfrm>
                <a:off x="2549" y="1043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63" name="Oval 63"/>
              <p:cNvSpPr>
                <a:spLocks noChangeArrowheads="1"/>
              </p:cNvSpPr>
              <p:nvPr/>
            </p:nvSpPr>
            <p:spPr bwMode="auto">
              <a:xfrm>
                <a:off x="862" y="1048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64" name="Oval 64"/>
              <p:cNvSpPr>
                <a:spLocks noChangeArrowheads="1"/>
              </p:cNvSpPr>
              <p:nvPr/>
            </p:nvSpPr>
            <p:spPr bwMode="auto">
              <a:xfrm>
                <a:off x="1585" y="1049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65" name="Oval 65"/>
              <p:cNvSpPr>
                <a:spLocks noChangeArrowheads="1"/>
              </p:cNvSpPr>
              <p:nvPr/>
            </p:nvSpPr>
            <p:spPr bwMode="auto">
              <a:xfrm>
                <a:off x="1836" y="1048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66" name="Oval 66"/>
              <p:cNvSpPr>
                <a:spLocks noChangeArrowheads="1"/>
              </p:cNvSpPr>
              <p:nvPr/>
            </p:nvSpPr>
            <p:spPr bwMode="auto">
              <a:xfrm>
                <a:off x="2077" y="1048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67" name="Oval 67"/>
              <p:cNvSpPr>
                <a:spLocks noChangeArrowheads="1"/>
              </p:cNvSpPr>
              <p:nvPr/>
            </p:nvSpPr>
            <p:spPr bwMode="auto">
              <a:xfrm>
                <a:off x="2318" y="1048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68" name="Oval 68"/>
              <p:cNvSpPr>
                <a:spLocks noChangeArrowheads="1"/>
              </p:cNvSpPr>
              <p:nvPr/>
            </p:nvSpPr>
            <p:spPr bwMode="auto">
              <a:xfrm>
                <a:off x="1102" y="2741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69" name="Oval 69"/>
              <p:cNvSpPr>
                <a:spLocks noChangeArrowheads="1"/>
              </p:cNvSpPr>
              <p:nvPr/>
            </p:nvSpPr>
            <p:spPr bwMode="auto">
              <a:xfrm>
                <a:off x="1353" y="2741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70" name="Oval 70"/>
              <p:cNvSpPr>
                <a:spLocks noChangeArrowheads="1"/>
              </p:cNvSpPr>
              <p:nvPr/>
            </p:nvSpPr>
            <p:spPr bwMode="auto">
              <a:xfrm>
                <a:off x="2548" y="2735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71" name="Oval 71"/>
              <p:cNvSpPr>
                <a:spLocks noChangeArrowheads="1"/>
              </p:cNvSpPr>
              <p:nvPr/>
            </p:nvSpPr>
            <p:spPr bwMode="auto">
              <a:xfrm>
                <a:off x="861" y="2740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72" name="Oval 72"/>
              <p:cNvSpPr>
                <a:spLocks noChangeArrowheads="1"/>
              </p:cNvSpPr>
              <p:nvPr/>
            </p:nvSpPr>
            <p:spPr bwMode="auto">
              <a:xfrm>
                <a:off x="1584" y="2741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73" name="Oval 73"/>
              <p:cNvSpPr>
                <a:spLocks noChangeArrowheads="1"/>
              </p:cNvSpPr>
              <p:nvPr/>
            </p:nvSpPr>
            <p:spPr bwMode="auto">
              <a:xfrm>
                <a:off x="1835" y="2740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74" name="Oval 74"/>
              <p:cNvSpPr>
                <a:spLocks noChangeArrowheads="1"/>
              </p:cNvSpPr>
              <p:nvPr/>
            </p:nvSpPr>
            <p:spPr bwMode="auto">
              <a:xfrm>
                <a:off x="2076" y="2740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75" name="Oval 75"/>
              <p:cNvSpPr>
                <a:spLocks noChangeArrowheads="1"/>
              </p:cNvSpPr>
              <p:nvPr/>
            </p:nvSpPr>
            <p:spPr bwMode="auto">
              <a:xfrm>
                <a:off x="2317" y="2740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76" name="Oval 76"/>
              <p:cNvSpPr>
                <a:spLocks noChangeArrowheads="1"/>
              </p:cNvSpPr>
              <p:nvPr/>
            </p:nvSpPr>
            <p:spPr bwMode="auto">
              <a:xfrm>
                <a:off x="1102" y="2502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77" name="Oval 77"/>
              <p:cNvSpPr>
                <a:spLocks noChangeArrowheads="1"/>
              </p:cNvSpPr>
              <p:nvPr/>
            </p:nvSpPr>
            <p:spPr bwMode="auto">
              <a:xfrm>
                <a:off x="1353" y="2502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78" name="Oval 78"/>
              <p:cNvSpPr>
                <a:spLocks noChangeArrowheads="1"/>
              </p:cNvSpPr>
              <p:nvPr/>
            </p:nvSpPr>
            <p:spPr bwMode="auto">
              <a:xfrm>
                <a:off x="2548" y="2496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79" name="Oval 79"/>
              <p:cNvSpPr>
                <a:spLocks noChangeArrowheads="1"/>
              </p:cNvSpPr>
              <p:nvPr/>
            </p:nvSpPr>
            <p:spPr bwMode="auto">
              <a:xfrm>
                <a:off x="861" y="2501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80" name="Oval 80"/>
              <p:cNvSpPr>
                <a:spLocks noChangeArrowheads="1"/>
              </p:cNvSpPr>
              <p:nvPr/>
            </p:nvSpPr>
            <p:spPr bwMode="auto">
              <a:xfrm>
                <a:off x="1584" y="2502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81" name="Oval 81"/>
              <p:cNvSpPr>
                <a:spLocks noChangeArrowheads="1"/>
              </p:cNvSpPr>
              <p:nvPr/>
            </p:nvSpPr>
            <p:spPr bwMode="auto">
              <a:xfrm>
                <a:off x="1835" y="2501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82" name="Oval 82"/>
              <p:cNvSpPr>
                <a:spLocks noChangeArrowheads="1"/>
              </p:cNvSpPr>
              <p:nvPr/>
            </p:nvSpPr>
            <p:spPr bwMode="auto">
              <a:xfrm>
                <a:off x="2076" y="2501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83" name="Oval 83"/>
              <p:cNvSpPr>
                <a:spLocks noChangeArrowheads="1"/>
              </p:cNvSpPr>
              <p:nvPr/>
            </p:nvSpPr>
            <p:spPr bwMode="auto">
              <a:xfrm>
                <a:off x="2317" y="2501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85" name="Oval 85"/>
              <p:cNvSpPr>
                <a:spLocks noChangeArrowheads="1"/>
              </p:cNvSpPr>
              <p:nvPr/>
            </p:nvSpPr>
            <p:spPr bwMode="auto">
              <a:xfrm>
                <a:off x="623" y="2249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86" name="Oval 86"/>
              <p:cNvSpPr>
                <a:spLocks noChangeArrowheads="1"/>
              </p:cNvSpPr>
              <p:nvPr/>
            </p:nvSpPr>
            <p:spPr bwMode="auto">
              <a:xfrm>
                <a:off x="624" y="2010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87" name="Oval 87"/>
              <p:cNvSpPr>
                <a:spLocks noChangeArrowheads="1"/>
              </p:cNvSpPr>
              <p:nvPr/>
            </p:nvSpPr>
            <p:spPr bwMode="auto">
              <a:xfrm>
                <a:off x="623" y="1771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88" name="Oval 88"/>
              <p:cNvSpPr>
                <a:spLocks noChangeArrowheads="1"/>
              </p:cNvSpPr>
              <p:nvPr/>
            </p:nvSpPr>
            <p:spPr bwMode="auto">
              <a:xfrm>
                <a:off x="624" y="1532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89" name="Oval 89"/>
              <p:cNvSpPr>
                <a:spLocks noChangeArrowheads="1"/>
              </p:cNvSpPr>
              <p:nvPr/>
            </p:nvSpPr>
            <p:spPr bwMode="auto">
              <a:xfrm>
                <a:off x="624" y="1280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90" name="Oval 90"/>
              <p:cNvSpPr>
                <a:spLocks noChangeArrowheads="1"/>
              </p:cNvSpPr>
              <p:nvPr/>
            </p:nvSpPr>
            <p:spPr bwMode="auto">
              <a:xfrm>
                <a:off x="624" y="1041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91" name="Oval 91"/>
              <p:cNvSpPr>
                <a:spLocks noChangeArrowheads="1"/>
              </p:cNvSpPr>
              <p:nvPr/>
            </p:nvSpPr>
            <p:spPr bwMode="auto">
              <a:xfrm>
                <a:off x="623" y="2733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92" name="Oval 92"/>
              <p:cNvSpPr>
                <a:spLocks noChangeArrowheads="1"/>
              </p:cNvSpPr>
              <p:nvPr/>
            </p:nvSpPr>
            <p:spPr bwMode="auto">
              <a:xfrm>
                <a:off x="623" y="2494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712" name="Oval 112"/>
              <p:cNvSpPr>
                <a:spLocks noChangeArrowheads="1"/>
              </p:cNvSpPr>
              <p:nvPr/>
            </p:nvSpPr>
            <p:spPr bwMode="auto">
              <a:xfrm>
                <a:off x="2784" y="2258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720" name="Oval 120"/>
              <p:cNvSpPr>
                <a:spLocks noChangeArrowheads="1"/>
              </p:cNvSpPr>
              <p:nvPr/>
            </p:nvSpPr>
            <p:spPr bwMode="auto">
              <a:xfrm>
                <a:off x="2785" y="2019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728" name="Oval 128"/>
              <p:cNvSpPr>
                <a:spLocks noChangeArrowheads="1"/>
              </p:cNvSpPr>
              <p:nvPr/>
            </p:nvSpPr>
            <p:spPr bwMode="auto">
              <a:xfrm>
                <a:off x="2784" y="1780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736" name="Oval 136"/>
              <p:cNvSpPr>
                <a:spLocks noChangeArrowheads="1"/>
              </p:cNvSpPr>
              <p:nvPr/>
            </p:nvSpPr>
            <p:spPr bwMode="auto">
              <a:xfrm>
                <a:off x="2785" y="1541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744" name="Oval 144"/>
              <p:cNvSpPr>
                <a:spLocks noChangeArrowheads="1"/>
              </p:cNvSpPr>
              <p:nvPr/>
            </p:nvSpPr>
            <p:spPr bwMode="auto">
              <a:xfrm>
                <a:off x="2785" y="1289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752" name="Oval 152"/>
              <p:cNvSpPr>
                <a:spLocks noChangeArrowheads="1"/>
              </p:cNvSpPr>
              <p:nvPr/>
            </p:nvSpPr>
            <p:spPr bwMode="auto">
              <a:xfrm>
                <a:off x="2785" y="1050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760" name="Oval 160"/>
              <p:cNvSpPr>
                <a:spLocks noChangeArrowheads="1"/>
              </p:cNvSpPr>
              <p:nvPr/>
            </p:nvSpPr>
            <p:spPr bwMode="auto">
              <a:xfrm>
                <a:off x="2784" y="2742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768" name="Oval 168"/>
              <p:cNvSpPr>
                <a:spLocks noChangeArrowheads="1"/>
              </p:cNvSpPr>
              <p:nvPr/>
            </p:nvSpPr>
            <p:spPr bwMode="auto">
              <a:xfrm>
                <a:off x="2784" y="2503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796" name="Oval 196"/>
              <p:cNvSpPr>
                <a:spLocks noChangeArrowheads="1"/>
              </p:cNvSpPr>
              <p:nvPr/>
            </p:nvSpPr>
            <p:spPr bwMode="auto">
              <a:xfrm>
                <a:off x="3018" y="2262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797" name="Oval 197"/>
              <p:cNvSpPr>
                <a:spLocks noChangeArrowheads="1"/>
              </p:cNvSpPr>
              <p:nvPr/>
            </p:nvSpPr>
            <p:spPr bwMode="auto">
              <a:xfrm>
                <a:off x="3019" y="2023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798" name="Oval 198"/>
              <p:cNvSpPr>
                <a:spLocks noChangeArrowheads="1"/>
              </p:cNvSpPr>
              <p:nvPr/>
            </p:nvSpPr>
            <p:spPr bwMode="auto">
              <a:xfrm>
                <a:off x="3018" y="1784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799" name="Oval 199"/>
              <p:cNvSpPr>
                <a:spLocks noChangeArrowheads="1"/>
              </p:cNvSpPr>
              <p:nvPr/>
            </p:nvSpPr>
            <p:spPr bwMode="auto">
              <a:xfrm>
                <a:off x="3019" y="1545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00" name="Oval 200"/>
              <p:cNvSpPr>
                <a:spLocks noChangeArrowheads="1"/>
              </p:cNvSpPr>
              <p:nvPr/>
            </p:nvSpPr>
            <p:spPr bwMode="auto">
              <a:xfrm>
                <a:off x="3019" y="1293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01" name="Oval 201"/>
              <p:cNvSpPr>
                <a:spLocks noChangeArrowheads="1"/>
              </p:cNvSpPr>
              <p:nvPr/>
            </p:nvSpPr>
            <p:spPr bwMode="auto">
              <a:xfrm>
                <a:off x="3019" y="1054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02" name="Oval 202"/>
              <p:cNvSpPr>
                <a:spLocks noChangeArrowheads="1"/>
              </p:cNvSpPr>
              <p:nvPr/>
            </p:nvSpPr>
            <p:spPr bwMode="auto">
              <a:xfrm>
                <a:off x="3018" y="2746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03" name="Oval 203"/>
              <p:cNvSpPr>
                <a:spLocks noChangeArrowheads="1"/>
              </p:cNvSpPr>
              <p:nvPr/>
            </p:nvSpPr>
            <p:spPr bwMode="auto">
              <a:xfrm>
                <a:off x="3018" y="2507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14" name="Line 214"/>
              <p:cNvSpPr>
                <a:spLocks noChangeShapeType="1"/>
              </p:cNvSpPr>
              <p:nvPr/>
            </p:nvSpPr>
            <p:spPr bwMode="auto">
              <a:xfrm rot="5400000" flipV="1">
                <a:off x="1930" y="1693"/>
                <a:ext cx="0" cy="27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815" name="Line 215"/>
              <p:cNvSpPr>
                <a:spLocks noChangeShapeType="1"/>
              </p:cNvSpPr>
              <p:nvPr/>
            </p:nvSpPr>
            <p:spPr bwMode="auto">
              <a:xfrm rot="5400000" flipV="1">
                <a:off x="1930" y="1935"/>
                <a:ext cx="0" cy="27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816" name="Line 216"/>
              <p:cNvSpPr>
                <a:spLocks noChangeShapeType="1"/>
              </p:cNvSpPr>
              <p:nvPr/>
            </p:nvSpPr>
            <p:spPr bwMode="auto">
              <a:xfrm rot="5400000" flipV="1">
                <a:off x="1930" y="2174"/>
                <a:ext cx="0" cy="27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25817" name="Oval 217"/>
              <p:cNvSpPr>
                <a:spLocks noChangeArrowheads="1"/>
              </p:cNvSpPr>
              <p:nvPr/>
            </p:nvSpPr>
            <p:spPr bwMode="auto">
              <a:xfrm>
                <a:off x="1102" y="2981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18" name="Oval 218"/>
              <p:cNvSpPr>
                <a:spLocks noChangeArrowheads="1"/>
              </p:cNvSpPr>
              <p:nvPr/>
            </p:nvSpPr>
            <p:spPr bwMode="auto">
              <a:xfrm>
                <a:off x="1353" y="2981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19" name="Oval 219"/>
              <p:cNvSpPr>
                <a:spLocks noChangeArrowheads="1"/>
              </p:cNvSpPr>
              <p:nvPr/>
            </p:nvSpPr>
            <p:spPr bwMode="auto">
              <a:xfrm>
                <a:off x="2548" y="2975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20" name="Oval 220"/>
              <p:cNvSpPr>
                <a:spLocks noChangeArrowheads="1"/>
              </p:cNvSpPr>
              <p:nvPr/>
            </p:nvSpPr>
            <p:spPr bwMode="auto">
              <a:xfrm>
                <a:off x="861" y="2980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21" name="Oval 221"/>
              <p:cNvSpPr>
                <a:spLocks noChangeArrowheads="1"/>
              </p:cNvSpPr>
              <p:nvPr/>
            </p:nvSpPr>
            <p:spPr bwMode="auto">
              <a:xfrm>
                <a:off x="1584" y="2981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22" name="Oval 222"/>
              <p:cNvSpPr>
                <a:spLocks noChangeArrowheads="1"/>
              </p:cNvSpPr>
              <p:nvPr/>
            </p:nvSpPr>
            <p:spPr bwMode="auto">
              <a:xfrm>
                <a:off x="1835" y="2980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23" name="Oval 223"/>
              <p:cNvSpPr>
                <a:spLocks noChangeArrowheads="1"/>
              </p:cNvSpPr>
              <p:nvPr/>
            </p:nvSpPr>
            <p:spPr bwMode="auto">
              <a:xfrm>
                <a:off x="2076" y="2980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24" name="Oval 224"/>
              <p:cNvSpPr>
                <a:spLocks noChangeArrowheads="1"/>
              </p:cNvSpPr>
              <p:nvPr/>
            </p:nvSpPr>
            <p:spPr bwMode="auto">
              <a:xfrm>
                <a:off x="2317" y="2980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33" name="Oval 233"/>
              <p:cNvSpPr>
                <a:spLocks noChangeArrowheads="1"/>
              </p:cNvSpPr>
              <p:nvPr/>
            </p:nvSpPr>
            <p:spPr bwMode="auto">
              <a:xfrm>
                <a:off x="1102" y="3465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34" name="Oval 234"/>
              <p:cNvSpPr>
                <a:spLocks noChangeArrowheads="1"/>
              </p:cNvSpPr>
              <p:nvPr/>
            </p:nvSpPr>
            <p:spPr bwMode="auto">
              <a:xfrm>
                <a:off x="1353" y="3465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35" name="Oval 235"/>
              <p:cNvSpPr>
                <a:spLocks noChangeArrowheads="1"/>
              </p:cNvSpPr>
              <p:nvPr/>
            </p:nvSpPr>
            <p:spPr bwMode="auto">
              <a:xfrm>
                <a:off x="2548" y="3459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36" name="Oval 236"/>
              <p:cNvSpPr>
                <a:spLocks noChangeArrowheads="1"/>
              </p:cNvSpPr>
              <p:nvPr/>
            </p:nvSpPr>
            <p:spPr bwMode="auto">
              <a:xfrm>
                <a:off x="861" y="3464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37" name="Oval 237"/>
              <p:cNvSpPr>
                <a:spLocks noChangeArrowheads="1"/>
              </p:cNvSpPr>
              <p:nvPr/>
            </p:nvSpPr>
            <p:spPr bwMode="auto">
              <a:xfrm>
                <a:off x="1584" y="3465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38" name="Oval 238"/>
              <p:cNvSpPr>
                <a:spLocks noChangeArrowheads="1"/>
              </p:cNvSpPr>
              <p:nvPr/>
            </p:nvSpPr>
            <p:spPr bwMode="auto">
              <a:xfrm>
                <a:off x="1835" y="3464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39" name="Oval 239"/>
              <p:cNvSpPr>
                <a:spLocks noChangeArrowheads="1"/>
              </p:cNvSpPr>
              <p:nvPr/>
            </p:nvSpPr>
            <p:spPr bwMode="auto">
              <a:xfrm>
                <a:off x="2076" y="3464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40" name="Oval 240"/>
              <p:cNvSpPr>
                <a:spLocks noChangeArrowheads="1"/>
              </p:cNvSpPr>
              <p:nvPr/>
            </p:nvSpPr>
            <p:spPr bwMode="auto">
              <a:xfrm>
                <a:off x="2317" y="3464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41" name="Oval 241"/>
              <p:cNvSpPr>
                <a:spLocks noChangeArrowheads="1"/>
              </p:cNvSpPr>
              <p:nvPr/>
            </p:nvSpPr>
            <p:spPr bwMode="auto">
              <a:xfrm>
                <a:off x="1102" y="3226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42" name="Oval 242"/>
              <p:cNvSpPr>
                <a:spLocks noChangeArrowheads="1"/>
              </p:cNvSpPr>
              <p:nvPr/>
            </p:nvSpPr>
            <p:spPr bwMode="auto">
              <a:xfrm>
                <a:off x="1353" y="3226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43" name="Oval 243"/>
              <p:cNvSpPr>
                <a:spLocks noChangeArrowheads="1"/>
              </p:cNvSpPr>
              <p:nvPr/>
            </p:nvSpPr>
            <p:spPr bwMode="auto">
              <a:xfrm>
                <a:off x="2548" y="3220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44" name="Oval 244"/>
              <p:cNvSpPr>
                <a:spLocks noChangeArrowheads="1"/>
              </p:cNvSpPr>
              <p:nvPr/>
            </p:nvSpPr>
            <p:spPr bwMode="auto">
              <a:xfrm>
                <a:off x="861" y="3225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45" name="Oval 245"/>
              <p:cNvSpPr>
                <a:spLocks noChangeArrowheads="1"/>
              </p:cNvSpPr>
              <p:nvPr/>
            </p:nvSpPr>
            <p:spPr bwMode="auto">
              <a:xfrm>
                <a:off x="1584" y="3226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46" name="Oval 246"/>
              <p:cNvSpPr>
                <a:spLocks noChangeArrowheads="1"/>
              </p:cNvSpPr>
              <p:nvPr/>
            </p:nvSpPr>
            <p:spPr bwMode="auto">
              <a:xfrm>
                <a:off x="1835" y="3225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47" name="Oval 247"/>
              <p:cNvSpPr>
                <a:spLocks noChangeArrowheads="1"/>
              </p:cNvSpPr>
              <p:nvPr/>
            </p:nvSpPr>
            <p:spPr bwMode="auto">
              <a:xfrm>
                <a:off x="2076" y="3225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48" name="Oval 248"/>
              <p:cNvSpPr>
                <a:spLocks noChangeArrowheads="1"/>
              </p:cNvSpPr>
              <p:nvPr/>
            </p:nvSpPr>
            <p:spPr bwMode="auto">
              <a:xfrm>
                <a:off x="2317" y="3225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49" name="Oval 249"/>
              <p:cNvSpPr>
                <a:spLocks noChangeArrowheads="1"/>
              </p:cNvSpPr>
              <p:nvPr/>
            </p:nvSpPr>
            <p:spPr bwMode="auto">
              <a:xfrm>
                <a:off x="623" y="2973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51" name="Oval 251"/>
              <p:cNvSpPr>
                <a:spLocks noChangeArrowheads="1"/>
              </p:cNvSpPr>
              <p:nvPr/>
            </p:nvSpPr>
            <p:spPr bwMode="auto">
              <a:xfrm>
                <a:off x="623" y="3457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52" name="Oval 252"/>
              <p:cNvSpPr>
                <a:spLocks noChangeArrowheads="1"/>
              </p:cNvSpPr>
              <p:nvPr/>
            </p:nvSpPr>
            <p:spPr bwMode="auto">
              <a:xfrm>
                <a:off x="623" y="3218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53" name="Oval 253"/>
              <p:cNvSpPr>
                <a:spLocks noChangeArrowheads="1"/>
              </p:cNvSpPr>
              <p:nvPr/>
            </p:nvSpPr>
            <p:spPr bwMode="auto">
              <a:xfrm>
                <a:off x="2784" y="2982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55" name="Oval 255"/>
              <p:cNvSpPr>
                <a:spLocks noChangeArrowheads="1"/>
              </p:cNvSpPr>
              <p:nvPr/>
            </p:nvSpPr>
            <p:spPr bwMode="auto">
              <a:xfrm>
                <a:off x="2784" y="3466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56" name="Oval 256"/>
              <p:cNvSpPr>
                <a:spLocks noChangeArrowheads="1"/>
              </p:cNvSpPr>
              <p:nvPr/>
            </p:nvSpPr>
            <p:spPr bwMode="auto">
              <a:xfrm>
                <a:off x="2784" y="3227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57" name="Oval 257"/>
              <p:cNvSpPr>
                <a:spLocks noChangeArrowheads="1"/>
              </p:cNvSpPr>
              <p:nvPr/>
            </p:nvSpPr>
            <p:spPr bwMode="auto">
              <a:xfrm>
                <a:off x="3018" y="2986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59" name="Oval 259"/>
              <p:cNvSpPr>
                <a:spLocks noChangeArrowheads="1"/>
              </p:cNvSpPr>
              <p:nvPr/>
            </p:nvSpPr>
            <p:spPr bwMode="auto">
              <a:xfrm>
                <a:off x="3018" y="3470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860" name="Oval 260"/>
              <p:cNvSpPr>
                <a:spLocks noChangeArrowheads="1"/>
              </p:cNvSpPr>
              <p:nvPr/>
            </p:nvSpPr>
            <p:spPr bwMode="auto">
              <a:xfrm>
                <a:off x="3018" y="3231"/>
                <a:ext cx="201" cy="20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5864" name="Text Box 264"/>
            <p:cNvSpPr txBox="1">
              <a:spLocks noChangeArrowheads="1"/>
            </p:cNvSpPr>
            <p:nvPr/>
          </p:nvSpPr>
          <p:spPr bwMode="auto">
            <a:xfrm>
              <a:off x="142" y="128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IE"/>
                <a:t>9</a:t>
              </a:r>
              <a:endParaRPr lang="en-US"/>
            </a:p>
          </p:txBody>
        </p:sp>
        <p:sp>
          <p:nvSpPr>
            <p:cNvPr id="25865" name="Text Box 265"/>
            <p:cNvSpPr txBox="1">
              <a:spLocks noChangeArrowheads="1"/>
            </p:cNvSpPr>
            <p:nvPr/>
          </p:nvSpPr>
          <p:spPr bwMode="auto">
            <a:xfrm>
              <a:off x="142" y="1764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IE"/>
                <a:t>7</a:t>
              </a:r>
              <a:endParaRPr lang="en-US"/>
            </a:p>
          </p:txBody>
        </p:sp>
        <p:sp>
          <p:nvSpPr>
            <p:cNvPr id="25866" name="Text Box 266"/>
            <p:cNvSpPr txBox="1">
              <a:spLocks noChangeArrowheads="1"/>
            </p:cNvSpPr>
            <p:nvPr/>
          </p:nvSpPr>
          <p:spPr bwMode="auto">
            <a:xfrm>
              <a:off x="142" y="2005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IE"/>
                <a:t>6</a:t>
              </a:r>
              <a:endParaRPr lang="en-US"/>
            </a:p>
          </p:txBody>
        </p:sp>
        <p:sp>
          <p:nvSpPr>
            <p:cNvPr id="25867" name="Text Box 267"/>
            <p:cNvSpPr txBox="1">
              <a:spLocks noChangeArrowheads="1"/>
            </p:cNvSpPr>
            <p:nvPr/>
          </p:nvSpPr>
          <p:spPr bwMode="auto">
            <a:xfrm>
              <a:off x="142" y="2246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IE"/>
                <a:t>5</a:t>
              </a:r>
              <a:endParaRPr lang="en-US"/>
            </a:p>
          </p:txBody>
        </p:sp>
        <p:sp>
          <p:nvSpPr>
            <p:cNvPr id="25868" name="Text Box 268"/>
            <p:cNvSpPr txBox="1">
              <a:spLocks noChangeArrowheads="1"/>
            </p:cNvSpPr>
            <p:nvPr/>
          </p:nvSpPr>
          <p:spPr bwMode="auto">
            <a:xfrm>
              <a:off x="142" y="2486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IE"/>
                <a:t>4</a:t>
              </a:r>
              <a:endParaRPr lang="en-US"/>
            </a:p>
          </p:txBody>
        </p:sp>
        <p:sp>
          <p:nvSpPr>
            <p:cNvPr id="25869" name="Text Box 269"/>
            <p:cNvSpPr txBox="1">
              <a:spLocks noChangeArrowheads="1"/>
            </p:cNvSpPr>
            <p:nvPr/>
          </p:nvSpPr>
          <p:spPr bwMode="auto">
            <a:xfrm>
              <a:off x="142" y="2727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IE"/>
                <a:t>3</a:t>
              </a:r>
              <a:endParaRPr lang="en-US"/>
            </a:p>
          </p:txBody>
        </p:sp>
        <p:sp>
          <p:nvSpPr>
            <p:cNvPr id="25870" name="Text Box 270"/>
            <p:cNvSpPr txBox="1">
              <a:spLocks noChangeArrowheads="1"/>
            </p:cNvSpPr>
            <p:nvPr/>
          </p:nvSpPr>
          <p:spPr bwMode="auto">
            <a:xfrm>
              <a:off x="142" y="2967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IE"/>
                <a:t>2</a:t>
              </a:r>
              <a:endParaRPr lang="en-US"/>
            </a:p>
          </p:txBody>
        </p:sp>
        <p:sp>
          <p:nvSpPr>
            <p:cNvPr id="25871" name="Text Box 271"/>
            <p:cNvSpPr txBox="1">
              <a:spLocks noChangeArrowheads="1"/>
            </p:cNvSpPr>
            <p:nvPr/>
          </p:nvSpPr>
          <p:spPr bwMode="auto">
            <a:xfrm>
              <a:off x="142" y="3208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IE"/>
                <a:t>1</a:t>
              </a:r>
              <a:endParaRPr lang="en-US"/>
            </a:p>
          </p:txBody>
        </p:sp>
        <p:sp>
          <p:nvSpPr>
            <p:cNvPr id="25872" name="Text Box 272"/>
            <p:cNvSpPr txBox="1">
              <a:spLocks noChangeArrowheads="1"/>
            </p:cNvSpPr>
            <p:nvPr/>
          </p:nvSpPr>
          <p:spPr bwMode="auto">
            <a:xfrm>
              <a:off x="142" y="3449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IE"/>
                <a:t>0</a:t>
              </a:r>
              <a:endParaRPr lang="en-US"/>
            </a:p>
          </p:txBody>
        </p:sp>
        <p:sp>
          <p:nvSpPr>
            <p:cNvPr id="25873" name="Text Box 273"/>
            <p:cNvSpPr txBox="1">
              <a:spLocks noChangeArrowheads="1"/>
            </p:cNvSpPr>
            <p:nvPr/>
          </p:nvSpPr>
          <p:spPr bwMode="auto">
            <a:xfrm>
              <a:off x="142" y="1524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IE"/>
                <a:t>8</a:t>
              </a:r>
              <a:endParaRPr lang="en-US"/>
            </a:p>
          </p:txBody>
        </p:sp>
        <p:sp>
          <p:nvSpPr>
            <p:cNvPr id="25875" name="Text Box 275"/>
            <p:cNvSpPr txBox="1">
              <a:spLocks noChangeArrowheads="1"/>
            </p:cNvSpPr>
            <p:nvPr/>
          </p:nvSpPr>
          <p:spPr bwMode="auto">
            <a:xfrm>
              <a:off x="2542" y="375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IE"/>
                <a:t>9</a:t>
              </a:r>
              <a:endParaRPr lang="en-US"/>
            </a:p>
          </p:txBody>
        </p:sp>
        <p:sp>
          <p:nvSpPr>
            <p:cNvPr id="25876" name="Text Box 276"/>
            <p:cNvSpPr txBox="1">
              <a:spLocks noChangeArrowheads="1"/>
            </p:cNvSpPr>
            <p:nvPr/>
          </p:nvSpPr>
          <p:spPr bwMode="auto">
            <a:xfrm>
              <a:off x="2077" y="375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IE"/>
                <a:t>7</a:t>
              </a:r>
              <a:endParaRPr lang="en-US"/>
            </a:p>
          </p:txBody>
        </p:sp>
        <p:sp>
          <p:nvSpPr>
            <p:cNvPr id="25877" name="Text Box 277"/>
            <p:cNvSpPr txBox="1">
              <a:spLocks noChangeArrowheads="1"/>
            </p:cNvSpPr>
            <p:nvPr/>
          </p:nvSpPr>
          <p:spPr bwMode="auto">
            <a:xfrm>
              <a:off x="1835" y="375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IE"/>
                <a:t>6</a:t>
              </a:r>
              <a:endParaRPr lang="en-US"/>
            </a:p>
          </p:txBody>
        </p:sp>
        <p:sp>
          <p:nvSpPr>
            <p:cNvPr id="25878" name="Text Box 278"/>
            <p:cNvSpPr txBox="1">
              <a:spLocks noChangeArrowheads="1"/>
            </p:cNvSpPr>
            <p:nvPr/>
          </p:nvSpPr>
          <p:spPr bwMode="auto">
            <a:xfrm>
              <a:off x="1594" y="375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IE"/>
                <a:t>5</a:t>
              </a:r>
              <a:endParaRPr lang="en-US"/>
            </a:p>
          </p:txBody>
        </p:sp>
        <p:sp>
          <p:nvSpPr>
            <p:cNvPr id="25879" name="Text Box 279"/>
            <p:cNvSpPr txBox="1">
              <a:spLocks noChangeArrowheads="1"/>
            </p:cNvSpPr>
            <p:nvPr/>
          </p:nvSpPr>
          <p:spPr bwMode="auto">
            <a:xfrm>
              <a:off x="1340" y="375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IE"/>
                <a:t>4</a:t>
              </a:r>
              <a:endParaRPr lang="en-US"/>
            </a:p>
          </p:txBody>
        </p:sp>
        <p:sp>
          <p:nvSpPr>
            <p:cNvPr id="25880" name="Text Box 280"/>
            <p:cNvSpPr txBox="1">
              <a:spLocks noChangeArrowheads="1"/>
            </p:cNvSpPr>
            <p:nvPr/>
          </p:nvSpPr>
          <p:spPr bwMode="auto">
            <a:xfrm>
              <a:off x="1116" y="375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IE"/>
                <a:t>3</a:t>
              </a:r>
              <a:endParaRPr lang="en-US"/>
            </a:p>
          </p:txBody>
        </p:sp>
        <p:sp>
          <p:nvSpPr>
            <p:cNvPr id="25881" name="Text Box 281"/>
            <p:cNvSpPr txBox="1">
              <a:spLocks noChangeArrowheads="1"/>
            </p:cNvSpPr>
            <p:nvPr/>
          </p:nvSpPr>
          <p:spPr bwMode="auto">
            <a:xfrm>
              <a:off x="863" y="375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IE"/>
                <a:t>2</a:t>
              </a:r>
              <a:endParaRPr lang="en-US"/>
            </a:p>
          </p:txBody>
        </p:sp>
        <p:sp>
          <p:nvSpPr>
            <p:cNvPr id="25882" name="Text Box 282"/>
            <p:cNvSpPr txBox="1">
              <a:spLocks noChangeArrowheads="1"/>
            </p:cNvSpPr>
            <p:nvPr/>
          </p:nvSpPr>
          <p:spPr bwMode="auto">
            <a:xfrm>
              <a:off x="615" y="375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IE"/>
                <a:t>1</a:t>
              </a:r>
              <a:endParaRPr lang="en-US"/>
            </a:p>
          </p:txBody>
        </p:sp>
        <p:sp>
          <p:nvSpPr>
            <p:cNvPr id="25883" name="Text Box 283"/>
            <p:cNvSpPr txBox="1">
              <a:spLocks noChangeArrowheads="1"/>
            </p:cNvSpPr>
            <p:nvPr/>
          </p:nvSpPr>
          <p:spPr bwMode="auto">
            <a:xfrm>
              <a:off x="380" y="375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IE"/>
                <a:t>0</a:t>
              </a:r>
              <a:endParaRPr lang="en-US"/>
            </a:p>
          </p:txBody>
        </p:sp>
        <p:sp>
          <p:nvSpPr>
            <p:cNvPr id="25884" name="Text Box 284"/>
            <p:cNvSpPr txBox="1">
              <a:spLocks noChangeArrowheads="1"/>
            </p:cNvSpPr>
            <p:nvPr/>
          </p:nvSpPr>
          <p:spPr bwMode="auto">
            <a:xfrm>
              <a:off x="2306" y="375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IE"/>
                <a:t>8</a:t>
              </a:r>
              <a:endParaRPr lang="en-US"/>
            </a:p>
          </p:txBody>
        </p:sp>
        <p:sp>
          <p:nvSpPr>
            <p:cNvPr id="25885" name="Oval 285"/>
            <p:cNvSpPr>
              <a:spLocks noChangeArrowheads="1"/>
            </p:cNvSpPr>
            <p:nvPr/>
          </p:nvSpPr>
          <p:spPr bwMode="auto">
            <a:xfrm>
              <a:off x="-1932" y="1155"/>
              <a:ext cx="4812" cy="4812"/>
            </a:xfrm>
            <a:prstGeom prst="ellips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887" name="Line 287"/>
            <p:cNvSpPr>
              <a:spLocks noChangeShapeType="1"/>
            </p:cNvSpPr>
            <p:nvPr/>
          </p:nvSpPr>
          <p:spPr bwMode="auto">
            <a:xfrm>
              <a:off x="2880" y="3672"/>
              <a:ext cx="0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5874" name="Text Box 274"/>
            <p:cNvSpPr txBox="1">
              <a:spLocks noChangeArrowheads="1"/>
            </p:cNvSpPr>
            <p:nvPr/>
          </p:nvSpPr>
          <p:spPr bwMode="auto">
            <a:xfrm>
              <a:off x="2736" y="375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IE"/>
                <a:t>10</a:t>
              </a:r>
              <a:endParaRPr lang="en-US"/>
            </a:p>
          </p:txBody>
        </p:sp>
        <p:sp>
          <p:nvSpPr>
            <p:cNvPr id="25889" name="Line 289"/>
            <p:cNvSpPr>
              <a:spLocks noChangeShapeType="1"/>
            </p:cNvSpPr>
            <p:nvPr/>
          </p:nvSpPr>
          <p:spPr bwMode="auto">
            <a:xfrm flipH="1">
              <a:off x="315" y="1158"/>
              <a:ext cx="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5863" name="Text Box 263"/>
            <p:cNvSpPr txBox="1">
              <a:spLocks noChangeArrowheads="1"/>
            </p:cNvSpPr>
            <p:nvPr/>
          </p:nvSpPr>
          <p:spPr bwMode="auto">
            <a:xfrm>
              <a:off x="62" y="104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IE"/>
                <a:t>10</a:t>
              </a:r>
              <a:endParaRPr lang="en-US"/>
            </a:p>
          </p:txBody>
        </p:sp>
        <p:sp>
          <p:nvSpPr>
            <p:cNvPr id="25890" name="Line 290"/>
            <p:cNvSpPr>
              <a:spLocks noChangeShapeType="1"/>
            </p:cNvSpPr>
            <p:nvPr/>
          </p:nvSpPr>
          <p:spPr bwMode="auto">
            <a:xfrm flipV="1">
              <a:off x="288" y="1006"/>
              <a:ext cx="2757" cy="2757"/>
            </a:xfrm>
            <a:prstGeom prst="line">
              <a:avLst/>
            </a:prstGeom>
            <a:noFill/>
            <a:ln w="31750">
              <a:solidFill>
                <a:srgbClr val="000080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</p:grpSp>
      <p:graphicFrame>
        <p:nvGraphicFramePr>
          <p:cNvPr id="25962" name="Group 362"/>
          <p:cNvGraphicFramePr>
            <a:graphicFrameLocks noGrp="1"/>
          </p:cNvGraphicFramePr>
          <p:nvPr/>
        </p:nvGraphicFramePr>
        <p:xfrm>
          <a:off x="5053013" y="1785938"/>
          <a:ext cx="3905250" cy="5102797"/>
        </p:xfrm>
        <a:graphic>
          <a:graphicData uri="http://schemas.openxmlformats.org/drawingml/2006/table">
            <a:tbl>
              <a:tblPr/>
              <a:tblGrid>
                <a:gridCol w="49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I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IE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k+1</a:t>
                      </a:r>
                      <a:r>
                        <a:rPr kumimoji="0" lang="en-I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,y</a:t>
                      </a:r>
                      <a:r>
                        <a:rPr kumimoji="0" lang="en-IE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k+1</a:t>
                      </a:r>
                      <a:r>
                        <a:rPr kumimoji="0" lang="en-I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2x</a:t>
                      </a:r>
                      <a:r>
                        <a:rPr kumimoji="0" lang="en-IE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k+1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2y</a:t>
                      </a:r>
                      <a:r>
                        <a:rPr kumimoji="0" lang="en-IE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k+1</a:t>
                      </a:r>
                      <a:endParaRPr kumimoji="0" lang="en-US" sz="15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4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(1,10)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(2,10)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(3,10)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(4,9)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(5,9)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(6,8)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(7,7)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IE"/>
              <a:t>Mid-Point Circle Algorithm Exercise</a:t>
            </a:r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/>
              <a:t>Use the mid-point circle algorithm to draw the circle centred at (0,0) with radius 15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Circle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" y="2209800"/>
            <a:ext cx="8839200" cy="3581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altLang="en-US" dirty="0" smtClean="0">
                <a:cs typeface="Times New Roman" pitchFamily="18" charset="0"/>
              </a:rPr>
              <a:t>	A circle is the set of points in a plane that are equidistant from a given point O. The distance r from the center is called the radius, and the point O is called the center. Twice the radius is known as the diameter. The angle a circle subtends from its center is a full angle, equal to 360° or 2</a:t>
            </a:r>
            <a:r>
              <a:rPr lang="en-US" altLang="en-US" dirty="0" smtClean="0">
                <a:cs typeface="Times New Roman" pitchFamily="18" charset="0"/>
                <a:sym typeface="Symbol" pitchFamily="18" charset="2"/>
              </a:rPr>
              <a:t></a:t>
            </a:r>
            <a:r>
              <a:rPr lang="en-US" altLang="en-US" dirty="0" smtClean="0">
                <a:cs typeface="Times New Roman" pitchFamily="18" charset="0"/>
              </a:rPr>
              <a:t> radians.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Circle Cont..</a:t>
            </a:r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2595563" y="1219200"/>
          <a:ext cx="42926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Bitmap Image" r:id="rId3" imgW="2495238" imgH="2790476" progId="PBrush">
                  <p:embed/>
                </p:oleObj>
              </mc:Choice>
              <mc:Fallback>
                <p:oleObj name="Bitmap Image" r:id="rId3" imgW="2495238" imgH="2790476" progId="PBrush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5563" y="1219200"/>
                        <a:ext cx="42926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Circle Drawing Techniques</a:t>
            </a:r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381000" y="2819400"/>
            <a:ext cx="7848600" cy="2282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2400">
                <a:solidFill>
                  <a:srgbClr val="FFFFFF"/>
                </a:solidFill>
                <a:latin typeface="Arial" pitchFamily="34" charset="0"/>
                <a:cs typeface="Times New Roman" pitchFamily="18" charset="0"/>
              </a:rPr>
              <a:t>- Input for circle drawing </a:t>
            </a:r>
          </a:p>
          <a:p>
            <a:pPr algn="just" eaLnBrk="1" hangingPunct="1"/>
            <a:r>
              <a:rPr lang="en-US" altLang="en-US" sz="2400">
                <a:solidFill>
                  <a:srgbClr val="FFFFFF"/>
                </a:solidFill>
                <a:latin typeface="Arial" pitchFamily="34" charset="0"/>
                <a:cs typeface="Times New Roman" pitchFamily="18" charset="0"/>
              </a:rPr>
              <a:t>	. one center point (x</a:t>
            </a:r>
            <a:r>
              <a:rPr lang="en-US" altLang="en-US" sz="2400" baseline="-25000">
                <a:solidFill>
                  <a:srgbClr val="FFFFFF"/>
                </a:solidFill>
                <a:latin typeface="Arial" pitchFamily="34" charset="0"/>
                <a:cs typeface="Times New Roman" pitchFamily="18" charset="0"/>
              </a:rPr>
              <a:t>c</a:t>
            </a:r>
            <a:r>
              <a:rPr lang="en-US" altLang="en-US" sz="2400">
                <a:solidFill>
                  <a:srgbClr val="FFFFFF"/>
                </a:solidFill>
                <a:latin typeface="Arial" pitchFamily="34" charset="0"/>
                <a:cs typeface="Times New Roman" pitchFamily="18" charset="0"/>
              </a:rPr>
              <a:t>, y</a:t>
            </a:r>
            <a:r>
              <a:rPr lang="en-US" altLang="en-US" sz="2400" baseline="-25000">
                <a:solidFill>
                  <a:srgbClr val="FFFFFF"/>
                </a:solidFill>
                <a:latin typeface="Arial" pitchFamily="34" charset="0"/>
                <a:cs typeface="Times New Roman" pitchFamily="18" charset="0"/>
              </a:rPr>
              <a:t>c</a:t>
            </a:r>
            <a:r>
              <a:rPr lang="en-US" altLang="en-US" sz="2400">
                <a:solidFill>
                  <a:srgbClr val="FFFFFF"/>
                </a:solidFill>
                <a:latin typeface="Arial" pitchFamily="34" charset="0"/>
                <a:cs typeface="Times New Roman" pitchFamily="18" charset="0"/>
              </a:rPr>
              <a:t>) and </a:t>
            </a:r>
          </a:p>
          <a:p>
            <a:pPr algn="just" eaLnBrk="1" hangingPunct="1"/>
            <a:r>
              <a:rPr lang="en-US" altLang="en-US" sz="2400">
                <a:solidFill>
                  <a:srgbClr val="FFFFFF"/>
                </a:solidFill>
                <a:latin typeface="Arial" pitchFamily="34" charset="0"/>
                <a:cs typeface="Times New Roman" pitchFamily="18" charset="0"/>
              </a:rPr>
              <a:t>	. radius r</a:t>
            </a:r>
          </a:p>
          <a:p>
            <a:pPr algn="just" eaLnBrk="1" hangingPunct="1"/>
            <a:endParaRPr lang="en-US" altLang="en-US" sz="2400">
              <a:solidFill>
                <a:srgbClr val="FFFFFF"/>
              </a:solidFill>
              <a:latin typeface="Arial" pitchFamily="34" charset="0"/>
              <a:cs typeface="Times New Roman" pitchFamily="18" charset="0"/>
            </a:endParaRPr>
          </a:p>
          <a:p>
            <a:pPr algn="just" eaLnBrk="1" hangingPunct="1"/>
            <a:r>
              <a:rPr lang="en-US" altLang="en-US" sz="2400">
                <a:solidFill>
                  <a:srgbClr val="FFFFFF"/>
                </a:solidFill>
                <a:latin typeface="Arial" pitchFamily="34" charset="0"/>
                <a:cs typeface="Times New Roman" pitchFamily="18" charset="0"/>
              </a:rPr>
              <a:t>Now, using these two inputs there are a number of ways to draw a circle.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cs typeface="Times New Roman" pitchFamily="18" charset="0"/>
              </a:rPr>
              <a:t>Circle Drawing Using Cartesian Coordinates</a:t>
            </a:r>
            <a:r>
              <a:rPr lang="en-US" altLang="en-US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839200" cy="4876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altLang="en-US" dirty="0" smtClean="0">
                <a:cs typeface="Times New Roman" pitchFamily="18" charset="0"/>
              </a:rPr>
              <a:t>	</a:t>
            </a:r>
            <a:r>
              <a:rPr lang="en-US" altLang="en-US" dirty="0" smtClean="0">
                <a:cs typeface="Arial" pitchFamily="34" charset="0"/>
              </a:rPr>
              <a:t>This technique uses the equation for a circle with radius r centered at (0,0):</a:t>
            </a:r>
            <a:endParaRPr lang="en-US" altLang="en-US" dirty="0" smtClean="0"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dirty="0" smtClean="0">
                <a:cs typeface="Arial" pitchFamily="34" charset="0"/>
              </a:rPr>
              <a:t> </a:t>
            </a:r>
            <a:endParaRPr lang="en-US" altLang="en-US" dirty="0" smtClean="0"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dirty="0" smtClean="0">
                <a:cs typeface="Arial" pitchFamily="34" charset="0"/>
              </a:rPr>
              <a:t>			x</a:t>
            </a:r>
            <a:r>
              <a:rPr lang="en-US" altLang="en-US" baseline="30000" dirty="0" smtClean="0">
                <a:cs typeface="Arial" pitchFamily="34" charset="0"/>
              </a:rPr>
              <a:t>2</a:t>
            </a:r>
            <a:r>
              <a:rPr lang="en-US" altLang="en-US" dirty="0" smtClean="0">
                <a:cs typeface="Arial" pitchFamily="34" charset="0"/>
              </a:rPr>
              <a:t> + y</a:t>
            </a:r>
            <a:r>
              <a:rPr lang="en-US" altLang="en-US" baseline="30000" dirty="0" smtClean="0">
                <a:cs typeface="Arial" pitchFamily="34" charset="0"/>
              </a:rPr>
              <a:t>2</a:t>
            </a:r>
            <a:r>
              <a:rPr lang="en-US" altLang="en-US" dirty="0" smtClean="0">
                <a:cs typeface="Arial" pitchFamily="34" charset="0"/>
              </a:rPr>
              <a:t> = r</a:t>
            </a:r>
            <a:r>
              <a:rPr lang="en-US" altLang="en-US" baseline="30000" dirty="0" smtClean="0">
                <a:cs typeface="Arial" pitchFamily="34" charset="0"/>
              </a:rPr>
              <a:t>2</a:t>
            </a:r>
            <a:r>
              <a:rPr lang="en-US" altLang="en-US" dirty="0" smtClean="0">
                <a:cs typeface="Arial" pitchFamily="34" charset="0"/>
              </a:rPr>
              <a:t>, </a:t>
            </a:r>
            <a:endParaRPr lang="en-US" altLang="en-US" dirty="0" smtClean="0"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dirty="0" smtClean="0">
                <a:cs typeface="Arial" pitchFamily="34" charset="0"/>
              </a:rPr>
              <a:t>	an obvious choice is to plot</a:t>
            </a:r>
            <a:endParaRPr lang="en-US" altLang="en-US" dirty="0" smtClean="0"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dirty="0" smtClean="0">
                <a:cs typeface="Times New Roman" pitchFamily="18" charset="0"/>
              </a:rPr>
              <a:t>			y = ±  </a:t>
            </a:r>
            <a:r>
              <a:rPr lang="en-US" altLang="en-US" dirty="0" smtClean="0">
                <a:cs typeface="Arial" pitchFamily="34" charset="0"/>
              </a:rPr>
              <a:t>r</a:t>
            </a:r>
            <a:r>
              <a:rPr lang="en-US" altLang="en-US" baseline="30000" dirty="0" smtClean="0">
                <a:cs typeface="Arial" pitchFamily="34" charset="0"/>
              </a:rPr>
              <a:t>2</a:t>
            </a:r>
            <a:r>
              <a:rPr lang="en-US" altLang="en-US" dirty="0" smtClean="0">
                <a:cs typeface="Times New Roman" pitchFamily="18" charset="0"/>
              </a:rPr>
              <a:t> - x</a:t>
            </a:r>
            <a:r>
              <a:rPr lang="en-US" altLang="en-US" baseline="30000" dirty="0" smtClean="0">
                <a:cs typeface="Arial" pitchFamily="34" charset="0"/>
              </a:rPr>
              <a:t>2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dirty="0" smtClean="0">
                <a:cs typeface="Arial" pitchFamily="34" charset="0"/>
              </a:rPr>
              <a:t>		against different values of x.</a:t>
            </a:r>
          </a:p>
        </p:txBody>
      </p:sp>
      <p:pic>
        <p:nvPicPr>
          <p:cNvPr id="11268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276600"/>
            <a:ext cx="1981200" cy="213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2930512" y="4071942"/>
            <a:ext cx="1447800" cy="0"/>
          </a:xfrm>
          <a:prstGeom prst="line">
            <a:avLst/>
          </a:prstGeom>
          <a:noFill/>
          <a:ln w="12700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 flipH="1">
            <a:off x="2867012" y="4071942"/>
            <a:ext cx="76200" cy="685800"/>
          </a:xfrm>
          <a:prstGeom prst="line">
            <a:avLst/>
          </a:prstGeom>
          <a:noFill/>
          <a:ln w="12700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 flipH="1" flipV="1">
            <a:off x="2714612" y="4681542"/>
            <a:ext cx="152400" cy="76200"/>
          </a:xfrm>
          <a:prstGeom prst="line">
            <a:avLst/>
          </a:prstGeom>
          <a:noFill/>
          <a:ln w="12700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>
                <a:cs typeface="Times New Roman" pitchFamily="18" charset="0"/>
              </a:rPr>
              <a:t>Circle Drawing Using Cartesian Coordinates</a:t>
            </a:r>
            <a:r>
              <a:rPr lang="en-US" altLang="en-US" sz="4000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839200" cy="4876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altLang="en-US" sz="2000" b="1" smtClean="0">
                <a:cs typeface="Times New Roman" pitchFamily="18" charset="0"/>
              </a:rPr>
              <a:t>	</a:t>
            </a:r>
            <a:r>
              <a:rPr lang="en-US" altLang="en-US" sz="1800" b="1" smtClean="0">
                <a:cs typeface="Arial" pitchFamily="34" charset="0"/>
              </a:rPr>
              <a:t>for x= radius-x</a:t>
            </a:r>
            <a:r>
              <a:rPr lang="en-US" altLang="en-US" sz="1400" b="1" smtClean="0">
                <a:cs typeface="Arial" pitchFamily="34" charset="0"/>
              </a:rPr>
              <a:t>center</a:t>
            </a:r>
            <a:r>
              <a:rPr lang="en-US" altLang="en-US" sz="1800" b="1" smtClean="0">
                <a:cs typeface="Arial" pitchFamily="34" charset="0"/>
              </a:rPr>
              <a:t>  to  radius+x</a:t>
            </a:r>
            <a:r>
              <a:rPr lang="en-US" altLang="en-US" sz="1400" b="1" smtClean="0">
                <a:cs typeface="Arial" pitchFamily="34" charset="0"/>
              </a:rPr>
              <a:t>center</a:t>
            </a:r>
            <a:endParaRPr lang="en-US" altLang="en-US" sz="1400" b="1" smtClean="0"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sz="1800" b="1" smtClean="0">
                <a:cs typeface="Arial" pitchFamily="34" charset="0"/>
              </a:rPr>
              <a:t>			y = y</a:t>
            </a:r>
            <a:r>
              <a:rPr lang="en-US" altLang="en-US" sz="1800" b="1" baseline="-30000" smtClean="0">
                <a:cs typeface="Arial" pitchFamily="34" charset="0"/>
              </a:rPr>
              <a:t>c</a:t>
            </a:r>
            <a:r>
              <a:rPr lang="en-US" altLang="en-US" sz="1800" b="1" smtClean="0">
                <a:cs typeface="Arial" pitchFamily="34" charset="0"/>
              </a:rPr>
              <a:t> +  r</a:t>
            </a:r>
            <a:r>
              <a:rPr lang="en-US" altLang="en-US" sz="1800" b="1" baseline="30000" smtClean="0">
                <a:cs typeface="Arial" pitchFamily="34" charset="0"/>
              </a:rPr>
              <a:t>2</a:t>
            </a:r>
            <a:r>
              <a:rPr lang="en-US" altLang="en-US" sz="1800" b="1" smtClean="0">
                <a:cs typeface="Times New Roman" pitchFamily="18" charset="0"/>
              </a:rPr>
              <a:t> – ( x</a:t>
            </a:r>
            <a:r>
              <a:rPr lang="en-US" altLang="en-US" sz="1800" b="1" smtClean="0">
                <a:cs typeface="Arial" pitchFamily="34" charset="0"/>
              </a:rPr>
              <a:t> - x</a:t>
            </a:r>
            <a:r>
              <a:rPr lang="en-US" altLang="en-US" sz="1800" b="1" baseline="-30000" smtClean="0">
                <a:cs typeface="Arial" pitchFamily="34" charset="0"/>
              </a:rPr>
              <a:t>c </a:t>
            </a:r>
            <a:r>
              <a:rPr lang="en-US" altLang="en-US" sz="1800" b="1" smtClean="0">
                <a:cs typeface="Times New Roman" pitchFamily="18" charset="0"/>
              </a:rPr>
              <a:t>)</a:t>
            </a:r>
            <a:r>
              <a:rPr lang="en-US" altLang="en-US" sz="1800" b="1" baseline="30000" smtClean="0">
                <a:cs typeface="Arial" pitchFamily="34" charset="0"/>
              </a:rPr>
              <a:t>2</a:t>
            </a:r>
            <a:endParaRPr lang="en-US" altLang="en-US" sz="1800" b="1" smtClean="0"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sz="1800" b="1" smtClean="0">
                <a:cs typeface="Arial" pitchFamily="34" charset="0"/>
              </a:rPr>
              <a:t>		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sz="1800" b="1" smtClean="0">
                <a:cs typeface="Arial" pitchFamily="34" charset="0"/>
              </a:rPr>
              <a:t>			drawPixel (x, y)</a:t>
            </a:r>
            <a:endParaRPr lang="en-US" altLang="en-US" sz="1800" b="1" smtClean="0"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sz="1800" b="1" smtClean="0">
                <a:cs typeface="Arial" pitchFamily="34" charset="0"/>
              </a:rPr>
              <a:t>		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sz="1800" b="1" smtClean="0">
                <a:cs typeface="Arial" pitchFamily="34" charset="0"/>
              </a:rPr>
              <a:t>			y = y</a:t>
            </a:r>
            <a:r>
              <a:rPr lang="en-US" altLang="en-US" sz="1800" b="1" baseline="-30000" smtClean="0">
                <a:cs typeface="Arial" pitchFamily="34" charset="0"/>
              </a:rPr>
              <a:t>c</a:t>
            </a:r>
            <a:r>
              <a:rPr lang="en-US" altLang="en-US" sz="1800" b="1" smtClean="0">
                <a:cs typeface="Arial" pitchFamily="34" charset="0"/>
              </a:rPr>
              <a:t> -   r</a:t>
            </a:r>
            <a:r>
              <a:rPr lang="en-US" altLang="en-US" sz="1800" b="1" baseline="30000" smtClean="0">
                <a:cs typeface="Arial" pitchFamily="34" charset="0"/>
              </a:rPr>
              <a:t>2</a:t>
            </a:r>
            <a:r>
              <a:rPr lang="en-US" altLang="en-US" sz="1800" b="1" smtClean="0">
                <a:cs typeface="Times New Roman" pitchFamily="18" charset="0"/>
              </a:rPr>
              <a:t> – ( x</a:t>
            </a:r>
            <a:r>
              <a:rPr lang="en-US" altLang="en-US" sz="1800" b="1" smtClean="0">
                <a:cs typeface="Arial" pitchFamily="34" charset="0"/>
              </a:rPr>
              <a:t> - x</a:t>
            </a:r>
            <a:r>
              <a:rPr lang="en-US" altLang="en-US" sz="1800" b="1" baseline="-30000" smtClean="0">
                <a:cs typeface="Arial" pitchFamily="34" charset="0"/>
              </a:rPr>
              <a:t>c </a:t>
            </a:r>
            <a:r>
              <a:rPr lang="en-US" altLang="en-US" sz="1800" b="1" smtClean="0">
                <a:cs typeface="Times New Roman" pitchFamily="18" charset="0"/>
              </a:rPr>
              <a:t>)</a:t>
            </a:r>
            <a:r>
              <a:rPr lang="en-US" altLang="en-US" sz="1800" b="1" baseline="30000" smtClean="0">
                <a:cs typeface="Arial" pitchFamily="34" charset="0"/>
              </a:rPr>
              <a:t>2</a:t>
            </a:r>
            <a:endParaRPr lang="en-US" altLang="en-US" sz="1800" b="1" smtClean="0"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sz="1800" b="1" smtClean="0">
                <a:cs typeface="Times New Roman" pitchFamily="18" charset="0"/>
              </a:rPr>
              <a:t>		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sz="1800" b="1" smtClean="0">
                <a:cs typeface="Times New Roman" pitchFamily="18" charset="0"/>
              </a:rPr>
              <a:t>			drawPixel (x, y)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552700" y="1828800"/>
            <a:ext cx="2628900" cy="533400"/>
            <a:chOff x="1272" y="1392"/>
            <a:chExt cx="1800" cy="432"/>
          </a:xfrm>
        </p:grpSpPr>
        <p:sp>
          <p:nvSpPr>
            <p:cNvPr id="13321" name="Line 4"/>
            <p:cNvSpPr>
              <a:spLocks noChangeShapeType="1"/>
            </p:cNvSpPr>
            <p:nvPr/>
          </p:nvSpPr>
          <p:spPr bwMode="auto">
            <a:xfrm>
              <a:off x="1440" y="1392"/>
              <a:ext cx="1632" cy="0"/>
            </a:xfrm>
            <a:prstGeom prst="line">
              <a:avLst/>
            </a:prstGeom>
            <a:noFill/>
            <a:ln w="12700" cap="sq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3322" name="Line 5"/>
            <p:cNvSpPr>
              <a:spLocks noChangeShapeType="1"/>
            </p:cNvSpPr>
            <p:nvPr/>
          </p:nvSpPr>
          <p:spPr bwMode="auto">
            <a:xfrm flipH="1">
              <a:off x="1368" y="1392"/>
              <a:ext cx="48" cy="432"/>
            </a:xfrm>
            <a:prstGeom prst="line">
              <a:avLst/>
            </a:prstGeom>
            <a:noFill/>
            <a:ln w="12700" cap="sq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3323" name="Line 6"/>
            <p:cNvSpPr>
              <a:spLocks noChangeShapeType="1"/>
            </p:cNvSpPr>
            <p:nvPr/>
          </p:nvSpPr>
          <p:spPr bwMode="auto">
            <a:xfrm flipH="1" flipV="1">
              <a:off x="1272" y="1776"/>
              <a:ext cx="96" cy="48"/>
            </a:xfrm>
            <a:prstGeom prst="line">
              <a:avLst/>
            </a:prstGeom>
            <a:noFill/>
            <a:ln w="12700" cap="sq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590800" y="3124200"/>
            <a:ext cx="2324100" cy="381000"/>
            <a:chOff x="1272" y="1392"/>
            <a:chExt cx="1800" cy="432"/>
          </a:xfrm>
        </p:grpSpPr>
        <p:sp>
          <p:nvSpPr>
            <p:cNvPr id="13318" name="Line 12"/>
            <p:cNvSpPr>
              <a:spLocks noChangeShapeType="1"/>
            </p:cNvSpPr>
            <p:nvPr/>
          </p:nvSpPr>
          <p:spPr bwMode="auto">
            <a:xfrm>
              <a:off x="1440" y="1392"/>
              <a:ext cx="1632" cy="0"/>
            </a:xfrm>
            <a:prstGeom prst="line">
              <a:avLst/>
            </a:prstGeom>
            <a:noFill/>
            <a:ln w="12700" cap="sq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3319" name="Line 13"/>
            <p:cNvSpPr>
              <a:spLocks noChangeShapeType="1"/>
            </p:cNvSpPr>
            <p:nvPr/>
          </p:nvSpPr>
          <p:spPr bwMode="auto">
            <a:xfrm flipH="1">
              <a:off x="1368" y="1392"/>
              <a:ext cx="48" cy="432"/>
            </a:xfrm>
            <a:prstGeom prst="line">
              <a:avLst/>
            </a:prstGeom>
            <a:noFill/>
            <a:ln w="12700" cap="sq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3320" name="Line 14"/>
            <p:cNvSpPr>
              <a:spLocks noChangeShapeType="1"/>
            </p:cNvSpPr>
            <p:nvPr/>
          </p:nvSpPr>
          <p:spPr bwMode="auto">
            <a:xfrm flipH="1" flipV="1">
              <a:off x="1272" y="1776"/>
              <a:ext cx="96" cy="48"/>
            </a:xfrm>
            <a:prstGeom prst="line">
              <a:avLst/>
            </a:prstGeom>
            <a:noFill/>
            <a:ln w="12700" cap="sq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IE" sz="3600"/>
              <a:t>A Simple Circle Drawing Algorithm (cont…)</a:t>
            </a:r>
            <a:endParaRPr lang="en-US" sz="3600"/>
          </a:p>
        </p:txBody>
      </p:sp>
      <p:graphicFrame>
        <p:nvGraphicFramePr>
          <p:cNvPr id="15950" name="Object 590"/>
          <p:cNvGraphicFramePr>
            <a:graphicFrameLocks noChangeAspect="1"/>
          </p:cNvGraphicFramePr>
          <p:nvPr/>
        </p:nvGraphicFramePr>
        <p:xfrm>
          <a:off x="5294313" y="1798638"/>
          <a:ext cx="2849562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1" name="Equation" r:id="rId3" imgW="1257120" imgH="279360" progId="Equation.3">
                  <p:embed/>
                </p:oleObj>
              </mc:Choice>
              <mc:Fallback>
                <p:oleObj name="Equation" r:id="rId3" imgW="125712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4313" y="1798638"/>
                        <a:ext cx="2849562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51" name="Object 591"/>
          <p:cNvGraphicFramePr>
            <a:graphicFrameLocks noChangeAspect="1"/>
          </p:cNvGraphicFramePr>
          <p:nvPr/>
        </p:nvGraphicFramePr>
        <p:xfrm>
          <a:off x="5343525" y="2522538"/>
          <a:ext cx="27638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2" name="Equation" r:id="rId5" imgW="1218960" imgH="266400" progId="Equation.3">
                  <p:embed/>
                </p:oleObj>
              </mc:Choice>
              <mc:Fallback>
                <p:oleObj name="Equation" r:id="rId5" imgW="1218960" imgH="26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2522538"/>
                        <a:ext cx="276383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52" name="Object 592"/>
          <p:cNvGraphicFramePr>
            <a:graphicFrameLocks noChangeAspect="1"/>
          </p:cNvGraphicFramePr>
          <p:nvPr/>
        </p:nvGraphicFramePr>
        <p:xfrm>
          <a:off x="5313363" y="3217863"/>
          <a:ext cx="287972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3" name="Equation" r:id="rId7" imgW="1269720" imgH="266400" progId="Equation.3">
                  <p:embed/>
                </p:oleObj>
              </mc:Choice>
              <mc:Fallback>
                <p:oleObj name="Equation" r:id="rId7" imgW="1269720" imgH="266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3363" y="3217863"/>
                        <a:ext cx="2879725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53" name="Object 593"/>
          <p:cNvGraphicFramePr>
            <a:graphicFrameLocks noChangeAspect="1"/>
          </p:cNvGraphicFramePr>
          <p:nvPr/>
        </p:nvGraphicFramePr>
        <p:xfrm>
          <a:off x="5281613" y="4637088"/>
          <a:ext cx="29083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4" name="Equation" r:id="rId9" imgW="1282680" imgH="279360" progId="Equation.3">
                  <p:embed/>
                </p:oleObj>
              </mc:Choice>
              <mc:Fallback>
                <p:oleObj name="Equation" r:id="rId9" imgW="1282680" imgH="2793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613" y="4637088"/>
                        <a:ext cx="2908300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54" name="Object 594"/>
          <p:cNvGraphicFramePr>
            <a:graphicFrameLocks noChangeAspect="1"/>
          </p:cNvGraphicFramePr>
          <p:nvPr/>
        </p:nvGraphicFramePr>
        <p:xfrm>
          <a:off x="5254625" y="5335588"/>
          <a:ext cx="296703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5" name="Equation" r:id="rId11" imgW="1307880" imgH="279360" progId="Equation.3">
                  <p:embed/>
                </p:oleObj>
              </mc:Choice>
              <mc:Fallback>
                <p:oleObj name="Equation" r:id="rId11" imgW="1307880" imgH="2793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5" y="5335588"/>
                        <a:ext cx="296703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598"/>
          <p:cNvGrpSpPr>
            <a:grpSpLocks/>
          </p:cNvGrpSpPr>
          <p:nvPr/>
        </p:nvGrpSpPr>
        <p:grpSpPr bwMode="auto">
          <a:xfrm>
            <a:off x="6721475" y="3902075"/>
            <a:ext cx="130175" cy="561975"/>
            <a:chOff x="4342" y="2798"/>
            <a:chExt cx="82" cy="354"/>
          </a:xfrm>
        </p:grpSpPr>
        <p:sp>
          <p:nvSpPr>
            <p:cNvPr id="15955" name="Oval 595"/>
            <p:cNvSpPr>
              <a:spLocks noChangeArrowheads="1"/>
            </p:cNvSpPr>
            <p:nvPr/>
          </p:nvSpPr>
          <p:spPr bwMode="auto">
            <a:xfrm>
              <a:off x="4342" y="2798"/>
              <a:ext cx="82" cy="82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956" name="Oval 596"/>
            <p:cNvSpPr>
              <a:spLocks noChangeArrowheads="1"/>
            </p:cNvSpPr>
            <p:nvPr/>
          </p:nvSpPr>
          <p:spPr bwMode="auto">
            <a:xfrm>
              <a:off x="4342" y="2934"/>
              <a:ext cx="82" cy="82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957" name="Oval 597"/>
            <p:cNvSpPr>
              <a:spLocks noChangeArrowheads="1"/>
            </p:cNvSpPr>
            <p:nvPr/>
          </p:nvSpPr>
          <p:spPr bwMode="auto">
            <a:xfrm>
              <a:off x="4342" y="3070"/>
              <a:ext cx="82" cy="82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41991" name="Picture 7" descr="C:\Users\laila\Desktop\Picture1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00034" y="1785926"/>
            <a:ext cx="4695834" cy="4535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itchFamily="18" charset="0"/>
              </a:rPr>
              <a:t>Drawbacks/ Shortcomings</a:t>
            </a:r>
            <a:r>
              <a:rPr lang="en-US" altLang="en-US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839200" cy="34290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en-US" altLang="en-US" smtClean="0">
                <a:cs typeface="Times New Roman" pitchFamily="18" charset="0"/>
              </a:rPr>
              <a:t>	This works, but …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smtClean="0">
                <a:cs typeface="Times New Roman" pitchFamily="18" charset="0"/>
              </a:rPr>
              <a:t>		. is inefficient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smtClean="0">
                <a:cs typeface="Times New Roman" pitchFamily="18" charset="0"/>
              </a:rPr>
              <a:t>		. multiplications &amp; square root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smtClean="0">
                <a:cs typeface="Times New Roman" pitchFamily="18" charset="0"/>
              </a:rPr>
              <a:t>		. large gaps in the circle for values of 		x close to r 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altLang="en-US" smtClean="0"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smtClean="0">
                <a:cs typeface="Times New Roman" pitchFamily="18" charset="0"/>
              </a:rPr>
              <a:t>		(as shown in the next figure)</a:t>
            </a:r>
            <a:endParaRPr lang="en-US" alt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itchFamily="18" charset="0"/>
              </a:rPr>
              <a:t>Drawbacks/ Shortcomings</a:t>
            </a:r>
            <a:r>
              <a:rPr lang="en-US" altLang="en-US" smtClean="0"/>
              <a:t> </a:t>
            </a:r>
          </a:p>
        </p:txBody>
      </p:sp>
      <p:graphicFrame>
        <p:nvGraphicFramePr>
          <p:cNvPr id="15363" name="Object 1029"/>
          <p:cNvGraphicFramePr>
            <a:graphicFrameLocks noChangeAspect="1"/>
          </p:cNvGraphicFramePr>
          <p:nvPr/>
        </p:nvGraphicFramePr>
        <p:xfrm>
          <a:off x="1447800" y="1524000"/>
          <a:ext cx="6400800" cy="364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Bitmap Image" r:id="rId3" imgW="3180952" imgH="1809524" progId="PBrush">
                  <p:embed/>
                </p:oleObj>
              </mc:Choice>
              <mc:Fallback>
                <p:oleObj name="Bitmap Image" r:id="rId3" imgW="3180952" imgH="1809524" progId="PBrush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524000"/>
                        <a:ext cx="6400800" cy="3640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1818</TotalTime>
  <Words>593</Words>
  <Application>Microsoft Office PowerPoint</Application>
  <PresentationFormat>On-screen Show (4:3)</PresentationFormat>
  <Paragraphs>161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Century Gothic</vt:lpstr>
      <vt:lpstr>Symbol</vt:lpstr>
      <vt:lpstr>Times New Roman</vt:lpstr>
      <vt:lpstr>Verdana</vt:lpstr>
      <vt:lpstr>Wingdings</vt:lpstr>
      <vt:lpstr>Wingdings 2</vt:lpstr>
      <vt:lpstr>Verve</vt:lpstr>
      <vt:lpstr>Bitmap Image</vt:lpstr>
      <vt:lpstr>Equation</vt:lpstr>
      <vt:lpstr>Computer Graphics</vt:lpstr>
      <vt:lpstr>What is Circle</vt:lpstr>
      <vt:lpstr>Circle Cont..</vt:lpstr>
      <vt:lpstr>Circle Drawing Techniques</vt:lpstr>
      <vt:lpstr>Circle Drawing Using Cartesian Coordinates </vt:lpstr>
      <vt:lpstr>Circle Drawing Using Cartesian Coordinates </vt:lpstr>
      <vt:lpstr>A Simple Circle Drawing Algorithm (cont…)</vt:lpstr>
      <vt:lpstr>Drawbacks/ Shortcomings </vt:lpstr>
      <vt:lpstr>Drawbacks/ Shortcomings </vt:lpstr>
      <vt:lpstr>Eight-Way Symmetry</vt:lpstr>
      <vt:lpstr>Mid-Point Circle Algorithm</vt:lpstr>
      <vt:lpstr>Mid-Point Circle Algorithm</vt:lpstr>
      <vt:lpstr>The Mid-Point Circle Algorithm</vt:lpstr>
      <vt:lpstr>The Mid-Point Circle Algorithm </vt:lpstr>
      <vt:lpstr>Mid-Point Circle Algorithm Example</vt:lpstr>
      <vt:lpstr>                 </vt:lpstr>
      <vt:lpstr>Mid-Point Circle Algorithm Example (cont…)</vt:lpstr>
      <vt:lpstr>Mid-Point Circle Algorithm 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</dc:title>
  <dc:creator>laila</dc:creator>
  <cp:lastModifiedBy>Dell</cp:lastModifiedBy>
  <cp:revision>63</cp:revision>
  <dcterms:created xsi:type="dcterms:W3CDTF">2019-10-14T04:20:11Z</dcterms:created>
  <dcterms:modified xsi:type="dcterms:W3CDTF">2020-05-30T16:28:50Z</dcterms:modified>
</cp:coreProperties>
</file>