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98" r:id="rId3"/>
    <p:sldId id="299" r:id="rId4"/>
    <p:sldId id="300" r:id="rId5"/>
    <p:sldId id="302" r:id="rId6"/>
    <p:sldId id="303" r:id="rId7"/>
    <p:sldId id="304" r:id="rId8"/>
    <p:sldId id="305" r:id="rId9"/>
    <p:sldId id="30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FD734-C195-4BD5-B3CB-27C1CE644933}" type="datetimeFigureOut">
              <a:rPr lang="en-US" smtClean="0"/>
              <a:pPr/>
              <a:t>5/14/2020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877F4-7B02-4ED5-AD9A-4EE22AB3FC9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02E9F39-5B74-4FB7-BD38-B6320215C858}" type="datetimeFigureOut">
              <a:rPr lang="en-US" smtClean="0"/>
              <a:pPr/>
              <a:t>5/14/2020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9F39-5B74-4FB7-BD38-B6320215C858}" type="datetimeFigureOut">
              <a:rPr lang="en-US" smtClean="0"/>
              <a:pPr/>
              <a:t>5/14/2020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9F39-5B74-4FB7-BD38-B6320215C858}" type="datetimeFigureOut">
              <a:rPr lang="en-US" smtClean="0"/>
              <a:pPr/>
              <a:t>5/14/2020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02E9F39-5B74-4FB7-BD38-B6320215C858}" type="datetimeFigureOut">
              <a:rPr lang="en-US" smtClean="0"/>
              <a:pPr/>
              <a:t>5/14/2020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02E9F39-5B74-4FB7-BD38-B6320215C858}" type="datetimeFigureOut">
              <a:rPr lang="en-US" smtClean="0"/>
              <a:pPr/>
              <a:t>5/14/2020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02E9F39-5B74-4FB7-BD38-B6320215C858}" type="datetimeFigureOut">
              <a:rPr lang="en-US" smtClean="0"/>
              <a:pPr/>
              <a:t>5/14/2020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02E9F39-5B74-4FB7-BD38-B6320215C858}" type="datetimeFigureOut">
              <a:rPr lang="en-US" smtClean="0"/>
              <a:pPr/>
              <a:t>5/14/2020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9F39-5B74-4FB7-BD38-B6320215C858}" type="datetimeFigureOut">
              <a:rPr lang="en-US" smtClean="0"/>
              <a:pPr/>
              <a:t>5/14/2020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02E9F39-5B74-4FB7-BD38-B6320215C858}" type="datetimeFigureOut">
              <a:rPr lang="en-US" smtClean="0"/>
              <a:pPr/>
              <a:t>5/14/2020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02E9F39-5B74-4FB7-BD38-B6320215C858}" type="datetimeFigureOut">
              <a:rPr lang="en-US" smtClean="0"/>
              <a:pPr/>
              <a:t>5/14/2020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02E9F39-5B74-4FB7-BD38-B6320215C858}" type="datetimeFigureOut">
              <a:rPr lang="en-US" smtClean="0"/>
              <a:pPr/>
              <a:t>5/14/2020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02E9F39-5B74-4FB7-BD38-B6320215C858}" type="datetimeFigureOut">
              <a:rPr lang="en-US" smtClean="0"/>
              <a:pPr/>
              <a:t>5/14/2020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Computer Graphics</a:t>
            </a:r>
            <a:endParaRPr lang="en-GB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Sanaa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Jeehan</a:t>
            </a:r>
            <a:endParaRPr lang="en-US" sz="3600" b="1" dirty="0" smtClean="0"/>
          </a:p>
          <a:p>
            <a:r>
              <a:rPr lang="en-US" sz="3600" b="1" smtClean="0"/>
              <a:t>May 11</a:t>
            </a:r>
            <a:r>
              <a:rPr lang="en-US" sz="3600" b="1" baseline="30000" smtClean="0"/>
              <a:t>th</a:t>
            </a:r>
            <a:r>
              <a:rPr lang="en-US" sz="3600" b="1" smtClean="0"/>
              <a:t>, </a:t>
            </a:r>
            <a:r>
              <a:rPr lang="en-US" sz="3600" b="1" dirty="0" smtClean="0"/>
              <a:t>2020</a:t>
            </a:r>
          </a:p>
          <a:p>
            <a:r>
              <a:rPr lang="en-US" sz="3600" b="1" dirty="0" smtClean="0"/>
              <a:t>11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Week</a:t>
            </a:r>
          </a:p>
          <a:p>
            <a:endParaRPr lang="en-GB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71" name="Rectangle 71"/>
          <p:cNvSpPr>
            <a:spLocks noChangeArrowheads="1"/>
          </p:cNvSpPr>
          <p:nvPr/>
        </p:nvSpPr>
        <p:spPr bwMode="auto">
          <a:xfrm>
            <a:off x="2438400" y="5257800"/>
            <a:ext cx="4184650" cy="11890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800" b="1">
                <a:latin typeface="Times New Roman" pitchFamily="18" charset="0"/>
              </a:rPr>
              <a:t>x</a:t>
            </a:r>
            <a:r>
              <a:rPr kumimoji="1" lang="en-US" sz="2800" b="1" baseline="-25000">
                <a:latin typeface="Times New Roman" pitchFamily="18" charset="0"/>
              </a:rPr>
              <a:t>k+1</a:t>
            </a:r>
            <a:r>
              <a:rPr kumimoji="1" lang="en-US" sz="2800" b="1">
                <a:latin typeface="Times New Roman" pitchFamily="18" charset="0"/>
              </a:rPr>
              <a:t> = x</a:t>
            </a:r>
            <a:r>
              <a:rPr kumimoji="1" lang="en-US" sz="2800" b="1" baseline="-25000">
                <a:latin typeface="Times New Roman" pitchFamily="18" charset="0"/>
              </a:rPr>
              <a:t>k</a:t>
            </a:r>
            <a:r>
              <a:rPr kumimoji="1" lang="en-US" sz="2800" b="1">
                <a:latin typeface="Times New Roman" pitchFamily="18" charset="0"/>
              </a:rPr>
              <a:t>+1</a:t>
            </a:r>
            <a:endParaRPr kumimoji="1" lang="en-US" sz="24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kumimoji="1" lang="en-US" sz="2800" b="1">
                <a:latin typeface="Times New Roman" pitchFamily="18" charset="0"/>
              </a:rPr>
              <a:t>y</a:t>
            </a:r>
            <a:r>
              <a:rPr kumimoji="1" lang="en-US" sz="2800" b="1" baseline="-25000">
                <a:latin typeface="Times New Roman" pitchFamily="18" charset="0"/>
              </a:rPr>
              <a:t>k+1</a:t>
            </a:r>
            <a:r>
              <a:rPr kumimoji="1" lang="en-US" sz="2800" b="1">
                <a:latin typeface="Times New Roman" pitchFamily="18" charset="0"/>
              </a:rPr>
              <a:t> =  Either  y</a:t>
            </a:r>
            <a:r>
              <a:rPr kumimoji="1" lang="en-US" sz="2800" b="1" baseline="-25000">
                <a:latin typeface="Times New Roman" pitchFamily="18" charset="0"/>
              </a:rPr>
              <a:t>k</a:t>
            </a:r>
            <a:r>
              <a:rPr kumimoji="1" lang="en-US" sz="2800" b="1">
                <a:latin typeface="Times New Roman" pitchFamily="18" charset="0"/>
              </a:rPr>
              <a:t>  or   y</a:t>
            </a:r>
            <a:r>
              <a:rPr kumimoji="1" lang="en-US" sz="2800" b="1" baseline="-25000">
                <a:latin typeface="Times New Roman" pitchFamily="18" charset="0"/>
              </a:rPr>
              <a:t>k</a:t>
            </a:r>
            <a:r>
              <a:rPr kumimoji="1" lang="en-US" sz="2800" b="1">
                <a:latin typeface="Times New Roman" pitchFamily="18" charset="0"/>
              </a:rPr>
              <a:t>+1</a:t>
            </a:r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76872" name="Text Box 72"/>
          <p:cNvSpPr txBox="1">
            <a:spLocks noChangeArrowheads="1"/>
          </p:cNvSpPr>
          <p:nvPr/>
        </p:nvSpPr>
        <p:spPr bwMode="auto">
          <a:xfrm>
            <a:off x="1214414" y="1285860"/>
            <a:ext cx="6450012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1" lang="en-US" sz="2400" b="1">
                <a:solidFill>
                  <a:srgbClr val="FF0000"/>
                </a:solidFill>
                <a:latin typeface="Times New Roman" pitchFamily="18" charset="0"/>
              </a:rPr>
              <a:t>Midpoint algorithm is an incremental algorithm</a:t>
            </a:r>
          </a:p>
        </p:txBody>
      </p:sp>
      <p:sp>
        <p:nvSpPr>
          <p:cNvPr id="76873" name="Rectangle 73"/>
          <p:cNvSpPr>
            <a:spLocks noGrp="1" noChangeArrowheads="1"/>
          </p:cNvSpPr>
          <p:nvPr>
            <p:ph type="title"/>
          </p:nvPr>
        </p:nvSpPr>
        <p:spPr>
          <a:xfrm>
            <a:off x="171464" y="138098"/>
            <a:ext cx="6400800" cy="1219200"/>
          </a:xfrm>
        </p:spPr>
        <p:txBody>
          <a:bodyPr/>
          <a:lstStyle/>
          <a:p>
            <a:r>
              <a:rPr lang="en-US" dirty="0"/>
              <a:t>Midpoint Algorithm</a:t>
            </a:r>
          </a:p>
        </p:txBody>
      </p:sp>
      <p:grpSp>
        <p:nvGrpSpPr>
          <p:cNvPr id="2" name="Group 77"/>
          <p:cNvGrpSpPr>
            <a:grpSpLocks/>
          </p:cNvGrpSpPr>
          <p:nvPr/>
        </p:nvGrpSpPr>
        <p:grpSpPr bwMode="auto">
          <a:xfrm>
            <a:off x="1295400" y="1676400"/>
            <a:ext cx="7086600" cy="3336925"/>
            <a:chOff x="816" y="1200"/>
            <a:chExt cx="4464" cy="2102"/>
          </a:xfrm>
        </p:grpSpPr>
        <p:sp>
          <p:nvSpPr>
            <p:cNvPr id="76803" name="Oval 3"/>
            <p:cNvSpPr>
              <a:spLocks noChangeArrowheads="1"/>
            </p:cNvSpPr>
            <p:nvPr/>
          </p:nvSpPr>
          <p:spPr bwMode="auto">
            <a:xfrm>
              <a:off x="1632" y="235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04" name="Oval 4"/>
            <p:cNvSpPr>
              <a:spLocks noChangeArrowheads="1"/>
            </p:cNvSpPr>
            <p:nvPr/>
          </p:nvSpPr>
          <p:spPr bwMode="auto">
            <a:xfrm>
              <a:off x="1872" y="235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05" name="Oval 5"/>
            <p:cNvSpPr>
              <a:spLocks noChangeArrowheads="1"/>
            </p:cNvSpPr>
            <p:nvPr/>
          </p:nvSpPr>
          <p:spPr bwMode="auto">
            <a:xfrm>
              <a:off x="2112" y="235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06" name="Oval 6"/>
            <p:cNvSpPr>
              <a:spLocks noChangeArrowheads="1"/>
            </p:cNvSpPr>
            <p:nvPr/>
          </p:nvSpPr>
          <p:spPr bwMode="auto">
            <a:xfrm>
              <a:off x="1632" y="211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07" name="Oval 7"/>
            <p:cNvSpPr>
              <a:spLocks noChangeArrowheads="1"/>
            </p:cNvSpPr>
            <p:nvPr/>
          </p:nvSpPr>
          <p:spPr bwMode="auto">
            <a:xfrm>
              <a:off x="1632" y="187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08" name="Oval 8"/>
            <p:cNvSpPr>
              <a:spLocks noChangeArrowheads="1"/>
            </p:cNvSpPr>
            <p:nvPr/>
          </p:nvSpPr>
          <p:spPr bwMode="auto">
            <a:xfrm>
              <a:off x="1872" y="211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09" name="Oval 9"/>
            <p:cNvSpPr>
              <a:spLocks noChangeArrowheads="1"/>
            </p:cNvSpPr>
            <p:nvPr/>
          </p:nvSpPr>
          <p:spPr bwMode="auto">
            <a:xfrm>
              <a:off x="1872" y="187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10" name="Oval 10"/>
            <p:cNvSpPr>
              <a:spLocks noChangeArrowheads="1"/>
            </p:cNvSpPr>
            <p:nvPr/>
          </p:nvSpPr>
          <p:spPr bwMode="auto">
            <a:xfrm>
              <a:off x="2112" y="211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11" name="Oval 11"/>
            <p:cNvSpPr>
              <a:spLocks noChangeArrowheads="1"/>
            </p:cNvSpPr>
            <p:nvPr/>
          </p:nvSpPr>
          <p:spPr bwMode="auto">
            <a:xfrm>
              <a:off x="2112" y="187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12" name="Oval 12"/>
            <p:cNvSpPr>
              <a:spLocks noChangeArrowheads="1"/>
            </p:cNvSpPr>
            <p:nvPr/>
          </p:nvSpPr>
          <p:spPr bwMode="auto">
            <a:xfrm>
              <a:off x="2352" y="235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13" name="Oval 13"/>
            <p:cNvSpPr>
              <a:spLocks noChangeArrowheads="1"/>
            </p:cNvSpPr>
            <p:nvPr/>
          </p:nvSpPr>
          <p:spPr bwMode="auto">
            <a:xfrm>
              <a:off x="2592" y="235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14" name="Oval 14"/>
            <p:cNvSpPr>
              <a:spLocks noChangeArrowheads="1"/>
            </p:cNvSpPr>
            <p:nvPr/>
          </p:nvSpPr>
          <p:spPr bwMode="auto">
            <a:xfrm>
              <a:off x="2832" y="235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15" name="Oval 15"/>
            <p:cNvSpPr>
              <a:spLocks noChangeArrowheads="1"/>
            </p:cNvSpPr>
            <p:nvPr/>
          </p:nvSpPr>
          <p:spPr bwMode="auto">
            <a:xfrm>
              <a:off x="2352" y="211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16" name="Oval 16"/>
            <p:cNvSpPr>
              <a:spLocks noChangeArrowheads="1"/>
            </p:cNvSpPr>
            <p:nvPr/>
          </p:nvSpPr>
          <p:spPr bwMode="auto">
            <a:xfrm>
              <a:off x="2352" y="187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17" name="Oval 17"/>
            <p:cNvSpPr>
              <a:spLocks noChangeArrowheads="1"/>
            </p:cNvSpPr>
            <p:nvPr/>
          </p:nvSpPr>
          <p:spPr bwMode="auto">
            <a:xfrm>
              <a:off x="2592" y="211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18" name="Oval 18"/>
            <p:cNvSpPr>
              <a:spLocks noChangeArrowheads="1"/>
            </p:cNvSpPr>
            <p:nvPr/>
          </p:nvSpPr>
          <p:spPr bwMode="auto">
            <a:xfrm>
              <a:off x="2592" y="187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19" name="Oval 19"/>
            <p:cNvSpPr>
              <a:spLocks noChangeArrowheads="1"/>
            </p:cNvSpPr>
            <p:nvPr/>
          </p:nvSpPr>
          <p:spPr bwMode="auto">
            <a:xfrm>
              <a:off x="2832" y="211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20" name="Oval 20"/>
            <p:cNvSpPr>
              <a:spLocks noChangeArrowheads="1"/>
            </p:cNvSpPr>
            <p:nvPr/>
          </p:nvSpPr>
          <p:spPr bwMode="auto">
            <a:xfrm>
              <a:off x="2832" y="187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21" name="Oval 21"/>
            <p:cNvSpPr>
              <a:spLocks noChangeArrowheads="1"/>
            </p:cNvSpPr>
            <p:nvPr/>
          </p:nvSpPr>
          <p:spPr bwMode="auto">
            <a:xfrm>
              <a:off x="1632" y="3072"/>
              <a:ext cx="192" cy="19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22" name="Oval 22"/>
            <p:cNvSpPr>
              <a:spLocks noChangeArrowheads="1"/>
            </p:cNvSpPr>
            <p:nvPr/>
          </p:nvSpPr>
          <p:spPr bwMode="auto">
            <a:xfrm>
              <a:off x="1872" y="3072"/>
              <a:ext cx="192" cy="192"/>
            </a:xfrm>
            <a:prstGeom prst="ellipse">
              <a:avLst/>
            </a:prstGeom>
            <a:solidFill>
              <a:schemeClr val="hlink"/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23" name="Oval 23"/>
            <p:cNvSpPr>
              <a:spLocks noChangeArrowheads="1"/>
            </p:cNvSpPr>
            <p:nvPr/>
          </p:nvSpPr>
          <p:spPr bwMode="auto">
            <a:xfrm>
              <a:off x="2112" y="307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24" name="Oval 24"/>
            <p:cNvSpPr>
              <a:spLocks noChangeArrowheads="1"/>
            </p:cNvSpPr>
            <p:nvPr/>
          </p:nvSpPr>
          <p:spPr bwMode="auto">
            <a:xfrm>
              <a:off x="1632" y="283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25" name="Oval 25"/>
            <p:cNvSpPr>
              <a:spLocks noChangeArrowheads="1"/>
            </p:cNvSpPr>
            <p:nvPr/>
          </p:nvSpPr>
          <p:spPr bwMode="auto">
            <a:xfrm>
              <a:off x="1632" y="259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26" name="Oval 26"/>
            <p:cNvSpPr>
              <a:spLocks noChangeArrowheads="1"/>
            </p:cNvSpPr>
            <p:nvPr/>
          </p:nvSpPr>
          <p:spPr bwMode="auto">
            <a:xfrm>
              <a:off x="1872" y="2832"/>
              <a:ext cx="192" cy="192"/>
            </a:xfrm>
            <a:prstGeom prst="ellipse">
              <a:avLst/>
            </a:prstGeom>
            <a:solidFill>
              <a:schemeClr val="hlink"/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27" name="Oval 27"/>
            <p:cNvSpPr>
              <a:spLocks noChangeArrowheads="1"/>
            </p:cNvSpPr>
            <p:nvPr/>
          </p:nvSpPr>
          <p:spPr bwMode="auto">
            <a:xfrm>
              <a:off x="1872" y="259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28" name="Oval 28"/>
            <p:cNvSpPr>
              <a:spLocks noChangeArrowheads="1"/>
            </p:cNvSpPr>
            <p:nvPr/>
          </p:nvSpPr>
          <p:spPr bwMode="auto">
            <a:xfrm>
              <a:off x="2112" y="283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29" name="Oval 29"/>
            <p:cNvSpPr>
              <a:spLocks noChangeArrowheads="1"/>
            </p:cNvSpPr>
            <p:nvPr/>
          </p:nvSpPr>
          <p:spPr bwMode="auto">
            <a:xfrm>
              <a:off x="2112" y="259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30" name="Oval 30"/>
            <p:cNvSpPr>
              <a:spLocks noChangeArrowheads="1"/>
            </p:cNvSpPr>
            <p:nvPr/>
          </p:nvSpPr>
          <p:spPr bwMode="auto">
            <a:xfrm>
              <a:off x="2352" y="307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31" name="Oval 31"/>
            <p:cNvSpPr>
              <a:spLocks noChangeArrowheads="1"/>
            </p:cNvSpPr>
            <p:nvPr/>
          </p:nvSpPr>
          <p:spPr bwMode="auto">
            <a:xfrm>
              <a:off x="2592" y="307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32" name="Oval 32"/>
            <p:cNvSpPr>
              <a:spLocks noChangeArrowheads="1"/>
            </p:cNvSpPr>
            <p:nvPr/>
          </p:nvSpPr>
          <p:spPr bwMode="auto">
            <a:xfrm>
              <a:off x="2832" y="307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33" name="Oval 33"/>
            <p:cNvSpPr>
              <a:spLocks noChangeArrowheads="1"/>
            </p:cNvSpPr>
            <p:nvPr/>
          </p:nvSpPr>
          <p:spPr bwMode="auto">
            <a:xfrm>
              <a:off x="2352" y="283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34" name="Oval 34"/>
            <p:cNvSpPr>
              <a:spLocks noChangeArrowheads="1"/>
            </p:cNvSpPr>
            <p:nvPr/>
          </p:nvSpPr>
          <p:spPr bwMode="auto">
            <a:xfrm>
              <a:off x="2352" y="259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35" name="Oval 35"/>
            <p:cNvSpPr>
              <a:spLocks noChangeArrowheads="1"/>
            </p:cNvSpPr>
            <p:nvPr/>
          </p:nvSpPr>
          <p:spPr bwMode="auto">
            <a:xfrm>
              <a:off x="2592" y="283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36" name="Oval 36"/>
            <p:cNvSpPr>
              <a:spLocks noChangeArrowheads="1"/>
            </p:cNvSpPr>
            <p:nvPr/>
          </p:nvSpPr>
          <p:spPr bwMode="auto">
            <a:xfrm>
              <a:off x="2592" y="259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37" name="Oval 37"/>
            <p:cNvSpPr>
              <a:spLocks noChangeArrowheads="1"/>
            </p:cNvSpPr>
            <p:nvPr/>
          </p:nvSpPr>
          <p:spPr bwMode="auto">
            <a:xfrm>
              <a:off x="2832" y="283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38" name="Oval 38"/>
            <p:cNvSpPr>
              <a:spLocks noChangeArrowheads="1"/>
            </p:cNvSpPr>
            <p:nvPr/>
          </p:nvSpPr>
          <p:spPr bwMode="auto">
            <a:xfrm>
              <a:off x="2832" y="259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39" name="Oval 39"/>
            <p:cNvSpPr>
              <a:spLocks noChangeArrowheads="1"/>
            </p:cNvSpPr>
            <p:nvPr/>
          </p:nvSpPr>
          <p:spPr bwMode="auto">
            <a:xfrm>
              <a:off x="3072" y="235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40" name="Oval 40"/>
            <p:cNvSpPr>
              <a:spLocks noChangeArrowheads="1"/>
            </p:cNvSpPr>
            <p:nvPr/>
          </p:nvSpPr>
          <p:spPr bwMode="auto">
            <a:xfrm>
              <a:off x="3312" y="235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41" name="Oval 41"/>
            <p:cNvSpPr>
              <a:spLocks noChangeArrowheads="1"/>
            </p:cNvSpPr>
            <p:nvPr/>
          </p:nvSpPr>
          <p:spPr bwMode="auto">
            <a:xfrm>
              <a:off x="3072" y="211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42" name="Oval 42"/>
            <p:cNvSpPr>
              <a:spLocks noChangeArrowheads="1"/>
            </p:cNvSpPr>
            <p:nvPr/>
          </p:nvSpPr>
          <p:spPr bwMode="auto">
            <a:xfrm>
              <a:off x="3072" y="187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43" name="Oval 43"/>
            <p:cNvSpPr>
              <a:spLocks noChangeArrowheads="1"/>
            </p:cNvSpPr>
            <p:nvPr/>
          </p:nvSpPr>
          <p:spPr bwMode="auto">
            <a:xfrm>
              <a:off x="3312" y="211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44" name="Oval 44"/>
            <p:cNvSpPr>
              <a:spLocks noChangeArrowheads="1"/>
            </p:cNvSpPr>
            <p:nvPr/>
          </p:nvSpPr>
          <p:spPr bwMode="auto">
            <a:xfrm>
              <a:off x="3312" y="187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45" name="Oval 45"/>
            <p:cNvSpPr>
              <a:spLocks noChangeArrowheads="1"/>
            </p:cNvSpPr>
            <p:nvPr/>
          </p:nvSpPr>
          <p:spPr bwMode="auto">
            <a:xfrm>
              <a:off x="3072" y="307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46" name="Oval 46"/>
            <p:cNvSpPr>
              <a:spLocks noChangeArrowheads="1"/>
            </p:cNvSpPr>
            <p:nvPr/>
          </p:nvSpPr>
          <p:spPr bwMode="auto">
            <a:xfrm>
              <a:off x="3312" y="307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47" name="Oval 47"/>
            <p:cNvSpPr>
              <a:spLocks noChangeArrowheads="1"/>
            </p:cNvSpPr>
            <p:nvPr/>
          </p:nvSpPr>
          <p:spPr bwMode="auto">
            <a:xfrm>
              <a:off x="3072" y="283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48" name="Oval 48"/>
            <p:cNvSpPr>
              <a:spLocks noChangeArrowheads="1"/>
            </p:cNvSpPr>
            <p:nvPr/>
          </p:nvSpPr>
          <p:spPr bwMode="auto">
            <a:xfrm>
              <a:off x="3072" y="259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49" name="Oval 49"/>
            <p:cNvSpPr>
              <a:spLocks noChangeArrowheads="1"/>
            </p:cNvSpPr>
            <p:nvPr/>
          </p:nvSpPr>
          <p:spPr bwMode="auto">
            <a:xfrm>
              <a:off x="3312" y="283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50" name="Oval 50"/>
            <p:cNvSpPr>
              <a:spLocks noChangeArrowheads="1"/>
            </p:cNvSpPr>
            <p:nvPr/>
          </p:nvSpPr>
          <p:spPr bwMode="auto">
            <a:xfrm>
              <a:off x="3312" y="259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51" name="Line 51"/>
            <p:cNvSpPr>
              <a:spLocks noChangeShapeType="1"/>
            </p:cNvSpPr>
            <p:nvPr/>
          </p:nvSpPr>
          <p:spPr bwMode="auto">
            <a:xfrm flipV="1">
              <a:off x="1728" y="2400"/>
              <a:ext cx="2208" cy="768"/>
            </a:xfrm>
            <a:prstGeom prst="line">
              <a:avLst/>
            </a:prstGeom>
            <a:noFill/>
            <a:ln w="38100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52" name="Oval 52"/>
            <p:cNvSpPr>
              <a:spLocks noChangeArrowheads="1"/>
            </p:cNvSpPr>
            <p:nvPr/>
          </p:nvSpPr>
          <p:spPr bwMode="auto">
            <a:xfrm>
              <a:off x="1632" y="163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53" name="Oval 53"/>
            <p:cNvSpPr>
              <a:spLocks noChangeArrowheads="1"/>
            </p:cNvSpPr>
            <p:nvPr/>
          </p:nvSpPr>
          <p:spPr bwMode="auto">
            <a:xfrm>
              <a:off x="1632" y="139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54" name="Oval 54"/>
            <p:cNvSpPr>
              <a:spLocks noChangeArrowheads="1"/>
            </p:cNvSpPr>
            <p:nvPr/>
          </p:nvSpPr>
          <p:spPr bwMode="auto">
            <a:xfrm>
              <a:off x="1872" y="163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55" name="Oval 55"/>
            <p:cNvSpPr>
              <a:spLocks noChangeArrowheads="1"/>
            </p:cNvSpPr>
            <p:nvPr/>
          </p:nvSpPr>
          <p:spPr bwMode="auto">
            <a:xfrm>
              <a:off x="1872" y="139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56" name="Oval 56"/>
            <p:cNvSpPr>
              <a:spLocks noChangeArrowheads="1"/>
            </p:cNvSpPr>
            <p:nvPr/>
          </p:nvSpPr>
          <p:spPr bwMode="auto">
            <a:xfrm>
              <a:off x="2112" y="163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57" name="Oval 57"/>
            <p:cNvSpPr>
              <a:spLocks noChangeArrowheads="1"/>
            </p:cNvSpPr>
            <p:nvPr/>
          </p:nvSpPr>
          <p:spPr bwMode="auto">
            <a:xfrm>
              <a:off x="2112" y="139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58" name="Oval 58"/>
            <p:cNvSpPr>
              <a:spLocks noChangeArrowheads="1"/>
            </p:cNvSpPr>
            <p:nvPr/>
          </p:nvSpPr>
          <p:spPr bwMode="auto">
            <a:xfrm>
              <a:off x="2352" y="163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59" name="Oval 59"/>
            <p:cNvSpPr>
              <a:spLocks noChangeArrowheads="1"/>
            </p:cNvSpPr>
            <p:nvPr/>
          </p:nvSpPr>
          <p:spPr bwMode="auto">
            <a:xfrm>
              <a:off x="2352" y="139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60" name="Oval 60"/>
            <p:cNvSpPr>
              <a:spLocks noChangeArrowheads="1"/>
            </p:cNvSpPr>
            <p:nvPr/>
          </p:nvSpPr>
          <p:spPr bwMode="auto">
            <a:xfrm>
              <a:off x="2592" y="163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61" name="Oval 61"/>
            <p:cNvSpPr>
              <a:spLocks noChangeArrowheads="1"/>
            </p:cNvSpPr>
            <p:nvPr/>
          </p:nvSpPr>
          <p:spPr bwMode="auto">
            <a:xfrm>
              <a:off x="2592" y="139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62" name="Oval 62"/>
            <p:cNvSpPr>
              <a:spLocks noChangeArrowheads="1"/>
            </p:cNvSpPr>
            <p:nvPr/>
          </p:nvSpPr>
          <p:spPr bwMode="auto">
            <a:xfrm>
              <a:off x="2832" y="163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63" name="Oval 63"/>
            <p:cNvSpPr>
              <a:spLocks noChangeArrowheads="1"/>
            </p:cNvSpPr>
            <p:nvPr/>
          </p:nvSpPr>
          <p:spPr bwMode="auto">
            <a:xfrm>
              <a:off x="2832" y="139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64" name="Oval 64"/>
            <p:cNvSpPr>
              <a:spLocks noChangeArrowheads="1"/>
            </p:cNvSpPr>
            <p:nvPr/>
          </p:nvSpPr>
          <p:spPr bwMode="auto">
            <a:xfrm>
              <a:off x="3072" y="163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65" name="Oval 65"/>
            <p:cNvSpPr>
              <a:spLocks noChangeArrowheads="1"/>
            </p:cNvSpPr>
            <p:nvPr/>
          </p:nvSpPr>
          <p:spPr bwMode="auto">
            <a:xfrm>
              <a:off x="3072" y="139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66" name="Oval 66"/>
            <p:cNvSpPr>
              <a:spLocks noChangeArrowheads="1"/>
            </p:cNvSpPr>
            <p:nvPr/>
          </p:nvSpPr>
          <p:spPr bwMode="auto">
            <a:xfrm>
              <a:off x="3312" y="163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67" name="Oval 67"/>
            <p:cNvSpPr>
              <a:spLocks noChangeArrowheads="1"/>
            </p:cNvSpPr>
            <p:nvPr/>
          </p:nvSpPr>
          <p:spPr bwMode="auto">
            <a:xfrm>
              <a:off x="3312" y="1392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68" name="Line 68"/>
            <p:cNvSpPr>
              <a:spLocks noChangeShapeType="1"/>
            </p:cNvSpPr>
            <p:nvPr/>
          </p:nvSpPr>
          <p:spPr bwMode="auto">
            <a:xfrm flipV="1">
              <a:off x="1728" y="1200"/>
              <a:ext cx="1968" cy="19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69" name="Line 69"/>
            <p:cNvSpPr>
              <a:spLocks noChangeShapeType="1"/>
            </p:cNvSpPr>
            <p:nvPr/>
          </p:nvSpPr>
          <p:spPr bwMode="auto">
            <a:xfrm>
              <a:off x="1728" y="3168"/>
              <a:ext cx="24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70" name="Text Box 70"/>
            <p:cNvSpPr txBox="1">
              <a:spLocks noChangeArrowheads="1"/>
            </p:cNvSpPr>
            <p:nvPr/>
          </p:nvSpPr>
          <p:spPr bwMode="auto">
            <a:xfrm>
              <a:off x="4117" y="1930"/>
              <a:ext cx="1163" cy="5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en-US" sz="2400" b="1">
                  <a:latin typeface="Times New Roman" pitchFamily="18" charset="0"/>
                </a:rPr>
                <a:t>Assumption:</a:t>
              </a:r>
            </a:p>
            <a:p>
              <a:r>
                <a:rPr kumimoji="1" lang="en-US" sz="2400" b="1" u="sng">
                  <a:latin typeface="Times New Roman" pitchFamily="18" charset="0"/>
                </a:rPr>
                <a:t>Slope &lt; 1</a:t>
              </a:r>
              <a:endParaRPr kumimoji="1" lang="en-US" sz="2400" u="sng">
                <a:latin typeface="Times New Roman" pitchFamily="18" charset="0"/>
              </a:endParaRPr>
            </a:p>
          </p:txBody>
        </p:sp>
        <p:sp>
          <p:nvSpPr>
            <p:cNvPr id="76874" name="Text Box 74"/>
            <p:cNvSpPr txBox="1">
              <a:spLocks noChangeArrowheads="1"/>
            </p:cNvSpPr>
            <p:nvPr/>
          </p:nvSpPr>
          <p:spPr bwMode="auto">
            <a:xfrm>
              <a:off x="816" y="2784"/>
              <a:ext cx="70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US" sz="2400">
                  <a:latin typeface="Times New Roman" pitchFamily="18" charset="0"/>
                </a:rPr>
                <a:t>Current</a:t>
              </a:r>
            </a:p>
            <a:p>
              <a:pPr eaLnBrk="1" hangingPunct="1"/>
              <a:r>
                <a:rPr kumimoji="1" lang="en-US" sz="2400">
                  <a:latin typeface="Times New Roman" pitchFamily="18" charset="0"/>
                </a:rPr>
                <a:t>Pixel</a:t>
              </a:r>
            </a:p>
          </p:txBody>
        </p:sp>
        <p:sp>
          <p:nvSpPr>
            <p:cNvPr id="76875" name="Line 75"/>
            <p:cNvSpPr>
              <a:spLocks noChangeShapeType="1"/>
            </p:cNvSpPr>
            <p:nvPr/>
          </p:nvSpPr>
          <p:spPr bwMode="auto">
            <a:xfrm>
              <a:off x="1344" y="3168"/>
              <a:ext cx="1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925513" y="1676400"/>
            <a:ext cx="6923087" cy="4572000"/>
            <a:chOff x="240" y="1056"/>
            <a:chExt cx="4361" cy="2880"/>
          </a:xfrm>
        </p:grpSpPr>
        <p:sp>
          <p:nvSpPr>
            <p:cNvPr id="77827" name="Oval 3"/>
            <p:cNvSpPr>
              <a:spLocks noChangeArrowheads="1"/>
            </p:cNvSpPr>
            <p:nvPr/>
          </p:nvSpPr>
          <p:spPr bwMode="auto">
            <a:xfrm>
              <a:off x="1584" y="2448"/>
              <a:ext cx="528" cy="52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7828" name="Oval 4"/>
            <p:cNvSpPr>
              <a:spLocks noChangeArrowheads="1"/>
            </p:cNvSpPr>
            <p:nvPr/>
          </p:nvSpPr>
          <p:spPr bwMode="auto">
            <a:xfrm>
              <a:off x="2400" y="2448"/>
              <a:ext cx="528" cy="52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7829" name="Oval 5"/>
            <p:cNvSpPr>
              <a:spLocks noChangeArrowheads="1"/>
            </p:cNvSpPr>
            <p:nvPr/>
          </p:nvSpPr>
          <p:spPr bwMode="auto">
            <a:xfrm>
              <a:off x="2400" y="1536"/>
              <a:ext cx="528" cy="52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7830" name="Text Box 6"/>
            <p:cNvSpPr txBox="1">
              <a:spLocks noChangeArrowheads="1"/>
            </p:cNvSpPr>
            <p:nvPr/>
          </p:nvSpPr>
          <p:spPr bwMode="auto">
            <a:xfrm>
              <a:off x="614" y="1370"/>
              <a:ext cx="1497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en-US" sz="2400" b="1">
                  <a:latin typeface="Times New Roman" pitchFamily="18" charset="0"/>
                </a:rPr>
                <a:t>Candidate Pixels</a:t>
              </a: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77831" name="Line 7"/>
            <p:cNvSpPr>
              <a:spLocks noChangeShapeType="1"/>
            </p:cNvSpPr>
            <p:nvPr/>
          </p:nvSpPr>
          <p:spPr bwMode="auto">
            <a:xfrm>
              <a:off x="1968" y="1680"/>
              <a:ext cx="528" cy="81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7832" name="Line 8"/>
            <p:cNvSpPr>
              <a:spLocks noChangeShapeType="1"/>
            </p:cNvSpPr>
            <p:nvPr/>
          </p:nvSpPr>
          <p:spPr bwMode="auto">
            <a:xfrm>
              <a:off x="2016" y="1632"/>
              <a:ext cx="384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7833" name="Text Box 9"/>
            <p:cNvSpPr txBox="1">
              <a:spLocks noChangeArrowheads="1"/>
            </p:cNvSpPr>
            <p:nvPr/>
          </p:nvSpPr>
          <p:spPr bwMode="auto">
            <a:xfrm>
              <a:off x="240" y="2544"/>
              <a:ext cx="1240" cy="5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en-US" sz="2400" b="1">
                  <a:latin typeface="Times New Roman" pitchFamily="18" charset="0"/>
                </a:rPr>
                <a:t>Current Pixel</a:t>
              </a:r>
            </a:p>
            <a:p>
              <a:r>
                <a:rPr kumimoji="1" lang="en-US" sz="2400" b="1">
                  <a:latin typeface="Times New Roman" pitchFamily="18" charset="0"/>
                </a:rPr>
                <a:t>(</a:t>
              </a:r>
              <a:r>
                <a:rPr kumimoji="1" lang="en-US" sz="2400">
                  <a:latin typeface="Times New Roman" pitchFamily="18" charset="0"/>
                </a:rPr>
                <a:t> x</a:t>
              </a:r>
              <a:r>
                <a:rPr kumimoji="1" lang="en-US" sz="2400" baseline="-25000">
                  <a:latin typeface="Times New Roman" pitchFamily="18" charset="0"/>
                </a:rPr>
                <a:t>k</a:t>
              </a:r>
              <a:r>
                <a:rPr kumimoji="1" lang="en-US" sz="2400">
                  <a:latin typeface="Times New Roman" pitchFamily="18" charset="0"/>
                </a:rPr>
                <a:t>, y</a:t>
              </a:r>
              <a:r>
                <a:rPr kumimoji="1" lang="en-US" sz="2400" baseline="-25000">
                  <a:latin typeface="Times New Roman" pitchFamily="18" charset="0"/>
                </a:rPr>
                <a:t>k</a:t>
              </a:r>
              <a:r>
                <a:rPr kumimoji="1" lang="en-US" sz="2400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77834" name="Line 10"/>
            <p:cNvSpPr>
              <a:spLocks noChangeShapeType="1"/>
            </p:cNvSpPr>
            <p:nvPr/>
          </p:nvSpPr>
          <p:spPr bwMode="auto">
            <a:xfrm flipV="1">
              <a:off x="1824" y="1056"/>
              <a:ext cx="2256" cy="1632"/>
            </a:xfrm>
            <a:prstGeom prst="line">
              <a:avLst/>
            </a:prstGeom>
            <a:noFill/>
            <a:ln w="57150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7835" name="Oval 11"/>
            <p:cNvSpPr>
              <a:spLocks noChangeArrowheads="1"/>
            </p:cNvSpPr>
            <p:nvPr/>
          </p:nvSpPr>
          <p:spPr bwMode="auto">
            <a:xfrm>
              <a:off x="2640" y="2208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7836" name="Line 12"/>
            <p:cNvSpPr>
              <a:spLocks noChangeShapeType="1"/>
            </p:cNvSpPr>
            <p:nvPr/>
          </p:nvSpPr>
          <p:spPr bwMode="auto">
            <a:xfrm flipH="1">
              <a:off x="2832" y="2256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7837" name="Text Box 13"/>
            <p:cNvSpPr txBox="1">
              <a:spLocks noChangeArrowheads="1"/>
            </p:cNvSpPr>
            <p:nvPr/>
          </p:nvSpPr>
          <p:spPr bwMode="auto">
            <a:xfrm>
              <a:off x="3312" y="2112"/>
              <a:ext cx="88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en-US" sz="2400" b="1">
                  <a:latin typeface="Times New Roman" pitchFamily="18" charset="0"/>
                </a:rPr>
                <a:t>Midpoint</a:t>
              </a: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77838" name="Text Box 14"/>
            <p:cNvSpPr txBox="1">
              <a:spLocks noChangeArrowheads="1"/>
            </p:cNvSpPr>
            <p:nvPr/>
          </p:nvSpPr>
          <p:spPr bwMode="auto">
            <a:xfrm>
              <a:off x="4022" y="1082"/>
              <a:ext cx="489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en-US" sz="2400" b="1">
                  <a:latin typeface="Times New Roman" pitchFamily="18" charset="0"/>
                </a:rPr>
                <a:t>Line</a:t>
              </a: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77839" name="Text Box 15"/>
            <p:cNvSpPr txBox="1">
              <a:spLocks noChangeArrowheads="1"/>
            </p:cNvSpPr>
            <p:nvPr/>
          </p:nvSpPr>
          <p:spPr bwMode="auto">
            <a:xfrm>
              <a:off x="768" y="3648"/>
              <a:ext cx="383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en-US" sz="2400" b="1">
                  <a:latin typeface="Times New Roman" pitchFamily="18" charset="0"/>
                </a:rPr>
                <a:t>Coordinates of Midpoint =  ( x</a:t>
              </a:r>
              <a:r>
                <a:rPr kumimoji="1" lang="en-US" sz="2400" b="1" baseline="-25000">
                  <a:latin typeface="Times New Roman" pitchFamily="18" charset="0"/>
                </a:rPr>
                <a:t>k</a:t>
              </a:r>
              <a:r>
                <a:rPr kumimoji="1" lang="en-US" sz="2400" b="1">
                  <a:latin typeface="Times New Roman" pitchFamily="18" charset="0"/>
                </a:rPr>
                <a:t>+1,   y</a:t>
              </a:r>
              <a:r>
                <a:rPr kumimoji="1" lang="en-US" sz="2400" b="1" baseline="-25000">
                  <a:latin typeface="Times New Roman" pitchFamily="18" charset="0"/>
                </a:rPr>
                <a:t>k</a:t>
              </a:r>
              <a:r>
                <a:rPr kumimoji="1" lang="en-US" sz="2400" b="1">
                  <a:latin typeface="Times New Roman" pitchFamily="18" charset="0"/>
                </a:rPr>
                <a:t>+(1/2) )</a:t>
              </a:r>
            </a:p>
          </p:txBody>
        </p:sp>
        <p:sp>
          <p:nvSpPr>
            <p:cNvPr id="77840" name="Text Box 16"/>
            <p:cNvSpPr txBox="1">
              <a:spLocks noChangeArrowheads="1"/>
            </p:cNvSpPr>
            <p:nvPr/>
          </p:nvSpPr>
          <p:spPr bwMode="auto">
            <a:xfrm>
              <a:off x="2496" y="2976"/>
              <a:ext cx="1008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en-US" sz="2400" b="1">
                  <a:latin typeface="Times New Roman" pitchFamily="18" charset="0"/>
                </a:rPr>
                <a:t>(</a:t>
              </a:r>
              <a:r>
                <a:rPr kumimoji="1" lang="en-US" sz="2400">
                  <a:latin typeface="Times New Roman" pitchFamily="18" charset="0"/>
                </a:rPr>
                <a:t> x</a:t>
              </a:r>
              <a:r>
                <a:rPr kumimoji="1" lang="en-US" sz="2400" baseline="-25000">
                  <a:latin typeface="Times New Roman" pitchFamily="18" charset="0"/>
                </a:rPr>
                <a:t>k</a:t>
              </a:r>
              <a:r>
                <a:rPr kumimoji="1" lang="en-US" sz="2400">
                  <a:latin typeface="Times New Roman" pitchFamily="18" charset="0"/>
                </a:rPr>
                <a:t>+1,   y</a:t>
              </a:r>
              <a:r>
                <a:rPr kumimoji="1" lang="en-US" sz="2400" baseline="-25000">
                  <a:latin typeface="Times New Roman" pitchFamily="18" charset="0"/>
                </a:rPr>
                <a:t>k</a:t>
              </a:r>
              <a:r>
                <a:rPr kumimoji="1" lang="en-US" sz="2400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77841" name="Text Box 17"/>
            <p:cNvSpPr txBox="1">
              <a:spLocks noChangeArrowheads="1"/>
            </p:cNvSpPr>
            <p:nvPr/>
          </p:nvSpPr>
          <p:spPr bwMode="auto">
            <a:xfrm>
              <a:off x="2352" y="1200"/>
              <a:ext cx="1212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en-US" sz="2400" b="1">
                  <a:latin typeface="Times New Roman" pitchFamily="18" charset="0"/>
                </a:rPr>
                <a:t>(</a:t>
              </a:r>
              <a:r>
                <a:rPr kumimoji="1" lang="en-US" sz="2400">
                  <a:latin typeface="Times New Roman" pitchFamily="18" charset="0"/>
                </a:rPr>
                <a:t> x</a:t>
              </a:r>
              <a:r>
                <a:rPr kumimoji="1" lang="en-US" sz="2400" baseline="-25000">
                  <a:latin typeface="Times New Roman" pitchFamily="18" charset="0"/>
                </a:rPr>
                <a:t>k</a:t>
              </a:r>
              <a:r>
                <a:rPr kumimoji="1" lang="en-US" sz="2400">
                  <a:latin typeface="Times New Roman" pitchFamily="18" charset="0"/>
                </a:rPr>
                <a:t>+1,   y</a:t>
              </a:r>
              <a:r>
                <a:rPr kumimoji="1" lang="en-US" sz="2400" baseline="-25000">
                  <a:latin typeface="Times New Roman" pitchFamily="18" charset="0"/>
                </a:rPr>
                <a:t>k</a:t>
              </a:r>
              <a:r>
                <a:rPr kumimoji="1" lang="en-US" sz="2400">
                  <a:latin typeface="Times New Roman" pitchFamily="18" charset="0"/>
                </a:rPr>
                <a:t>+1)</a:t>
              </a:r>
            </a:p>
          </p:txBody>
        </p:sp>
      </p:grpSp>
      <p:sp>
        <p:nvSpPr>
          <p:cNvPr id="77842" name="Rectangle 18"/>
          <p:cNvSpPr>
            <a:spLocks noGrp="1" noChangeArrowheads="1"/>
          </p:cNvSpPr>
          <p:nvPr>
            <p:ph type="title"/>
          </p:nvPr>
        </p:nvSpPr>
        <p:spPr>
          <a:xfrm>
            <a:off x="214282" y="280974"/>
            <a:ext cx="6400800" cy="1219200"/>
          </a:xfrm>
        </p:spPr>
        <p:txBody>
          <a:bodyPr>
            <a:normAutofit fontScale="90000"/>
          </a:bodyPr>
          <a:lstStyle/>
          <a:p>
            <a:r>
              <a:rPr lang="en-US" dirty="0"/>
              <a:t>Midpoint Algorithm - Notations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746125" y="1854209"/>
            <a:ext cx="3063875" cy="2860675"/>
            <a:chOff x="374" y="886"/>
            <a:chExt cx="1930" cy="1802"/>
          </a:xfrm>
        </p:grpSpPr>
        <p:sp>
          <p:nvSpPr>
            <p:cNvPr id="78850" name="Oval 2"/>
            <p:cNvSpPr>
              <a:spLocks noChangeArrowheads="1"/>
            </p:cNvSpPr>
            <p:nvPr/>
          </p:nvSpPr>
          <p:spPr bwMode="auto">
            <a:xfrm>
              <a:off x="432" y="1798"/>
              <a:ext cx="528" cy="52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8851" name="Oval 3"/>
            <p:cNvSpPr>
              <a:spLocks noChangeArrowheads="1"/>
            </p:cNvSpPr>
            <p:nvPr/>
          </p:nvSpPr>
          <p:spPr bwMode="auto">
            <a:xfrm>
              <a:off x="1248" y="1798"/>
              <a:ext cx="528" cy="52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8852" name="Oval 4"/>
            <p:cNvSpPr>
              <a:spLocks noChangeArrowheads="1"/>
            </p:cNvSpPr>
            <p:nvPr/>
          </p:nvSpPr>
          <p:spPr bwMode="auto">
            <a:xfrm>
              <a:off x="1248" y="886"/>
              <a:ext cx="528" cy="52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8853" name="Line 5"/>
            <p:cNvSpPr>
              <a:spLocks noChangeShapeType="1"/>
            </p:cNvSpPr>
            <p:nvPr/>
          </p:nvSpPr>
          <p:spPr bwMode="auto">
            <a:xfrm flipV="1">
              <a:off x="672" y="886"/>
              <a:ext cx="1632" cy="1152"/>
            </a:xfrm>
            <a:prstGeom prst="line">
              <a:avLst/>
            </a:prstGeom>
            <a:noFill/>
            <a:ln w="57150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8854" name="Oval 6"/>
            <p:cNvSpPr>
              <a:spLocks noChangeArrowheads="1"/>
            </p:cNvSpPr>
            <p:nvPr/>
          </p:nvSpPr>
          <p:spPr bwMode="auto">
            <a:xfrm>
              <a:off x="1488" y="1558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8855" name="Text Box 7"/>
            <p:cNvSpPr txBox="1">
              <a:spLocks noChangeArrowheads="1"/>
            </p:cNvSpPr>
            <p:nvPr/>
          </p:nvSpPr>
          <p:spPr bwMode="auto">
            <a:xfrm>
              <a:off x="374" y="2400"/>
              <a:ext cx="185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en-US" sz="2400" b="1">
                  <a:latin typeface="Times New Roman" pitchFamily="18" charset="0"/>
                </a:rPr>
                <a:t>Midpoint Below Line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410200" y="1854209"/>
            <a:ext cx="3048000" cy="2860675"/>
            <a:chOff x="3312" y="886"/>
            <a:chExt cx="1920" cy="1802"/>
          </a:xfrm>
        </p:grpSpPr>
        <p:sp>
          <p:nvSpPr>
            <p:cNvPr id="78856" name="Oval 8"/>
            <p:cNvSpPr>
              <a:spLocks noChangeArrowheads="1"/>
            </p:cNvSpPr>
            <p:nvPr/>
          </p:nvSpPr>
          <p:spPr bwMode="auto">
            <a:xfrm>
              <a:off x="3360" y="1798"/>
              <a:ext cx="528" cy="52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8857" name="Oval 9"/>
            <p:cNvSpPr>
              <a:spLocks noChangeArrowheads="1"/>
            </p:cNvSpPr>
            <p:nvPr/>
          </p:nvSpPr>
          <p:spPr bwMode="auto">
            <a:xfrm>
              <a:off x="4176" y="1798"/>
              <a:ext cx="528" cy="52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8858" name="Oval 10"/>
            <p:cNvSpPr>
              <a:spLocks noChangeArrowheads="1"/>
            </p:cNvSpPr>
            <p:nvPr/>
          </p:nvSpPr>
          <p:spPr bwMode="auto">
            <a:xfrm>
              <a:off x="4176" y="886"/>
              <a:ext cx="528" cy="52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8859" name="Line 11"/>
            <p:cNvSpPr>
              <a:spLocks noChangeShapeType="1"/>
            </p:cNvSpPr>
            <p:nvPr/>
          </p:nvSpPr>
          <p:spPr bwMode="auto">
            <a:xfrm flipV="1">
              <a:off x="3600" y="1510"/>
              <a:ext cx="1632" cy="528"/>
            </a:xfrm>
            <a:prstGeom prst="line">
              <a:avLst/>
            </a:prstGeom>
            <a:noFill/>
            <a:ln w="57150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8860" name="Oval 12"/>
            <p:cNvSpPr>
              <a:spLocks noChangeArrowheads="1"/>
            </p:cNvSpPr>
            <p:nvPr/>
          </p:nvSpPr>
          <p:spPr bwMode="auto">
            <a:xfrm>
              <a:off x="4416" y="1558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8861" name="Text Box 13"/>
            <p:cNvSpPr txBox="1">
              <a:spLocks noChangeArrowheads="1"/>
            </p:cNvSpPr>
            <p:nvPr/>
          </p:nvSpPr>
          <p:spPr bwMode="auto">
            <a:xfrm>
              <a:off x="3312" y="2400"/>
              <a:ext cx="187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en-US" sz="2400" b="1">
                  <a:latin typeface="Times New Roman" pitchFamily="18" charset="0"/>
                </a:rPr>
                <a:t>Midpoint Above Line</a:t>
              </a:r>
            </a:p>
          </p:txBody>
        </p:sp>
      </p:grpSp>
      <p:sp>
        <p:nvSpPr>
          <p:cNvPr id="78863" name="Rectangle 15"/>
          <p:cNvSpPr>
            <a:spLocks noGrp="1" noChangeArrowheads="1"/>
          </p:cNvSpPr>
          <p:nvPr>
            <p:ph type="title"/>
          </p:nvPr>
        </p:nvSpPr>
        <p:spPr>
          <a:xfrm>
            <a:off x="171472" y="228600"/>
            <a:ext cx="7543800" cy="1200136"/>
          </a:xfrm>
        </p:spPr>
        <p:txBody>
          <a:bodyPr>
            <a:normAutofit/>
          </a:bodyPr>
          <a:lstStyle/>
          <a:p>
            <a:r>
              <a:rPr lang="en-US" dirty="0"/>
              <a:t>Midpoint Algorithm:</a:t>
            </a:r>
            <a:br>
              <a:rPr lang="en-US" dirty="0"/>
            </a:br>
            <a:r>
              <a:rPr lang="en-US" sz="2800" dirty="0"/>
              <a:t>Choice of the next pixel</a:t>
            </a:r>
          </a:p>
        </p:txBody>
      </p:sp>
      <p:sp>
        <p:nvSpPr>
          <p:cNvPr id="78864" name="Text Box 16"/>
          <p:cNvSpPr txBox="1">
            <a:spLocks noChangeArrowheads="1"/>
          </p:cNvSpPr>
          <p:nvPr/>
        </p:nvSpPr>
        <p:spPr bwMode="auto">
          <a:xfrm>
            <a:off x="212725" y="5029200"/>
            <a:ext cx="8921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buFontTx/>
              <a:buChar char="•"/>
            </a:pPr>
            <a:r>
              <a:rPr kumimoji="1" lang="en-US" sz="2400" b="1">
                <a:latin typeface="Times New Roman" pitchFamily="18" charset="0"/>
                <a:cs typeface="Times New Roman" pitchFamily="18" charset="0"/>
              </a:rPr>
              <a:t>If the midpoint is below the line, then the next pixel is (x</a:t>
            </a:r>
            <a:r>
              <a:rPr kumimoji="1" lang="en-US" sz="2400" b="1" baseline="-30000">
                <a:latin typeface="Times New Roman" pitchFamily="18" charset="0"/>
                <a:cs typeface="Times New Roman" pitchFamily="18" charset="0"/>
              </a:rPr>
              <a:t>k</a:t>
            </a:r>
            <a:r>
              <a:rPr kumimoji="1" lang="en-US" sz="2400" b="1">
                <a:latin typeface="Times New Roman" pitchFamily="18" charset="0"/>
                <a:cs typeface="Times New Roman" pitchFamily="18" charset="0"/>
              </a:rPr>
              <a:t>+1, y</a:t>
            </a:r>
            <a:r>
              <a:rPr kumimoji="1" lang="en-US" sz="2400" b="1" baseline="-30000">
                <a:latin typeface="Times New Roman" pitchFamily="18" charset="0"/>
                <a:cs typeface="Times New Roman" pitchFamily="18" charset="0"/>
              </a:rPr>
              <a:t>k</a:t>
            </a:r>
            <a:r>
              <a:rPr kumimoji="1" lang="en-US" sz="2400" b="1">
                <a:latin typeface="Times New Roman" pitchFamily="18" charset="0"/>
                <a:cs typeface="Times New Roman" pitchFamily="18" charset="0"/>
              </a:rPr>
              <a:t>+1).</a:t>
            </a:r>
          </a:p>
          <a:p>
            <a:pPr eaLnBrk="1" hangingPunct="1">
              <a:buFontTx/>
              <a:buChar char="•"/>
            </a:pPr>
            <a:r>
              <a:rPr kumimoji="1" lang="en-US" sz="2400" b="1">
                <a:latin typeface="Times New Roman" pitchFamily="18" charset="0"/>
                <a:cs typeface="Times New Roman" pitchFamily="18" charset="0"/>
              </a:rPr>
              <a:t>If the midpoint is above the line, then the next pixel is  (x</a:t>
            </a:r>
            <a:r>
              <a:rPr kumimoji="1" lang="en-US" sz="2400" b="1" baseline="-30000">
                <a:latin typeface="Times New Roman" pitchFamily="18" charset="0"/>
                <a:cs typeface="Times New Roman" pitchFamily="18" charset="0"/>
              </a:rPr>
              <a:t>k</a:t>
            </a:r>
            <a:r>
              <a:rPr kumimoji="1" lang="en-US" sz="2400" b="1">
                <a:latin typeface="Times New Roman" pitchFamily="18" charset="0"/>
                <a:cs typeface="Times New Roman" pitchFamily="18" charset="0"/>
              </a:rPr>
              <a:t>+1, y</a:t>
            </a:r>
            <a:r>
              <a:rPr kumimoji="1" lang="en-US" sz="2400" b="1" baseline="-30000">
                <a:latin typeface="Times New Roman" pitchFamily="18" charset="0"/>
                <a:cs typeface="Times New Roman" pitchFamily="18" charset="0"/>
              </a:rPr>
              <a:t>k</a:t>
            </a:r>
            <a:r>
              <a:rPr kumimoji="1" lang="en-US" sz="2400" b="1">
                <a:latin typeface="Times New Roman" pitchFamily="18" charset="0"/>
                <a:cs typeface="Times New Roman" pitchFamily="18" charset="0"/>
              </a:rPr>
              <a:t>).</a:t>
            </a:r>
            <a:r>
              <a:rPr kumimoji="1" lang="en-US" sz="2400" b="1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87" name="Rectangle 15"/>
          <p:cNvSpPr>
            <a:spLocks noGrp="1" noChangeArrowheads="1"/>
          </p:cNvSpPr>
          <p:nvPr>
            <p:ph type="title"/>
          </p:nvPr>
        </p:nvSpPr>
        <p:spPr>
          <a:xfrm>
            <a:off x="142844" y="285728"/>
            <a:ext cx="6348434" cy="1285884"/>
          </a:xfrm>
        </p:spPr>
        <p:txBody>
          <a:bodyPr>
            <a:normAutofit fontScale="90000"/>
          </a:bodyPr>
          <a:lstStyle/>
          <a:p>
            <a:r>
              <a:rPr lang="en-US" dirty="0"/>
              <a:t>Midpoint Algorithm:</a:t>
            </a:r>
            <a:br>
              <a:rPr lang="en-US" dirty="0"/>
            </a:br>
            <a:r>
              <a:rPr lang="en-US" sz="2800" dirty="0"/>
              <a:t>Regions below and above the line.</a:t>
            </a:r>
            <a:endParaRPr lang="en-US" dirty="0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295400" y="2133600"/>
            <a:ext cx="6781800" cy="3352800"/>
            <a:chOff x="1488" y="1056"/>
            <a:chExt cx="4272" cy="2112"/>
          </a:xfrm>
        </p:grpSpPr>
        <p:sp>
          <p:nvSpPr>
            <p:cNvPr id="79875" name="Line 3"/>
            <p:cNvSpPr>
              <a:spLocks noChangeShapeType="1"/>
            </p:cNvSpPr>
            <p:nvPr/>
          </p:nvSpPr>
          <p:spPr bwMode="auto">
            <a:xfrm>
              <a:off x="1488" y="3168"/>
              <a:ext cx="28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9876" name="Line 4"/>
            <p:cNvSpPr>
              <a:spLocks noChangeShapeType="1"/>
            </p:cNvSpPr>
            <p:nvPr/>
          </p:nvSpPr>
          <p:spPr bwMode="auto">
            <a:xfrm flipV="1">
              <a:off x="1488" y="1056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9877" name="Line 5"/>
            <p:cNvSpPr>
              <a:spLocks noChangeShapeType="1"/>
            </p:cNvSpPr>
            <p:nvPr/>
          </p:nvSpPr>
          <p:spPr bwMode="auto">
            <a:xfrm flipV="1">
              <a:off x="1488" y="1536"/>
              <a:ext cx="3024" cy="1632"/>
            </a:xfrm>
            <a:prstGeom prst="line">
              <a:avLst/>
            </a:prstGeom>
            <a:noFill/>
            <a:ln w="38100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9878" name="Text Box 6"/>
            <p:cNvSpPr txBox="1">
              <a:spLocks noChangeArrowheads="1"/>
            </p:cNvSpPr>
            <p:nvPr/>
          </p:nvSpPr>
          <p:spPr bwMode="auto">
            <a:xfrm>
              <a:off x="3062" y="1130"/>
              <a:ext cx="11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79883" name="Text Box 11"/>
            <p:cNvSpPr txBox="1">
              <a:spLocks noChangeArrowheads="1"/>
            </p:cNvSpPr>
            <p:nvPr/>
          </p:nvSpPr>
          <p:spPr bwMode="auto">
            <a:xfrm>
              <a:off x="3360" y="2400"/>
              <a:ext cx="2208" cy="5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kumimoji="1" lang="en-US" sz="2400" b="1" i="1">
                  <a:latin typeface="Times New Roman" pitchFamily="18" charset="0"/>
                </a:rPr>
                <a:t>F (x,y) </a:t>
              </a:r>
              <a:r>
                <a:rPr kumimoji="1" lang="en-US" sz="2400">
                  <a:latin typeface="Times New Roman" pitchFamily="18" charset="0"/>
                </a:rPr>
                <a:t>&gt; 0</a:t>
              </a:r>
            </a:p>
            <a:p>
              <a:r>
                <a:rPr kumimoji="1" lang="en-US" sz="2400">
                  <a:latin typeface="Times New Roman" pitchFamily="18" charset="0"/>
                </a:rPr>
                <a:t>(for any point below line)</a:t>
              </a:r>
              <a:endParaRPr kumimoji="1" lang="en-US" sz="2400" b="1" i="1">
                <a:latin typeface="Times New Roman" pitchFamily="18" charset="0"/>
              </a:endParaRPr>
            </a:p>
          </p:txBody>
        </p:sp>
        <p:sp>
          <p:nvSpPr>
            <p:cNvPr id="79884" name="Text Box 12"/>
            <p:cNvSpPr txBox="1">
              <a:spLocks noChangeArrowheads="1"/>
            </p:cNvSpPr>
            <p:nvPr/>
          </p:nvSpPr>
          <p:spPr bwMode="auto">
            <a:xfrm>
              <a:off x="1824" y="1344"/>
              <a:ext cx="2112" cy="5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kumimoji="1" lang="en-US" sz="2400" b="1" i="1">
                  <a:latin typeface="Times New Roman" pitchFamily="18" charset="0"/>
                </a:rPr>
                <a:t>F(x,y) </a:t>
              </a:r>
              <a:r>
                <a:rPr kumimoji="1" lang="en-US" sz="2400">
                  <a:latin typeface="Times New Roman" pitchFamily="18" charset="0"/>
                </a:rPr>
                <a:t>&lt; 0</a:t>
              </a:r>
            </a:p>
            <a:p>
              <a:r>
                <a:rPr kumimoji="1" lang="en-US" sz="2400">
                  <a:latin typeface="Times New Roman" pitchFamily="18" charset="0"/>
                </a:rPr>
                <a:t>(for any point above line)</a:t>
              </a:r>
              <a:endParaRPr kumimoji="1" lang="en-US" sz="2400" b="1" i="1">
                <a:latin typeface="Times New Roman" pitchFamily="18" charset="0"/>
              </a:endParaRPr>
            </a:p>
          </p:txBody>
        </p:sp>
        <p:sp>
          <p:nvSpPr>
            <p:cNvPr id="79888" name="Text Box 16"/>
            <p:cNvSpPr txBox="1">
              <a:spLocks noChangeArrowheads="1"/>
            </p:cNvSpPr>
            <p:nvPr/>
          </p:nvSpPr>
          <p:spPr bwMode="auto">
            <a:xfrm>
              <a:off x="4656" y="1344"/>
              <a:ext cx="110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kumimoji="1" lang="en-US" sz="2400" b="1" i="1">
                  <a:latin typeface="Times New Roman" pitchFamily="18" charset="0"/>
                </a:rPr>
                <a:t>F(x,y) </a:t>
              </a:r>
              <a:r>
                <a:rPr kumimoji="1" lang="en-US" sz="2400">
                  <a:latin typeface="Times New Roman" pitchFamily="18" charset="0"/>
                </a:rPr>
                <a:t>= 0</a:t>
              </a:r>
              <a:endParaRPr kumimoji="1" lang="en-US" sz="2400" b="1" i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3087715" y="4276756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kumimoji="1" lang="en-US" sz="2400" b="1" i="1">
                <a:latin typeface="Times New Roman" pitchFamily="18" charset="0"/>
              </a:rPr>
              <a:t>F(MP) </a:t>
            </a:r>
            <a:r>
              <a:rPr kumimoji="1" lang="en-US" sz="2400">
                <a:latin typeface="Times New Roman" pitchFamily="18" charset="0"/>
              </a:rPr>
              <a:t>&gt; 0</a:t>
            </a:r>
            <a:endParaRPr kumimoji="1" lang="en-US" sz="2400" b="1" i="1">
              <a:latin typeface="Times New Roman" pitchFamily="18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20715" y="2028844"/>
            <a:ext cx="3811588" cy="4114800"/>
            <a:chOff x="240" y="1056"/>
            <a:chExt cx="2401" cy="2592"/>
          </a:xfrm>
        </p:grpSpPr>
        <p:sp>
          <p:nvSpPr>
            <p:cNvPr id="80899" name="Line 3"/>
            <p:cNvSpPr>
              <a:spLocks noChangeShapeType="1"/>
            </p:cNvSpPr>
            <p:nvPr/>
          </p:nvSpPr>
          <p:spPr bwMode="auto">
            <a:xfrm>
              <a:off x="240" y="3168"/>
              <a:ext cx="16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0900" name="Line 4"/>
            <p:cNvSpPr>
              <a:spLocks noChangeShapeType="1"/>
            </p:cNvSpPr>
            <p:nvPr/>
          </p:nvSpPr>
          <p:spPr bwMode="auto">
            <a:xfrm flipV="1">
              <a:off x="240" y="1056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0901" name="Line 5"/>
            <p:cNvSpPr>
              <a:spLocks noChangeShapeType="1"/>
            </p:cNvSpPr>
            <p:nvPr/>
          </p:nvSpPr>
          <p:spPr bwMode="auto">
            <a:xfrm flipV="1">
              <a:off x="240" y="2112"/>
              <a:ext cx="2016" cy="1056"/>
            </a:xfrm>
            <a:prstGeom prst="line">
              <a:avLst/>
            </a:prstGeom>
            <a:noFill/>
            <a:ln w="38100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0902" name="Text Box 6"/>
            <p:cNvSpPr txBox="1">
              <a:spLocks noChangeArrowheads="1"/>
            </p:cNvSpPr>
            <p:nvPr/>
          </p:nvSpPr>
          <p:spPr bwMode="auto">
            <a:xfrm>
              <a:off x="1814" y="1130"/>
              <a:ext cx="11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endParaRPr kumimoji="1" lang="en-US" sz="2400">
                <a:latin typeface="Times New Roman" pitchFamily="18" charset="0"/>
              </a:endParaRPr>
            </a:p>
          </p:txBody>
        </p:sp>
        <p:graphicFrame>
          <p:nvGraphicFramePr>
            <p:cNvPr id="125954" name="Object 2"/>
            <p:cNvGraphicFramePr>
              <a:graphicFrameLocks noChangeAspect="1"/>
            </p:cNvGraphicFramePr>
            <p:nvPr/>
          </p:nvGraphicFramePr>
          <p:xfrm>
            <a:off x="1632" y="1824"/>
            <a:ext cx="1009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5" name="Equation" r:id="rId3" imgW="711000" imgH="203040" progId="Equation.3">
                    <p:embed/>
                  </p:oleObj>
                </mc:Choice>
                <mc:Fallback>
                  <p:oleObj name="Equation" r:id="rId3" imgW="711000" imgH="20304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2" y="1824"/>
                          <a:ext cx="1009" cy="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0905" name="Oval 9"/>
            <p:cNvSpPr>
              <a:spLocks noChangeArrowheads="1"/>
            </p:cNvSpPr>
            <p:nvPr/>
          </p:nvSpPr>
          <p:spPr bwMode="auto">
            <a:xfrm>
              <a:off x="1680" y="2592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0912" name="Text Box 16"/>
            <p:cNvSpPr txBox="1">
              <a:spLocks noChangeArrowheads="1"/>
            </p:cNvSpPr>
            <p:nvPr/>
          </p:nvSpPr>
          <p:spPr bwMode="auto">
            <a:xfrm>
              <a:off x="336" y="3360"/>
              <a:ext cx="1758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en-US" sz="2400" b="1">
                  <a:latin typeface="Times New Roman" pitchFamily="18" charset="0"/>
                </a:rPr>
                <a:t>Midpoint below line</a:t>
              </a: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5372128" y="2143156"/>
            <a:ext cx="3200400" cy="3962400"/>
            <a:chOff x="3359" y="1152"/>
            <a:chExt cx="2016" cy="2496"/>
          </a:xfrm>
        </p:grpSpPr>
        <p:sp>
          <p:nvSpPr>
            <p:cNvPr id="80906" name="Line 10"/>
            <p:cNvSpPr>
              <a:spLocks noChangeShapeType="1"/>
            </p:cNvSpPr>
            <p:nvPr/>
          </p:nvSpPr>
          <p:spPr bwMode="auto">
            <a:xfrm>
              <a:off x="3359" y="3264"/>
              <a:ext cx="16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0907" name="Line 11"/>
            <p:cNvSpPr>
              <a:spLocks noChangeShapeType="1"/>
            </p:cNvSpPr>
            <p:nvPr/>
          </p:nvSpPr>
          <p:spPr bwMode="auto">
            <a:xfrm flipV="1">
              <a:off x="3359" y="1152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0908" name="Line 12"/>
            <p:cNvSpPr>
              <a:spLocks noChangeShapeType="1"/>
            </p:cNvSpPr>
            <p:nvPr/>
          </p:nvSpPr>
          <p:spPr bwMode="auto">
            <a:xfrm flipV="1">
              <a:off x="3359" y="2208"/>
              <a:ext cx="2016" cy="1056"/>
            </a:xfrm>
            <a:prstGeom prst="line">
              <a:avLst/>
            </a:prstGeom>
            <a:noFill/>
            <a:ln w="38100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0909" name="Text Box 13"/>
            <p:cNvSpPr txBox="1">
              <a:spLocks noChangeArrowheads="1"/>
            </p:cNvSpPr>
            <p:nvPr/>
          </p:nvSpPr>
          <p:spPr bwMode="auto">
            <a:xfrm>
              <a:off x="4933" y="1226"/>
              <a:ext cx="11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80910" name="Text Box 14"/>
            <p:cNvSpPr txBox="1">
              <a:spLocks noChangeArrowheads="1"/>
            </p:cNvSpPr>
            <p:nvPr/>
          </p:nvSpPr>
          <p:spPr bwMode="auto">
            <a:xfrm>
              <a:off x="4080" y="1872"/>
              <a:ext cx="1008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kumimoji="1" lang="en-US" sz="2400" b="1" i="1">
                  <a:latin typeface="Times New Roman" pitchFamily="18" charset="0"/>
                </a:rPr>
                <a:t>F(MP)  </a:t>
              </a:r>
              <a:r>
                <a:rPr kumimoji="1" lang="en-US" sz="2400">
                  <a:latin typeface="Times New Roman" pitchFamily="18" charset="0"/>
                </a:rPr>
                <a:t>&lt; 0</a:t>
              </a:r>
              <a:endParaRPr kumimoji="1" lang="en-US" sz="2400" b="1" i="1">
                <a:latin typeface="Times New Roman" pitchFamily="18" charset="0"/>
              </a:endParaRPr>
            </a:p>
          </p:txBody>
        </p:sp>
        <p:sp>
          <p:nvSpPr>
            <p:cNvPr id="80911" name="Oval 15"/>
            <p:cNvSpPr>
              <a:spLocks noChangeArrowheads="1"/>
            </p:cNvSpPr>
            <p:nvPr/>
          </p:nvSpPr>
          <p:spPr bwMode="auto">
            <a:xfrm>
              <a:off x="4752" y="2208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0913" name="Text Box 17"/>
            <p:cNvSpPr txBox="1">
              <a:spLocks noChangeArrowheads="1"/>
            </p:cNvSpPr>
            <p:nvPr/>
          </p:nvSpPr>
          <p:spPr bwMode="auto">
            <a:xfrm>
              <a:off x="3550" y="3360"/>
              <a:ext cx="1758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en-US" sz="2400" b="1">
                  <a:latin typeface="Times New Roman" pitchFamily="18" charset="0"/>
                </a:rPr>
                <a:t>Midpoint above line</a:t>
              </a:r>
            </a:p>
          </p:txBody>
        </p:sp>
      </p:grpSp>
      <p:sp>
        <p:nvSpPr>
          <p:cNvPr id="80914" name="Rectangle 18"/>
          <p:cNvSpPr>
            <a:spLocks noGrp="1" noChangeArrowheads="1"/>
          </p:cNvSpPr>
          <p:nvPr>
            <p:ph type="title"/>
          </p:nvPr>
        </p:nvSpPr>
        <p:spPr>
          <a:xfrm>
            <a:off x="214282" y="304800"/>
            <a:ext cx="6653242" cy="1266812"/>
          </a:xfrm>
        </p:spPr>
        <p:txBody>
          <a:bodyPr>
            <a:normAutofit/>
          </a:bodyPr>
          <a:lstStyle/>
          <a:p>
            <a:r>
              <a:rPr lang="en-US" dirty="0"/>
              <a:t>Midpoint Algorithm</a:t>
            </a:r>
            <a:br>
              <a:rPr lang="en-US" dirty="0"/>
            </a:br>
            <a:r>
              <a:rPr lang="en-US" sz="2800" dirty="0"/>
              <a:t>Decision Criteria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4"/>
          <p:cNvSpPr>
            <a:spLocks noGrp="1" noChangeArrowheads="1"/>
          </p:cNvSpPr>
          <p:nvPr>
            <p:ph type="title"/>
          </p:nvPr>
        </p:nvSpPr>
        <p:spPr>
          <a:xfrm>
            <a:off x="285720" y="285728"/>
            <a:ext cx="6858048" cy="1143008"/>
          </a:xfrm>
        </p:spPr>
        <p:txBody>
          <a:bodyPr>
            <a:normAutofit fontScale="90000"/>
          </a:bodyPr>
          <a:lstStyle/>
          <a:p>
            <a:r>
              <a:rPr lang="en-US" dirty="0"/>
              <a:t>Midpoint Algorithm</a:t>
            </a:r>
            <a:br>
              <a:rPr lang="en-US" dirty="0"/>
            </a:br>
            <a:r>
              <a:rPr lang="en-US" sz="2800" dirty="0"/>
              <a:t>Decision Criteria</a:t>
            </a: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381000" y="2420963"/>
            <a:ext cx="8369300" cy="457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sz="2800" b="1" i="1" dirty="0">
                <a:latin typeface="Times New Roman" pitchFamily="18" charset="0"/>
                <a:cs typeface="Times New Roman" pitchFamily="18" charset="0"/>
              </a:rPr>
              <a:t>F(MP) = F</a:t>
            </a:r>
            <a:r>
              <a:rPr kumimoji="1" lang="en-US" sz="2800" b="1" dirty="0">
                <a:latin typeface="Times New Roman" pitchFamily="18" charset="0"/>
                <a:cs typeface="Times New Roman" pitchFamily="18" charset="0"/>
              </a:rPr>
              <a:t>(x</a:t>
            </a:r>
            <a:r>
              <a:rPr kumimoji="1" lang="en-US" sz="2800" b="1" baseline="-30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kumimoji="1" lang="en-US" sz="2800" b="1" dirty="0">
                <a:latin typeface="Times New Roman" pitchFamily="18" charset="0"/>
                <a:cs typeface="Times New Roman" pitchFamily="18" charset="0"/>
              </a:rPr>
              <a:t>+1, </a:t>
            </a:r>
            <a:r>
              <a:rPr kumimoji="1" lang="en-US" sz="2800" b="1" dirty="0" err="1"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1" lang="en-US" sz="2800" b="1" baseline="-300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kumimoji="1" lang="en-US" sz="2800" b="1" dirty="0">
                <a:latin typeface="Times New Roman" pitchFamily="18" charset="0"/>
                <a:cs typeface="Times New Roman" pitchFamily="18" charset="0"/>
              </a:rPr>
              <a:t>+ ½)  = </a:t>
            </a:r>
            <a:r>
              <a:rPr kumimoji="1" lang="en-US" sz="2800" b="1" i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kumimoji="1" lang="en-US" sz="2800" b="1" i="1" baseline="-250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kumimoji="1" lang="en-US" sz="2800" i="1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kumimoji="1" lang="en-US" sz="2800" dirty="0">
                <a:latin typeface="Times New Roman" pitchFamily="18" charset="0"/>
                <a:cs typeface="Times New Roman" pitchFamily="18" charset="0"/>
              </a:rPr>
              <a:t>(Notation)</a:t>
            </a:r>
          </a:p>
          <a:p>
            <a:pPr eaLnBrk="1" hangingPunct="1">
              <a:spcBef>
                <a:spcPct val="50000"/>
              </a:spcBef>
            </a:pPr>
            <a:endParaRPr kumimoji="1" lang="en-US" sz="2800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kumimoji="1" lang="en-US" sz="2800" b="1" i="1" dirty="0">
                <a:latin typeface="Times New Roman" pitchFamily="18" charset="0"/>
                <a:cs typeface="Times New Roman" pitchFamily="18" charset="0"/>
              </a:rPr>
              <a:t>If    </a:t>
            </a:r>
            <a:r>
              <a:rPr kumimoji="1" lang="en-US" sz="2800" b="1" i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kumimoji="1" lang="en-US" sz="2800" b="1" i="1" baseline="-300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kumimoji="1" lang="en-US" sz="2800" b="1" dirty="0">
                <a:latin typeface="Times New Roman" pitchFamily="18" charset="0"/>
                <a:cs typeface="Times New Roman" pitchFamily="18" charset="0"/>
              </a:rPr>
              <a:t> &lt; 0</a:t>
            </a:r>
            <a:r>
              <a:rPr kumimoji="1" lang="en-US" sz="2800" dirty="0">
                <a:latin typeface="Times New Roman" pitchFamily="18" charset="0"/>
                <a:cs typeface="Times New Roman" pitchFamily="18" charset="0"/>
              </a:rPr>
              <a:t>  :  The midpoint is above the line. So the next pixel is (x</a:t>
            </a:r>
            <a:r>
              <a:rPr kumimoji="1" lang="en-US" sz="2800" baseline="-30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kumimoji="1" lang="en-US" sz="2800" dirty="0">
                <a:latin typeface="Times New Roman" pitchFamily="18" charset="0"/>
                <a:cs typeface="Times New Roman" pitchFamily="18" charset="0"/>
              </a:rPr>
              <a:t>+1, </a:t>
            </a:r>
            <a:r>
              <a:rPr kumimoji="1" lang="en-US" sz="2800" dirty="0" err="1"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1" lang="en-US" sz="2800" baseline="-300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kumimoji="1" lang="en-US" sz="28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eaLnBrk="1" hangingPunct="1">
              <a:spcBef>
                <a:spcPct val="50000"/>
              </a:spcBef>
            </a:pPr>
            <a:endParaRPr kumimoji="1" lang="en-US" sz="28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kumimoji="1" lang="en-US" sz="2800" b="1" i="1" dirty="0">
                <a:latin typeface="Times New Roman" pitchFamily="18" charset="0"/>
                <a:cs typeface="Times New Roman" pitchFamily="18" charset="0"/>
              </a:rPr>
              <a:t>If   </a:t>
            </a:r>
            <a:r>
              <a:rPr kumimoji="1" lang="en-US" sz="2800" b="1" i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kumimoji="1" lang="en-US" sz="2800" b="1" i="1" baseline="-300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kumimoji="1"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</a:t>
            </a:r>
            <a:r>
              <a:rPr kumimoji="1" lang="en-US" sz="2800" b="1" dirty="0">
                <a:latin typeface="Times New Roman" pitchFamily="18" charset="0"/>
                <a:cs typeface="Times New Roman" pitchFamily="18" charset="0"/>
              </a:rPr>
              <a:t> 0</a:t>
            </a:r>
            <a:r>
              <a:rPr kumimoji="1" lang="en-US" sz="2800" dirty="0">
                <a:latin typeface="Times New Roman" pitchFamily="18" charset="0"/>
                <a:cs typeface="Times New Roman" pitchFamily="18" charset="0"/>
              </a:rPr>
              <a:t>  :  The midpoint is below or on the line. So the next pixel is (x</a:t>
            </a:r>
            <a:r>
              <a:rPr kumimoji="1" lang="en-US" sz="2800" baseline="-30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kumimoji="1" lang="en-US" sz="2800" dirty="0">
                <a:latin typeface="Times New Roman" pitchFamily="18" charset="0"/>
                <a:cs typeface="Times New Roman" pitchFamily="18" charset="0"/>
              </a:rPr>
              <a:t>+1, y</a:t>
            </a:r>
            <a:r>
              <a:rPr kumimoji="1" lang="en-US" sz="2800" baseline="-30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kumimoji="1" lang="en-US" sz="2800" dirty="0">
                <a:latin typeface="Times New Roman" pitchFamily="18" charset="0"/>
                <a:cs typeface="Times New Roman" pitchFamily="18" charset="0"/>
              </a:rPr>
              <a:t>+1).</a:t>
            </a:r>
          </a:p>
          <a:p>
            <a:pPr eaLnBrk="1" hangingPunct="1">
              <a:spcBef>
                <a:spcPct val="50000"/>
              </a:spcBef>
            </a:pPr>
            <a:endParaRPr kumimoji="1" lang="en-US" sz="2800" dirty="0">
              <a:latin typeface="Times New Roman" pitchFamily="18" charset="0"/>
            </a:endParaRPr>
          </a:p>
        </p:txBody>
      </p:sp>
      <p:sp>
        <p:nvSpPr>
          <p:cNvPr id="81926" name="Oval 6"/>
          <p:cNvSpPr>
            <a:spLocks noChangeArrowheads="1"/>
          </p:cNvSpPr>
          <p:nvPr/>
        </p:nvSpPr>
        <p:spPr bwMode="auto">
          <a:xfrm>
            <a:off x="4857752" y="1671630"/>
            <a:ext cx="3733800" cy="6858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kumimoji="1" lang="en-US" sz="2400" b="1">
                <a:solidFill>
                  <a:schemeClr val="bg1"/>
                </a:solidFill>
                <a:latin typeface="Times New Roman" pitchFamily="18" charset="0"/>
              </a:rPr>
              <a:t>Decision Parameter</a:t>
            </a:r>
          </a:p>
        </p:txBody>
      </p:sp>
      <p:sp>
        <p:nvSpPr>
          <p:cNvPr id="81927" name="Line 7"/>
          <p:cNvSpPr>
            <a:spLocks noChangeShapeType="1"/>
          </p:cNvSpPr>
          <p:nvPr/>
        </p:nvSpPr>
        <p:spPr bwMode="auto">
          <a:xfrm flipH="1">
            <a:off x="4857752" y="2271706"/>
            <a:ext cx="3810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63" name="Rectangle 19"/>
          <p:cNvSpPr>
            <a:spLocks noGrp="1" noChangeArrowheads="1"/>
          </p:cNvSpPr>
          <p:nvPr>
            <p:ph type="title"/>
          </p:nvPr>
        </p:nvSpPr>
        <p:spPr>
          <a:xfrm>
            <a:off x="214282" y="0"/>
            <a:ext cx="7858180" cy="1285860"/>
          </a:xfrm>
        </p:spPr>
        <p:txBody>
          <a:bodyPr>
            <a:normAutofit fontScale="90000"/>
          </a:bodyPr>
          <a:lstStyle/>
          <a:p>
            <a:r>
              <a:rPr lang="en-US" dirty="0"/>
              <a:t>Midpoint Algorithm –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Story </a:t>
            </a:r>
            <a:r>
              <a:rPr lang="en-US" dirty="0"/>
              <a:t>so far.</a:t>
            </a:r>
          </a:p>
        </p:txBody>
      </p:sp>
      <p:sp>
        <p:nvSpPr>
          <p:cNvPr id="82946" name="Oval 2"/>
          <p:cNvSpPr>
            <a:spLocks noChangeArrowheads="1"/>
          </p:cNvSpPr>
          <p:nvPr/>
        </p:nvSpPr>
        <p:spPr bwMode="auto">
          <a:xfrm>
            <a:off x="685800" y="3048000"/>
            <a:ext cx="838200" cy="838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947" name="Oval 3"/>
          <p:cNvSpPr>
            <a:spLocks noChangeArrowheads="1"/>
          </p:cNvSpPr>
          <p:nvPr/>
        </p:nvSpPr>
        <p:spPr bwMode="auto">
          <a:xfrm>
            <a:off x="1981200" y="3048000"/>
            <a:ext cx="838200" cy="838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948" name="Oval 4"/>
          <p:cNvSpPr>
            <a:spLocks noChangeArrowheads="1"/>
          </p:cNvSpPr>
          <p:nvPr/>
        </p:nvSpPr>
        <p:spPr bwMode="auto">
          <a:xfrm>
            <a:off x="1981200" y="1600200"/>
            <a:ext cx="838200" cy="838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949" name="Line 5"/>
          <p:cNvSpPr>
            <a:spLocks noChangeShapeType="1"/>
          </p:cNvSpPr>
          <p:nvPr/>
        </p:nvSpPr>
        <p:spPr bwMode="auto">
          <a:xfrm flipV="1">
            <a:off x="1066800" y="1600200"/>
            <a:ext cx="2590800" cy="1828800"/>
          </a:xfrm>
          <a:prstGeom prst="line">
            <a:avLst/>
          </a:prstGeom>
          <a:noFill/>
          <a:ln w="57150">
            <a:solidFill>
              <a:srgbClr val="FF00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950" name="Oval 6"/>
          <p:cNvSpPr>
            <a:spLocks noChangeArrowheads="1"/>
          </p:cNvSpPr>
          <p:nvPr/>
        </p:nvSpPr>
        <p:spPr bwMode="auto">
          <a:xfrm>
            <a:off x="2362200" y="26670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609600" y="4114800"/>
            <a:ext cx="29432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1" lang="en-US" sz="2400" b="1">
                <a:solidFill>
                  <a:srgbClr val="FF0000"/>
                </a:solidFill>
                <a:latin typeface="Times New Roman" pitchFamily="18" charset="0"/>
              </a:rPr>
              <a:t>Midpoint Below Line</a:t>
            </a:r>
          </a:p>
        </p:txBody>
      </p:sp>
      <p:sp>
        <p:nvSpPr>
          <p:cNvPr id="82961" name="Text Box 17"/>
          <p:cNvSpPr txBox="1">
            <a:spLocks noChangeArrowheads="1"/>
          </p:cNvSpPr>
          <p:nvPr/>
        </p:nvSpPr>
        <p:spPr bwMode="auto">
          <a:xfrm>
            <a:off x="365125" y="5867400"/>
            <a:ext cx="33575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1" lang="en-US" sz="2400" b="1">
                <a:latin typeface="Times New Roman" pitchFamily="18" charset="0"/>
              </a:rPr>
              <a:t>Next pixel = (x</a:t>
            </a:r>
            <a:r>
              <a:rPr kumimoji="1" lang="en-US" sz="2400" b="1" baseline="-25000">
                <a:latin typeface="Times New Roman" pitchFamily="18" charset="0"/>
              </a:rPr>
              <a:t>k</a:t>
            </a:r>
            <a:r>
              <a:rPr kumimoji="1" lang="en-US" sz="2400" b="1">
                <a:latin typeface="Times New Roman" pitchFamily="18" charset="0"/>
              </a:rPr>
              <a:t>+1, y</a:t>
            </a:r>
            <a:r>
              <a:rPr kumimoji="1" lang="en-US" sz="2400" b="1" baseline="-25000">
                <a:latin typeface="Times New Roman" pitchFamily="18" charset="0"/>
              </a:rPr>
              <a:t>k</a:t>
            </a:r>
            <a:r>
              <a:rPr kumimoji="1" lang="en-US" sz="2400" b="1">
                <a:latin typeface="Times New Roman" pitchFamily="18" charset="0"/>
              </a:rPr>
              <a:t>+1)</a:t>
            </a:r>
          </a:p>
        </p:txBody>
      </p:sp>
      <p:sp>
        <p:nvSpPr>
          <p:cNvPr id="82964" name="Text Box 20"/>
          <p:cNvSpPr txBox="1">
            <a:spLocks noChangeArrowheads="1"/>
          </p:cNvSpPr>
          <p:nvPr/>
        </p:nvSpPr>
        <p:spPr bwMode="auto">
          <a:xfrm>
            <a:off x="1338263" y="4572000"/>
            <a:ext cx="11001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sz="2800" b="1" i="1">
                <a:latin typeface="Times New Roman" pitchFamily="18" charset="0"/>
                <a:cs typeface="Times New Roman" pitchFamily="18" charset="0"/>
              </a:rPr>
              <a:t>F</a:t>
            </a:r>
            <a:r>
              <a:rPr kumimoji="1" lang="en-US" sz="2800" b="1" i="1" baseline="-30000">
                <a:latin typeface="Times New Roman" pitchFamily="18" charset="0"/>
                <a:cs typeface="Times New Roman" pitchFamily="18" charset="0"/>
              </a:rPr>
              <a:t>k</a:t>
            </a:r>
            <a:r>
              <a:rPr kumimoji="1" lang="en-US" sz="2800" b="1">
                <a:latin typeface="Times New Roman" pitchFamily="18" charset="0"/>
                <a:cs typeface="Times New Roman" pitchFamily="18" charset="0"/>
              </a:rPr>
              <a:t> &gt; 0</a:t>
            </a:r>
          </a:p>
        </p:txBody>
      </p:sp>
      <p:sp>
        <p:nvSpPr>
          <p:cNvPr id="82966" name="Text Box 22"/>
          <p:cNvSpPr txBox="1">
            <a:spLocks noChangeArrowheads="1"/>
          </p:cNvSpPr>
          <p:nvPr/>
        </p:nvSpPr>
        <p:spPr bwMode="auto">
          <a:xfrm>
            <a:off x="822325" y="5172075"/>
            <a:ext cx="1919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800" b="1">
                <a:latin typeface="Times New Roman" pitchFamily="18" charset="0"/>
              </a:rPr>
              <a:t>y</a:t>
            </a:r>
            <a:r>
              <a:rPr kumimoji="1" lang="en-US" sz="2800" b="1" baseline="-25000">
                <a:latin typeface="Times New Roman" pitchFamily="18" charset="0"/>
              </a:rPr>
              <a:t>k+1</a:t>
            </a:r>
            <a:r>
              <a:rPr kumimoji="1" lang="en-US" sz="2800" b="1">
                <a:latin typeface="Times New Roman" pitchFamily="18" charset="0"/>
              </a:rPr>
              <a:t> =  y</a:t>
            </a:r>
            <a:r>
              <a:rPr kumimoji="1" lang="en-US" sz="2800" b="1" baseline="-25000">
                <a:latin typeface="Times New Roman" pitchFamily="18" charset="0"/>
              </a:rPr>
              <a:t>k</a:t>
            </a:r>
            <a:r>
              <a:rPr kumimoji="1" lang="en-US" sz="2800" b="1">
                <a:latin typeface="Times New Roman" pitchFamily="18" charset="0"/>
              </a:rPr>
              <a:t>+1</a:t>
            </a:r>
            <a:endParaRPr kumimoji="1" lang="en-US" sz="2400">
              <a:latin typeface="Times New Roman" pitchFamily="18" charset="0"/>
            </a:endParaRP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5238750" y="1600200"/>
            <a:ext cx="3067050" cy="4724400"/>
            <a:chOff x="3300" y="1008"/>
            <a:chExt cx="1932" cy="2976"/>
          </a:xfrm>
        </p:grpSpPr>
        <p:sp>
          <p:nvSpPr>
            <p:cNvPr id="82952" name="Oval 8"/>
            <p:cNvSpPr>
              <a:spLocks noChangeArrowheads="1"/>
            </p:cNvSpPr>
            <p:nvPr/>
          </p:nvSpPr>
          <p:spPr bwMode="auto">
            <a:xfrm>
              <a:off x="3360" y="1920"/>
              <a:ext cx="528" cy="52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53" name="Oval 9"/>
            <p:cNvSpPr>
              <a:spLocks noChangeArrowheads="1"/>
            </p:cNvSpPr>
            <p:nvPr/>
          </p:nvSpPr>
          <p:spPr bwMode="auto">
            <a:xfrm>
              <a:off x="4176" y="1920"/>
              <a:ext cx="528" cy="52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54" name="Oval 10"/>
            <p:cNvSpPr>
              <a:spLocks noChangeArrowheads="1"/>
            </p:cNvSpPr>
            <p:nvPr/>
          </p:nvSpPr>
          <p:spPr bwMode="auto">
            <a:xfrm>
              <a:off x="4176" y="1008"/>
              <a:ext cx="528" cy="52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55" name="Line 11"/>
            <p:cNvSpPr>
              <a:spLocks noChangeShapeType="1"/>
            </p:cNvSpPr>
            <p:nvPr/>
          </p:nvSpPr>
          <p:spPr bwMode="auto">
            <a:xfrm flipV="1">
              <a:off x="3600" y="1632"/>
              <a:ext cx="1632" cy="528"/>
            </a:xfrm>
            <a:prstGeom prst="line">
              <a:avLst/>
            </a:prstGeom>
            <a:noFill/>
            <a:ln w="57150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56" name="Oval 12"/>
            <p:cNvSpPr>
              <a:spLocks noChangeArrowheads="1"/>
            </p:cNvSpPr>
            <p:nvPr/>
          </p:nvSpPr>
          <p:spPr bwMode="auto">
            <a:xfrm>
              <a:off x="4416" y="1680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57" name="Text Box 13"/>
            <p:cNvSpPr txBox="1">
              <a:spLocks noChangeArrowheads="1"/>
            </p:cNvSpPr>
            <p:nvPr/>
          </p:nvSpPr>
          <p:spPr bwMode="auto">
            <a:xfrm>
              <a:off x="3312" y="2592"/>
              <a:ext cx="187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en-US" sz="2400" b="1">
                  <a:solidFill>
                    <a:srgbClr val="FF0000"/>
                  </a:solidFill>
                  <a:latin typeface="Times New Roman" pitchFamily="18" charset="0"/>
                </a:rPr>
                <a:t>Midpoint Above Line</a:t>
              </a:r>
            </a:p>
          </p:txBody>
        </p:sp>
        <p:sp>
          <p:nvSpPr>
            <p:cNvPr id="82962" name="Text Box 18"/>
            <p:cNvSpPr txBox="1">
              <a:spLocks noChangeArrowheads="1"/>
            </p:cNvSpPr>
            <p:nvPr/>
          </p:nvSpPr>
          <p:spPr bwMode="auto">
            <a:xfrm>
              <a:off x="3300" y="3696"/>
              <a:ext cx="1910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en-US" sz="2400" b="1">
                  <a:latin typeface="Times New Roman" pitchFamily="18" charset="0"/>
                </a:rPr>
                <a:t>Next pixel = (x</a:t>
              </a:r>
              <a:r>
                <a:rPr kumimoji="1" lang="en-US" sz="2400" b="1" baseline="-25000">
                  <a:latin typeface="Times New Roman" pitchFamily="18" charset="0"/>
                </a:rPr>
                <a:t>k</a:t>
              </a:r>
              <a:r>
                <a:rPr kumimoji="1" lang="en-US" sz="2400" b="1">
                  <a:latin typeface="Times New Roman" pitchFamily="18" charset="0"/>
                </a:rPr>
                <a:t>+1, y</a:t>
              </a:r>
              <a:r>
                <a:rPr kumimoji="1" lang="en-US" sz="2400" b="1" baseline="-25000">
                  <a:latin typeface="Times New Roman" pitchFamily="18" charset="0"/>
                </a:rPr>
                <a:t>k</a:t>
              </a:r>
              <a:r>
                <a:rPr kumimoji="1" lang="en-US" sz="2400" b="1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82965" name="Rectangle 21"/>
            <p:cNvSpPr>
              <a:spLocks noChangeArrowheads="1"/>
            </p:cNvSpPr>
            <p:nvPr/>
          </p:nvSpPr>
          <p:spPr bwMode="auto">
            <a:xfrm>
              <a:off x="3792" y="2880"/>
              <a:ext cx="69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US" sz="2800" b="1" i="1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kumimoji="1" lang="en-US" sz="2800" b="1" i="1" baseline="-3000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kumimoji="1" lang="en-US" sz="2800" b="1">
                  <a:latin typeface="Times New Roman" pitchFamily="18" charset="0"/>
                  <a:cs typeface="Times New Roman" pitchFamily="18" charset="0"/>
                </a:rPr>
                <a:t> &lt; 0</a:t>
              </a:r>
            </a:p>
          </p:txBody>
        </p:sp>
        <p:sp>
          <p:nvSpPr>
            <p:cNvPr id="82967" name="Text Box 23"/>
            <p:cNvSpPr txBox="1">
              <a:spLocks noChangeArrowheads="1"/>
            </p:cNvSpPr>
            <p:nvPr/>
          </p:nvSpPr>
          <p:spPr bwMode="auto">
            <a:xfrm>
              <a:off x="3687" y="3264"/>
              <a:ext cx="96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sz="2800" b="1">
                  <a:latin typeface="Times New Roman" pitchFamily="18" charset="0"/>
                </a:rPr>
                <a:t>y</a:t>
              </a:r>
              <a:r>
                <a:rPr kumimoji="1" lang="en-US" sz="2800" b="1" baseline="-25000">
                  <a:latin typeface="Times New Roman" pitchFamily="18" charset="0"/>
                </a:rPr>
                <a:t>k+1</a:t>
              </a:r>
              <a:r>
                <a:rPr kumimoji="1" lang="en-US" sz="2800" b="1">
                  <a:latin typeface="Times New Roman" pitchFamily="18" charset="0"/>
                </a:rPr>
                <a:t> =  y</a:t>
              </a:r>
              <a:r>
                <a:rPr kumimoji="1" lang="en-US" sz="2800" b="1" baseline="-25000">
                  <a:latin typeface="Times New Roman" pitchFamily="18" charset="0"/>
                </a:rPr>
                <a:t>k</a:t>
              </a:r>
              <a:endParaRPr kumimoji="1" lang="en-US" sz="240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138098"/>
            <a:ext cx="8572560" cy="1219200"/>
          </a:xfrm>
        </p:spPr>
        <p:txBody>
          <a:bodyPr/>
          <a:lstStyle/>
          <a:p>
            <a:r>
              <a:rPr lang="en-US" dirty="0"/>
              <a:t>Midpoint </a:t>
            </a:r>
            <a:r>
              <a:rPr lang="en-US" dirty="0" smtClean="0"/>
              <a:t>Algorithm Code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C055-1644-4BDA-9858-A978A066295A}" type="slidenum">
              <a:rPr lang="ar-SA"/>
              <a:pPr/>
              <a:t>9</a:t>
            </a:fld>
            <a:endParaRPr lang="en-US"/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2743200" y="1295400"/>
            <a:ext cx="4740275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kumimoji="1" lang="en-US" sz="2400" b="1">
                <a:latin typeface="Courier New" pitchFamily="49" charset="0"/>
                <a:cs typeface="Courier New" pitchFamily="49" charset="0"/>
              </a:rPr>
              <a:t>int h = by-ay;</a:t>
            </a:r>
            <a:endParaRPr kumimoji="1" lang="en-US" sz="24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kumimoji="1" lang="en-US" sz="2400" b="1">
                <a:latin typeface="Courier New" pitchFamily="49" charset="0"/>
                <a:cs typeface="Courier New" pitchFamily="49" charset="0"/>
              </a:rPr>
              <a:t>int w = bx-ax;</a:t>
            </a:r>
            <a:endParaRPr kumimoji="1" lang="en-US" sz="24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kumimoji="1" lang="en-US" sz="2400" b="1">
                <a:latin typeface="Courier New" pitchFamily="49" charset="0"/>
                <a:cs typeface="Courier New" pitchFamily="49" charset="0"/>
              </a:rPr>
              <a:t>float F=h-w/2;</a:t>
            </a:r>
            <a:endParaRPr kumimoji="1" lang="en-US" sz="24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kumimoji="1" lang="en-US" sz="2400" b="1">
                <a:latin typeface="Courier New" pitchFamily="49" charset="0"/>
                <a:cs typeface="Courier New" pitchFamily="49" charset="0"/>
              </a:rPr>
              <a:t>int x=ax,  y=ay;</a:t>
            </a:r>
            <a:endParaRPr kumimoji="1" lang="en-US" sz="24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kumimoji="1" lang="en-US" sz="2400" b="1">
                <a:latin typeface="Courier New" pitchFamily="49" charset="0"/>
                <a:cs typeface="Courier New" pitchFamily="49" charset="0"/>
              </a:rPr>
              <a:t>for (x=ax; x&lt;=bx;  x++){</a:t>
            </a:r>
            <a:endParaRPr kumimoji="1" lang="en-US" sz="24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kumimoji="1" lang="en-US" sz="2400" b="1">
                <a:latin typeface="Courier New" pitchFamily="49" charset="0"/>
                <a:cs typeface="Courier New" pitchFamily="49" charset="0"/>
              </a:rPr>
              <a:t>   setPixel(x, y);					</a:t>
            </a:r>
            <a:endParaRPr kumimoji="1" lang="en-US" sz="24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kumimoji="1" lang="en-US" sz="2400" b="1">
                <a:latin typeface="Courier New" pitchFamily="49" charset="0"/>
                <a:cs typeface="Courier New" pitchFamily="49" charset="0"/>
              </a:rPr>
              <a:t>   if(F &lt; 0)</a:t>
            </a:r>
            <a:endParaRPr kumimoji="1" lang="en-US" sz="24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kumimoji="1" lang="en-US" sz="2400" b="1">
                <a:latin typeface="Courier New" pitchFamily="49" charset="0"/>
                <a:cs typeface="Courier New" pitchFamily="49" charset="0"/>
              </a:rPr>
              <a:t> 	  F+ = h;</a:t>
            </a:r>
            <a:endParaRPr kumimoji="1" lang="en-US" sz="24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kumimoji="1" lang="en-US" sz="2400" b="1">
                <a:latin typeface="Courier New" pitchFamily="49" charset="0"/>
                <a:cs typeface="Courier New" pitchFamily="49" charset="0"/>
              </a:rPr>
              <a:t>   else{</a:t>
            </a:r>
            <a:endParaRPr kumimoji="1" lang="en-US" sz="24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kumimoji="1" lang="en-US" sz="2400" b="1">
                <a:latin typeface="Courier New" pitchFamily="49" charset="0"/>
                <a:cs typeface="Courier New" pitchFamily="49" charset="0"/>
              </a:rPr>
              <a:t>	  F+ = h-w;</a:t>
            </a:r>
            <a:endParaRPr kumimoji="1" lang="en-US" sz="24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kumimoji="1" lang="en-US" sz="2400" b="1">
                <a:latin typeface="Courier New" pitchFamily="49" charset="0"/>
                <a:cs typeface="Courier New" pitchFamily="49" charset="0"/>
              </a:rPr>
              <a:t>	  y++;</a:t>
            </a:r>
            <a:endParaRPr kumimoji="1" lang="en-US" sz="24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kumimoji="1" lang="en-US" sz="2400" b="1">
                <a:latin typeface="Courier New" pitchFamily="49" charset="0"/>
                <a:cs typeface="Courier New" pitchFamily="49" charset="0"/>
              </a:rPr>
              <a:t>   }</a:t>
            </a:r>
            <a:endParaRPr kumimoji="1" lang="en-US" sz="24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kumimoji="1" lang="en-US" sz="2400" b="1">
                <a:latin typeface="Times New Roman" pitchFamily="18" charset="0"/>
                <a:cs typeface="Times New Roman" pitchFamily="18" charset="0"/>
              </a:rPr>
              <a:t>}</a:t>
            </a:r>
            <a:endParaRPr kumimoji="1" lang="en-US" sz="2400" b="1"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201</TotalTime>
  <Words>300</Words>
  <Application>Microsoft Office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Calibri</vt:lpstr>
      <vt:lpstr>Century Gothic</vt:lpstr>
      <vt:lpstr>Courier New</vt:lpstr>
      <vt:lpstr>Symbol</vt:lpstr>
      <vt:lpstr>Tahoma</vt:lpstr>
      <vt:lpstr>Times New Roman</vt:lpstr>
      <vt:lpstr>Verdana</vt:lpstr>
      <vt:lpstr>Wingdings 2</vt:lpstr>
      <vt:lpstr>Verve</vt:lpstr>
      <vt:lpstr>Equation</vt:lpstr>
      <vt:lpstr>Computer Graphics</vt:lpstr>
      <vt:lpstr>Midpoint Algorithm</vt:lpstr>
      <vt:lpstr>Midpoint Algorithm - Notations</vt:lpstr>
      <vt:lpstr>Midpoint Algorithm: Choice of the next pixel</vt:lpstr>
      <vt:lpstr>Midpoint Algorithm: Regions below and above the line.</vt:lpstr>
      <vt:lpstr>Midpoint Algorithm Decision Criteria</vt:lpstr>
      <vt:lpstr>Midpoint Algorithm Decision Criteria</vt:lpstr>
      <vt:lpstr>Midpoint Algorithm –  Story so far.</vt:lpstr>
      <vt:lpstr>Midpoint Algorithm Code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Graphics</dc:title>
  <dc:creator>laila</dc:creator>
  <cp:lastModifiedBy>Dell</cp:lastModifiedBy>
  <cp:revision>29</cp:revision>
  <dcterms:created xsi:type="dcterms:W3CDTF">2019-10-14T04:20:11Z</dcterms:created>
  <dcterms:modified xsi:type="dcterms:W3CDTF">2020-05-13T21:44:17Z</dcterms:modified>
</cp:coreProperties>
</file>