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9" r:id="rId3"/>
    <p:sldId id="290" r:id="rId4"/>
    <p:sldId id="291" r:id="rId5"/>
    <p:sldId id="295" r:id="rId6"/>
    <p:sldId id="293" r:id="rId7"/>
    <p:sldId id="294" r:id="rId8"/>
    <p:sldId id="292" r:id="rId9"/>
    <p:sldId id="296" r:id="rId10"/>
    <p:sldId id="297" r:id="rId11"/>
    <p:sldId id="298" r:id="rId12"/>
    <p:sldId id="29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3/17/2020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Graphics Hardware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dirty="0" smtClean="0"/>
              <a:t>March 30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, 2020</a:t>
            </a:r>
          </a:p>
          <a:p>
            <a:r>
              <a:rPr lang="en-US" sz="3600" b="1" dirty="0" smtClean="0"/>
              <a:t>7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Week</a:t>
            </a:r>
          </a:p>
          <a:p>
            <a:endParaRPr lang="en-GB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Colour</a:t>
            </a:r>
            <a:r>
              <a:rPr lang="en-US" dirty="0" smtClean="0"/>
              <a:t> System -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Wide CLUTs (large w) ==&gt;huge number of possible </a:t>
            </a:r>
            <a:r>
              <a:rPr lang="en-GB" dirty="0" err="1" smtClean="0"/>
              <a:t>colors</a:t>
            </a:r>
            <a:endParaRPr lang="en-GB" dirty="0" smtClean="0"/>
          </a:p>
          <a:p>
            <a:r>
              <a:rPr lang="en-GB" dirty="0" smtClean="0"/>
              <a:t>Modest # of </a:t>
            </a:r>
            <a:r>
              <a:rPr lang="en-GB" dirty="0" err="1" smtClean="0"/>
              <a:t>bitplanes</a:t>
            </a:r>
            <a:r>
              <a:rPr lang="en-GB" dirty="0" smtClean="0"/>
              <a:t> (small N) ==&gt; VRAM not excessive in size</a:t>
            </a:r>
          </a:p>
          <a:p>
            <a:r>
              <a:rPr lang="en-GB" dirty="0" smtClean="0"/>
              <a:t>Also, number CLUT entries is modest</a:t>
            </a:r>
          </a:p>
          <a:p>
            <a:pPr lvl="1"/>
            <a:r>
              <a:rPr lang="en-GB" dirty="0" smtClean="0"/>
              <a:t>So we get lots of possible </a:t>
            </a:r>
            <a:r>
              <a:rPr lang="en-GB" dirty="0" err="1" smtClean="0"/>
              <a:t>colors</a:t>
            </a:r>
            <a:r>
              <a:rPr lang="en-GB" dirty="0" smtClean="0"/>
              <a:t> with relatively little memory expense</a:t>
            </a:r>
          </a:p>
          <a:p>
            <a:r>
              <a:rPr lang="en-GB" dirty="0" smtClean="0"/>
              <a:t>Fast animation for certain effects</a:t>
            </a:r>
          </a:p>
          <a:p>
            <a:pPr lvl="1"/>
            <a:r>
              <a:rPr lang="en-GB" dirty="0" smtClean="0"/>
              <a:t>just change contents of CLUTS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Colour</a:t>
            </a:r>
            <a:r>
              <a:rPr lang="en-US" dirty="0" smtClean="0"/>
              <a:t> System -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Ultimately number of </a:t>
            </a:r>
            <a:r>
              <a:rPr lang="en-GB" dirty="0" err="1" smtClean="0"/>
              <a:t>colors</a:t>
            </a:r>
            <a:r>
              <a:rPr lang="en-GB" dirty="0" smtClean="0"/>
              <a:t> on screen at any one time is limited by number of bit planes (N)</a:t>
            </a:r>
          </a:p>
          <a:p>
            <a:pPr lvl="1"/>
            <a:r>
              <a:rPr lang="en-GB" dirty="0" smtClean="0"/>
              <a:t>Even if there’s a large number of possible </a:t>
            </a:r>
            <a:r>
              <a:rPr lang="en-GB" dirty="0" err="1" smtClean="0"/>
              <a:t>colors</a:t>
            </a:r>
            <a:r>
              <a:rPr lang="en-GB" dirty="0" smtClean="0"/>
              <a:t> (large CLUT w), only a small fraction of them are usable at one time</a:t>
            </a:r>
          </a:p>
          <a:p>
            <a:pPr lvl="1"/>
            <a:r>
              <a:rPr lang="en-GB" dirty="0" smtClean="0"/>
              <a:t>So graphics applications must set up CLUTs with values corresponding to most frequently occurring </a:t>
            </a:r>
            <a:r>
              <a:rPr lang="en-GB" dirty="0" err="1" smtClean="0"/>
              <a:t>colors</a:t>
            </a:r>
            <a:r>
              <a:rPr lang="en-GB" dirty="0" smtClean="0"/>
              <a:t> in scene</a:t>
            </a:r>
          </a:p>
          <a:p>
            <a:pPr lvl="2"/>
            <a:r>
              <a:rPr lang="en-GB" dirty="0" smtClean="0"/>
              <a:t>Different scenes might require different combinations of </a:t>
            </a:r>
            <a:r>
              <a:rPr lang="en-GB" dirty="0" err="1" smtClean="0"/>
              <a:t>colors</a:t>
            </a:r>
            <a:r>
              <a:rPr lang="en-GB" dirty="0" smtClean="0"/>
              <a:t> in the CLUTs</a:t>
            </a:r>
          </a:p>
          <a:p>
            <a:r>
              <a:rPr lang="en-GB" dirty="0" smtClean="0"/>
              <a:t>Can be slower: 2nd memory access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Graphics on a 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Graphics capabilities depend on display adapter (video card) in the system</a:t>
            </a:r>
          </a:p>
          <a:p>
            <a:r>
              <a:rPr lang="en-GB" dirty="0" smtClean="0"/>
              <a:t>Historical development:</a:t>
            </a:r>
          </a:p>
          <a:p>
            <a:pPr lvl="1"/>
            <a:r>
              <a:rPr lang="en-GB" dirty="0" smtClean="0"/>
              <a:t>CGA (</a:t>
            </a:r>
            <a:r>
              <a:rPr lang="en-GB" dirty="0" err="1" smtClean="0"/>
              <a:t>Color</a:t>
            </a:r>
            <a:r>
              <a:rPr lang="en-GB" dirty="0" smtClean="0"/>
              <a:t> Graphics Adapter)</a:t>
            </a:r>
          </a:p>
          <a:p>
            <a:pPr lvl="1"/>
            <a:r>
              <a:rPr lang="en-GB" dirty="0" smtClean="0"/>
              <a:t>EGA (Enhanced Graphics Adapter)</a:t>
            </a:r>
          </a:p>
          <a:p>
            <a:pPr lvl="1"/>
            <a:r>
              <a:rPr lang="en-GB" dirty="0" smtClean="0"/>
              <a:t>VGA (Video Graphics Array)</a:t>
            </a:r>
          </a:p>
          <a:p>
            <a:pPr lvl="1"/>
            <a:r>
              <a:rPr lang="en-GB" dirty="0" smtClean="0"/>
              <a:t>Many different types of SVGA cards</a:t>
            </a:r>
          </a:p>
          <a:p>
            <a:pPr lvl="1"/>
            <a:r>
              <a:rPr lang="en-GB" dirty="0" smtClean="0"/>
              <a:t>Each display adapter can function in many different text and graphics modes</a:t>
            </a:r>
          </a:p>
          <a:p>
            <a:pPr lvl="1"/>
            <a:r>
              <a:rPr lang="en-GB" dirty="0" smtClean="0"/>
              <a:t>Backwards compatibility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291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Questions  ???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Display Hardware - Raster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Each pixel composed of 3 phosphors</a:t>
            </a:r>
          </a:p>
          <a:p>
            <a:pPr lvl="1"/>
            <a:r>
              <a:rPr lang="en-GB" dirty="0" smtClean="0"/>
              <a:t>glow red, green, and blue</a:t>
            </a:r>
          </a:p>
          <a:p>
            <a:r>
              <a:rPr lang="en-GB" dirty="0" smtClean="0"/>
              <a:t>3 electron guns shoot their beams through a shadow mask</a:t>
            </a:r>
          </a:p>
          <a:p>
            <a:pPr lvl="1"/>
            <a:r>
              <a:rPr lang="en-GB" dirty="0" smtClean="0"/>
              <a:t>so beams hit the sensitive phosphors</a:t>
            </a:r>
          </a:p>
          <a:p>
            <a:r>
              <a:rPr lang="en-GB" dirty="0" smtClean="0"/>
              <a:t>Intensity of 3 beams determines how bright each phosphor glows</a:t>
            </a:r>
          </a:p>
          <a:p>
            <a:r>
              <a:rPr lang="en-GB" dirty="0" smtClean="0"/>
              <a:t>Human eye detects an additive </a:t>
            </a:r>
            <a:r>
              <a:rPr lang="en-GB" dirty="0" err="1" smtClean="0"/>
              <a:t>color</a:t>
            </a:r>
            <a:r>
              <a:rPr lang="en-GB" dirty="0" smtClean="0"/>
              <a:t> mix</a:t>
            </a:r>
          </a:p>
          <a:p>
            <a:pPr lvl="1"/>
            <a:r>
              <a:rPr lang="en-GB" dirty="0" smtClean="0"/>
              <a:t> e.g., max red, green, &amp; blue perceived as white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Display Hardware - Raster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55443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399032"/>
          </a:xfrm>
        </p:spPr>
        <p:txBody>
          <a:bodyPr/>
          <a:lstStyle/>
          <a:p>
            <a:r>
              <a:rPr lang="en-US" dirty="0" smtClean="0"/>
              <a:t>Direct </a:t>
            </a:r>
            <a:r>
              <a:rPr lang="en-US" dirty="0" err="1" smtClean="0"/>
              <a:t>Colour</a:t>
            </a:r>
            <a:r>
              <a:rPr lang="en-US" dirty="0" smtClean="0"/>
              <a:t>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60"/>
            <a:ext cx="8229600" cy="528638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Frame buffer divided into bit planes</a:t>
            </a:r>
          </a:p>
          <a:p>
            <a:r>
              <a:rPr lang="en-GB" dirty="0" smtClean="0"/>
              <a:t>A bit plane contributes one bit to the </a:t>
            </a:r>
            <a:r>
              <a:rPr lang="en-GB" dirty="0" err="1" smtClean="0"/>
              <a:t>color</a:t>
            </a:r>
            <a:r>
              <a:rPr lang="en-GB" dirty="0" smtClean="0"/>
              <a:t> of each pixel on the screen</a:t>
            </a:r>
          </a:p>
          <a:p>
            <a:r>
              <a:rPr lang="en-GB" dirty="0" smtClean="0"/>
              <a:t>If resolution of the screen is W x H pixels:</a:t>
            </a:r>
          </a:p>
          <a:p>
            <a:pPr lvl="1"/>
            <a:r>
              <a:rPr lang="en-GB" dirty="0" smtClean="0"/>
              <a:t>a bit plane is a W x H x 1 bit memory</a:t>
            </a:r>
          </a:p>
          <a:p>
            <a:r>
              <a:rPr lang="en-GB" dirty="0" smtClean="0"/>
              <a:t>Bit planes can be organized into 3 sets</a:t>
            </a:r>
          </a:p>
          <a:p>
            <a:pPr lvl="1"/>
            <a:r>
              <a:rPr lang="en-GB" dirty="0" smtClean="0"/>
              <a:t>Each called a </a:t>
            </a:r>
            <a:r>
              <a:rPr lang="en-GB" dirty="0" err="1" smtClean="0"/>
              <a:t>color</a:t>
            </a:r>
            <a:r>
              <a:rPr lang="en-GB" dirty="0" smtClean="0"/>
              <a:t> channel: (R, G, B)</a:t>
            </a:r>
          </a:p>
          <a:p>
            <a:pPr lvl="1"/>
            <a:r>
              <a:rPr lang="en-GB" dirty="0" smtClean="0"/>
              <a:t>Bit planes of a </a:t>
            </a:r>
            <a:r>
              <a:rPr lang="en-GB" dirty="0" err="1" smtClean="0"/>
              <a:t>color</a:t>
            </a:r>
            <a:r>
              <a:rPr lang="en-GB" dirty="0" smtClean="0"/>
              <a:t> channel provide the intensity values fed to that channel’s electron gun</a:t>
            </a:r>
          </a:p>
          <a:p>
            <a:r>
              <a:rPr lang="en-GB" dirty="0" smtClean="0"/>
              <a:t>A system with N bit planes per </a:t>
            </a:r>
            <a:r>
              <a:rPr lang="en-GB" dirty="0" err="1" smtClean="0"/>
              <a:t>color</a:t>
            </a:r>
            <a:r>
              <a:rPr lang="en-GB" dirty="0" smtClean="0"/>
              <a:t> channel:</a:t>
            </a:r>
          </a:p>
          <a:p>
            <a:pPr lvl="1"/>
            <a:r>
              <a:rPr lang="pt-BR" dirty="0" smtClean="0"/>
              <a:t>2^N red, 2^N green, &amp; 2^N blue shades</a:t>
            </a:r>
          </a:p>
          <a:p>
            <a:pPr lvl="1"/>
            <a:r>
              <a:rPr lang="en-GB" dirty="0" smtClean="0"/>
              <a:t>2^3N different </a:t>
            </a:r>
            <a:r>
              <a:rPr lang="en-GB" dirty="0" err="1" smtClean="0"/>
              <a:t>colors</a:t>
            </a:r>
            <a:r>
              <a:rPr lang="en-GB" dirty="0" smtClean="0"/>
              <a:t> displayable simultaneously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4098" name="Picture 2" descr="Image result for direct colour system 12 bit pla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7848"/>
            <a:ext cx="6429420" cy="663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</a:t>
            </a:r>
            <a:r>
              <a:rPr lang="en-US" dirty="0" err="1" smtClean="0"/>
              <a:t>Colour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High </a:t>
            </a:r>
            <a:r>
              <a:rPr lang="en-US" dirty="0" err="1" smtClean="0"/>
              <a:t>Colour</a:t>
            </a:r>
            <a:r>
              <a:rPr lang="en-US" dirty="0" smtClean="0"/>
              <a:t>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True </a:t>
            </a:r>
            <a:r>
              <a:rPr lang="en-GB" dirty="0" err="1" smtClean="0"/>
              <a:t>color</a:t>
            </a:r>
            <a:r>
              <a:rPr lang="en-GB" dirty="0" smtClean="0"/>
              <a:t>: direct </a:t>
            </a:r>
            <a:r>
              <a:rPr lang="en-GB" dirty="0" err="1" smtClean="0"/>
              <a:t>color</a:t>
            </a:r>
            <a:r>
              <a:rPr lang="en-GB" dirty="0" smtClean="0"/>
              <a:t> system with: N=8</a:t>
            </a:r>
          </a:p>
          <a:p>
            <a:pPr lvl="1"/>
            <a:r>
              <a:rPr lang="en-GB" dirty="0" smtClean="0"/>
              <a:t>so 2^24 = 16,777,216 different </a:t>
            </a:r>
            <a:r>
              <a:rPr lang="en-GB" dirty="0" err="1" smtClean="0"/>
              <a:t>colors</a:t>
            </a:r>
            <a:r>
              <a:rPr lang="en-GB" dirty="0" smtClean="0"/>
              <a:t> possible for each pixel on screen</a:t>
            </a:r>
          </a:p>
          <a:p>
            <a:pPr lvl="1"/>
            <a:r>
              <a:rPr lang="en-GB" dirty="0" smtClean="0"/>
              <a:t>More </a:t>
            </a:r>
            <a:r>
              <a:rPr lang="en-GB" dirty="0" err="1" smtClean="0"/>
              <a:t>colors</a:t>
            </a:r>
            <a:r>
              <a:rPr lang="en-GB" dirty="0" smtClean="0"/>
              <a:t> than discernable by human eye</a:t>
            </a:r>
          </a:p>
          <a:p>
            <a:r>
              <a:rPr lang="en-GB" dirty="0" smtClean="0"/>
              <a:t>High </a:t>
            </a:r>
            <a:r>
              <a:rPr lang="en-GB" dirty="0" err="1" smtClean="0"/>
              <a:t>color</a:t>
            </a:r>
            <a:r>
              <a:rPr lang="en-GB" dirty="0" smtClean="0"/>
              <a:t>: direct </a:t>
            </a:r>
            <a:r>
              <a:rPr lang="en-GB" dirty="0" err="1" smtClean="0"/>
              <a:t>color</a:t>
            </a:r>
            <a:r>
              <a:rPr lang="en-GB" dirty="0" smtClean="0"/>
              <a:t> system with: Nr=5, Ng=6, </a:t>
            </a:r>
            <a:r>
              <a:rPr lang="en-GB" dirty="0" err="1" smtClean="0"/>
              <a:t>Nb</a:t>
            </a:r>
            <a:r>
              <a:rPr lang="en-GB" dirty="0" smtClean="0"/>
              <a:t>=5</a:t>
            </a:r>
          </a:p>
          <a:p>
            <a:pPr lvl="1"/>
            <a:r>
              <a:rPr lang="fr-FR" dirty="0" smtClean="0"/>
              <a:t>2^16 = 65, 536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colors</a:t>
            </a:r>
            <a:r>
              <a:rPr lang="fr-FR" dirty="0" smtClean="0"/>
              <a:t> possible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Colour</a:t>
            </a:r>
            <a:r>
              <a:rPr lang="en-US" dirty="0" smtClean="0"/>
              <a:t>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Values stored in bit planes are indices into one or more </a:t>
            </a:r>
            <a:r>
              <a:rPr lang="en-GB" dirty="0" err="1" smtClean="0"/>
              <a:t>color</a:t>
            </a:r>
            <a:r>
              <a:rPr lang="en-GB" dirty="0" smtClean="0"/>
              <a:t> lookup tables (CLUTs)</a:t>
            </a:r>
          </a:p>
          <a:p>
            <a:pPr lvl="1"/>
            <a:r>
              <a:rPr lang="en-GB" dirty="0" smtClean="0"/>
              <a:t>CLUT stores R, G, B intensity values</a:t>
            </a:r>
          </a:p>
          <a:p>
            <a:pPr lvl="1"/>
            <a:r>
              <a:rPr lang="en-GB" dirty="0" smtClean="0"/>
              <a:t># of bit planes determines # of </a:t>
            </a:r>
            <a:r>
              <a:rPr lang="en-GB" dirty="0" err="1" smtClean="0"/>
              <a:t>colors</a:t>
            </a:r>
            <a:r>
              <a:rPr lang="en-GB" dirty="0" smtClean="0"/>
              <a:t> displayable simultaneously on screen</a:t>
            </a:r>
          </a:p>
          <a:p>
            <a:pPr lvl="1"/>
            <a:r>
              <a:rPr lang="en-GB" dirty="0" smtClean="0"/>
              <a:t>width of CLUTs determines # of possible </a:t>
            </a:r>
            <a:r>
              <a:rPr lang="en-GB" dirty="0" err="1" smtClean="0"/>
              <a:t>colors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6722678" cy="587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 err="1" smtClean="0"/>
              <a:t>Colour</a:t>
            </a:r>
            <a:r>
              <a:rPr lang="en-US" dirty="0" smtClean="0"/>
              <a:t>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system has N bit planes per </a:t>
            </a:r>
            <a:r>
              <a:rPr lang="en-GB" dirty="0" err="1" smtClean="0"/>
              <a:t>color</a:t>
            </a:r>
            <a:r>
              <a:rPr lang="en-GB" dirty="0" smtClean="0"/>
              <a:t> channel</a:t>
            </a:r>
          </a:p>
          <a:p>
            <a:r>
              <a:rPr lang="en-GB" dirty="0" smtClean="0"/>
              <a:t>And each set of bit planes indexes a CLUT of width w,</a:t>
            </a:r>
          </a:p>
          <a:p>
            <a:pPr lvl="1"/>
            <a:r>
              <a:rPr lang="en-GB" dirty="0" smtClean="0"/>
              <a:t>Then number of entries in each CLUT = 2N</a:t>
            </a:r>
          </a:p>
          <a:p>
            <a:pPr lvl="1"/>
            <a:r>
              <a:rPr lang="en-GB" dirty="0" smtClean="0"/>
              <a:t>We say there are 23N </a:t>
            </a:r>
            <a:r>
              <a:rPr lang="en-GB" dirty="0" err="1" smtClean="0"/>
              <a:t>colors</a:t>
            </a:r>
            <a:r>
              <a:rPr lang="en-GB" dirty="0" smtClean="0"/>
              <a:t> displayable chosen from a total of 23w possible </a:t>
            </a:r>
            <a:r>
              <a:rPr lang="en-GB" dirty="0" err="1" smtClean="0"/>
              <a:t>colors</a:t>
            </a:r>
            <a:endParaRPr lang="en-GB" dirty="0" smtClean="0"/>
          </a:p>
          <a:p>
            <a:pPr lvl="1"/>
            <a:r>
              <a:rPr lang="en-GB" dirty="0" smtClean="0"/>
              <a:t>Each set of 23N </a:t>
            </a:r>
            <a:r>
              <a:rPr lang="en-GB" dirty="0" err="1" smtClean="0"/>
              <a:t>colors</a:t>
            </a:r>
            <a:r>
              <a:rPr lang="en-GB" dirty="0" smtClean="0"/>
              <a:t> often called a palette</a:t>
            </a:r>
          </a:p>
          <a:p>
            <a:pPr lvl="1"/>
            <a:r>
              <a:rPr lang="en-GB" dirty="0" smtClean="0"/>
              <a:t>CLUTs often called palette registers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</TotalTime>
  <Words>563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Verdana</vt:lpstr>
      <vt:lpstr>Wingdings 2</vt:lpstr>
      <vt:lpstr>Verve</vt:lpstr>
      <vt:lpstr>Graphics Hardware</vt:lpstr>
      <vt:lpstr>Colour Display Hardware - Raster</vt:lpstr>
      <vt:lpstr>Colour Display Hardware - Raster</vt:lpstr>
      <vt:lpstr>Direct Colour System</vt:lpstr>
      <vt:lpstr> </vt:lpstr>
      <vt:lpstr>True Colour &amp;  High Colour Systems</vt:lpstr>
      <vt:lpstr>Indirect Colour System</vt:lpstr>
      <vt:lpstr> </vt:lpstr>
      <vt:lpstr>Indirect Colour System</vt:lpstr>
      <vt:lpstr>Indirect Colour System - Advantages</vt:lpstr>
      <vt:lpstr>Indirect Colour System - Disadvantages</vt:lpstr>
      <vt:lpstr>Colour Graphics on a PC</vt:lpstr>
      <vt:lpstr>Questions  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33</cp:revision>
  <dcterms:created xsi:type="dcterms:W3CDTF">2019-10-14T04:20:11Z</dcterms:created>
  <dcterms:modified xsi:type="dcterms:W3CDTF">2020-03-17T08:51:44Z</dcterms:modified>
</cp:coreProperties>
</file>