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4" r:id="rId3"/>
    <p:sldId id="276" r:id="rId4"/>
    <p:sldId id="277" r:id="rId5"/>
    <p:sldId id="278" r:id="rId6"/>
    <p:sldId id="275" r:id="rId7"/>
    <p:sldId id="280" r:id="rId8"/>
    <p:sldId id="282" r:id="rId9"/>
    <p:sldId id="283" r:id="rId10"/>
    <p:sldId id="284" r:id="rId11"/>
    <p:sldId id="285" r:id="rId12"/>
    <p:sldId id="281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D734-C195-4BD5-B3CB-27C1CE644933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877F4-7B02-4ED5-AD9A-4EE22AB3F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2E9F39-5B74-4FB7-BD38-B6320215C858}" type="datetimeFigureOut">
              <a:rPr lang="en-US" smtClean="0"/>
              <a:pPr/>
              <a:t>11/9/2020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Graphics Hardware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Sanaa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Jeehan</a:t>
            </a:r>
            <a:endParaRPr lang="en-US" sz="3600" b="1" dirty="0" smtClean="0"/>
          </a:p>
          <a:p>
            <a:r>
              <a:rPr lang="en-US" sz="3600" b="1" dirty="0" smtClean="0"/>
              <a:t>November 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, 2020</a:t>
            </a:r>
          </a:p>
          <a:p>
            <a:r>
              <a:rPr lang="en-US" sz="3600" b="1" dirty="0" smtClean="0"/>
              <a:t>6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Week</a:t>
            </a:r>
            <a:endParaRPr lang="en-GB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332"/>
            <a:ext cx="8229600" cy="1399032"/>
          </a:xfrm>
        </p:spPr>
        <p:txBody>
          <a:bodyPr/>
          <a:lstStyle/>
          <a:p>
            <a:r>
              <a:rPr lang="en-GB" b="1" dirty="0" smtClean="0"/>
              <a:t>Tektronix Direct View</a:t>
            </a:r>
            <a:br>
              <a:rPr lang="en-GB" b="1" dirty="0" smtClean="0"/>
            </a:br>
            <a:r>
              <a:rPr lang="en-GB" b="1" dirty="0" smtClean="0"/>
              <a:t>Storage Tube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52"/>
            <a:ext cx="8229600" cy="4143348"/>
          </a:xfrm>
        </p:spPr>
        <p:txBody>
          <a:bodyPr/>
          <a:lstStyle/>
          <a:p>
            <a:r>
              <a:rPr lang="en-GB" dirty="0" smtClean="0"/>
              <a:t>1st "inexpensive" graphics display device</a:t>
            </a:r>
          </a:p>
          <a:p>
            <a:r>
              <a:rPr lang="en-GB" dirty="0" smtClean="0"/>
              <a:t>Extension of vector scan technique</a:t>
            </a:r>
          </a:p>
          <a:p>
            <a:r>
              <a:rPr lang="en-GB" dirty="0" smtClean="0"/>
              <a:t>Two electron guns</a:t>
            </a:r>
          </a:p>
          <a:p>
            <a:pPr lvl="1"/>
            <a:r>
              <a:rPr lang="en-GB" dirty="0" smtClean="0"/>
              <a:t>writing gun</a:t>
            </a:r>
          </a:p>
          <a:p>
            <a:pPr lvl="1"/>
            <a:r>
              <a:rPr lang="en-GB" dirty="0" smtClean="0"/>
              <a:t>flood gun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99032"/>
          </a:xfrm>
        </p:spPr>
        <p:txBody>
          <a:bodyPr/>
          <a:lstStyle/>
          <a:p>
            <a:r>
              <a:rPr lang="en-GB" b="1" dirty="0" smtClean="0"/>
              <a:t>Tektronix Direct View</a:t>
            </a:r>
            <a:br>
              <a:rPr lang="en-GB" b="1" dirty="0" smtClean="0"/>
            </a:br>
            <a:r>
              <a:rPr lang="en-GB" b="1" dirty="0" smtClean="0"/>
              <a:t>Storage Tube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Writing gun beam knocks electrons out leaves + charges behind (constitute image)</a:t>
            </a:r>
          </a:p>
          <a:p>
            <a:r>
              <a:rPr lang="en-GB" dirty="0" smtClean="0"/>
              <a:t>Flood gun supplies continuous source of unfocused electrons</a:t>
            </a:r>
          </a:p>
          <a:p>
            <a:pPr lvl="1"/>
            <a:r>
              <a:rPr lang="en-GB" dirty="0" smtClean="0"/>
              <a:t>migrate toward the + charges on grid</a:t>
            </a:r>
          </a:p>
          <a:p>
            <a:pPr lvl="1"/>
            <a:r>
              <a:rPr lang="en-GB" dirty="0" smtClean="0"/>
              <a:t>pass through grid and strike screen phosphors</a:t>
            </a:r>
          </a:p>
          <a:p>
            <a:pPr lvl="2"/>
            <a:r>
              <a:rPr lang="en-GB" dirty="0" smtClean="0"/>
              <a:t>lighted dots</a:t>
            </a:r>
          </a:p>
          <a:p>
            <a:pPr lvl="1"/>
            <a:r>
              <a:rPr lang="en-GB" dirty="0" smtClean="0"/>
              <a:t>electrons continue to hit + charges</a:t>
            </a:r>
          </a:p>
          <a:p>
            <a:pPr lvl="1"/>
            <a:r>
              <a:rPr lang="en-GB" dirty="0" smtClean="0"/>
              <a:t>continuous light (Up to an hour)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Erasing a DVST Image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TWO Options</a:t>
            </a:r>
            <a:endParaRPr lang="en-GB" dirty="0" smtClean="0"/>
          </a:p>
          <a:p>
            <a:r>
              <a:rPr lang="en-GB" dirty="0" smtClean="0"/>
              <a:t>Plus charge applied to entire grid</a:t>
            </a:r>
          </a:p>
          <a:p>
            <a:pPr lvl="1"/>
            <a:r>
              <a:rPr lang="en-GB" dirty="0" smtClean="0"/>
              <a:t>Attracts electrons to entire grid</a:t>
            </a:r>
          </a:p>
          <a:p>
            <a:pPr lvl="1"/>
            <a:r>
              <a:rPr lang="en-GB" dirty="0" smtClean="0"/>
              <a:t>Entire screen flashes (Image gone)</a:t>
            </a:r>
          </a:p>
          <a:p>
            <a:r>
              <a:rPr lang="en-GB" dirty="0" smtClean="0"/>
              <a:t>Minus charge applied to entire grid</a:t>
            </a:r>
          </a:p>
          <a:p>
            <a:pPr lvl="1"/>
            <a:r>
              <a:rPr lang="en-GB" dirty="0" smtClean="0"/>
              <a:t>Provides electrons that can be knocked out by writing gun</a:t>
            </a:r>
          </a:p>
          <a:p>
            <a:pPr lvl="1"/>
            <a:r>
              <a:rPr lang="en-GB" dirty="0" smtClean="0"/>
              <a:t>Ready to draw next image with writing gun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DVST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refresh needed</a:t>
            </a:r>
          </a:p>
          <a:p>
            <a:pPr lvl="1"/>
            <a:r>
              <a:rPr lang="en-GB" dirty="0" smtClean="0"/>
              <a:t>unlimited image complexity possible</a:t>
            </a:r>
          </a:p>
          <a:p>
            <a:r>
              <a:rPr lang="en-GB" dirty="0" smtClean="0"/>
              <a:t>High resolution</a:t>
            </a:r>
          </a:p>
          <a:p>
            <a:r>
              <a:rPr lang="en-GB" dirty="0" smtClean="0"/>
              <a:t>Crisp lines</a:t>
            </a:r>
          </a:p>
          <a:p>
            <a:r>
              <a:rPr lang="en-GB" dirty="0" smtClean="0"/>
              <a:t>Low cost</a:t>
            </a:r>
          </a:p>
          <a:p>
            <a:pPr lvl="1"/>
            <a:r>
              <a:rPr lang="en-GB" dirty="0" smtClean="0"/>
              <a:t>no fast refresh circuitry needed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DVST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selective erase</a:t>
            </a:r>
          </a:p>
          <a:p>
            <a:pPr lvl="1"/>
            <a:r>
              <a:rPr lang="en-GB" dirty="0" smtClean="0"/>
              <a:t>whole image or nothing</a:t>
            </a:r>
          </a:p>
          <a:p>
            <a:r>
              <a:rPr lang="en-GB" dirty="0" smtClean="0"/>
              <a:t>No animation</a:t>
            </a:r>
          </a:p>
          <a:p>
            <a:r>
              <a:rPr lang="en-GB" dirty="0" smtClean="0"/>
              <a:t>Low light output</a:t>
            </a:r>
          </a:p>
          <a:p>
            <a:pPr lvl="1"/>
            <a:r>
              <a:rPr lang="en-GB" dirty="0" smtClean="0"/>
              <a:t>poor contrast</a:t>
            </a:r>
          </a:p>
          <a:p>
            <a:pPr lvl="1"/>
            <a:r>
              <a:rPr lang="en-GB" dirty="0" smtClean="0"/>
              <a:t>must use in subdued light</a:t>
            </a:r>
          </a:p>
          <a:p>
            <a:r>
              <a:rPr lang="en-GB" dirty="0" smtClean="0"/>
              <a:t>No </a:t>
            </a:r>
            <a:r>
              <a:rPr lang="en-GB" dirty="0" err="1" smtClean="0"/>
              <a:t>color</a:t>
            </a:r>
            <a:endParaRPr lang="en-GB" dirty="0" smtClean="0"/>
          </a:p>
          <a:p>
            <a:r>
              <a:rPr lang="en-GB" dirty="0" smtClean="0"/>
              <a:t>No area fill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Interlaced Displays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All even then all odd screen lines scanned</a:t>
            </a:r>
          </a:p>
          <a:p>
            <a:r>
              <a:rPr lang="en-GB" dirty="0" smtClean="0"/>
              <a:t>Typically 1/60 second each</a:t>
            </a:r>
          </a:p>
          <a:p>
            <a:pPr lvl="1"/>
            <a:r>
              <a:rPr lang="en-GB" dirty="0" smtClean="0"/>
              <a:t>Same image presented twice in 1/30 second</a:t>
            </a:r>
          </a:p>
          <a:p>
            <a:pPr lvl="1"/>
            <a:r>
              <a:rPr lang="en-GB" dirty="0" smtClean="0"/>
              <a:t>Image changed at 1/2 non-interlaced frequency</a:t>
            </a:r>
          </a:p>
          <a:p>
            <a:pPr lvl="2"/>
            <a:r>
              <a:rPr lang="en-GB" dirty="0" smtClean="0"/>
              <a:t>less demands on image generation system</a:t>
            </a:r>
          </a:p>
          <a:p>
            <a:pPr lvl="2"/>
            <a:r>
              <a:rPr lang="en-GB" dirty="0" smtClean="0"/>
              <a:t>can be less expensive</a:t>
            </a:r>
          </a:p>
          <a:p>
            <a:pPr lvl="2"/>
            <a:r>
              <a:rPr lang="en-GB" dirty="0" smtClean="0"/>
              <a:t>30 Hz is borderline for flicker</a:t>
            </a:r>
          </a:p>
          <a:p>
            <a:pPr lvl="2"/>
            <a:r>
              <a:rPr lang="en-GB" dirty="0" smtClean="0"/>
              <a:t>lower quality image (seeing half the image at a time)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Display Hardware - Raster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Each pixel composed of 3 phosphors</a:t>
            </a:r>
          </a:p>
          <a:p>
            <a:pPr lvl="1"/>
            <a:r>
              <a:rPr lang="en-GB" dirty="0" smtClean="0"/>
              <a:t>Red, green, and blue</a:t>
            </a:r>
          </a:p>
          <a:p>
            <a:pPr lvl="1"/>
            <a:r>
              <a:rPr lang="en-GB" dirty="0" smtClean="0"/>
              <a:t>All of them together form the required colour </a:t>
            </a:r>
          </a:p>
          <a:p>
            <a:r>
              <a:rPr lang="en-GB" dirty="0" smtClean="0"/>
              <a:t>3 electron guns shoot their beams through a shadow mask</a:t>
            </a:r>
          </a:p>
          <a:p>
            <a:pPr lvl="1"/>
            <a:r>
              <a:rPr lang="en-GB" dirty="0" smtClean="0"/>
              <a:t>so beams hit the sensitive phosphors</a:t>
            </a:r>
          </a:p>
          <a:p>
            <a:r>
              <a:rPr lang="en-GB" dirty="0" smtClean="0"/>
              <a:t>Intensity of 3 beams determines how bright each phosphor glows</a:t>
            </a:r>
          </a:p>
          <a:p>
            <a:r>
              <a:rPr lang="en-GB" dirty="0" smtClean="0"/>
              <a:t>Human eye detects an additive </a:t>
            </a:r>
            <a:r>
              <a:rPr lang="en-GB" dirty="0" err="1" smtClean="0"/>
              <a:t>color</a:t>
            </a:r>
            <a:r>
              <a:rPr lang="en-GB" dirty="0" smtClean="0"/>
              <a:t> mix</a:t>
            </a:r>
          </a:p>
          <a:p>
            <a:pPr lvl="1"/>
            <a:r>
              <a:rPr lang="en-GB" dirty="0" smtClean="0"/>
              <a:t> e.g., max red, green, &amp; blue perceived as white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887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Display Hardware - Raster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55443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3807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</a:t>
            </a:r>
            <a:r>
              <a:rPr lang="en-US" dirty="0" err="1" smtClean="0"/>
              <a:t>Colour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High </a:t>
            </a:r>
            <a:r>
              <a:rPr lang="en-US" dirty="0" err="1" smtClean="0"/>
              <a:t>Colour</a:t>
            </a:r>
            <a:r>
              <a:rPr lang="en-US" dirty="0" smtClean="0"/>
              <a:t>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True </a:t>
            </a:r>
            <a:r>
              <a:rPr lang="en-GB" dirty="0" err="1" smtClean="0"/>
              <a:t>color</a:t>
            </a:r>
            <a:r>
              <a:rPr lang="en-GB" dirty="0" smtClean="0"/>
              <a:t>: direct </a:t>
            </a:r>
            <a:r>
              <a:rPr lang="en-GB" dirty="0" err="1" smtClean="0"/>
              <a:t>color</a:t>
            </a:r>
            <a:r>
              <a:rPr lang="en-GB" dirty="0" smtClean="0"/>
              <a:t> system </a:t>
            </a:r>
            <a:r>
              <a:rPr lang="en-GB" dirty="0" smtClean="0"/>
              <a:t>with</a:t>
            </a:r>
            <a:r>
              <a:rPr lang="en-GB" dirty="0"/>
              <a:t> </a:t>
            </a:r>
            <a:r>
              <a:rPr lang="en-GB" dirty="0" smtClean="0"/>
              <a:t>8 bits </a:t>
            </a:r>
            <a:r>
              <a:rPr lang="en-GB" smtClean="0"/>
              <a:t>per colour (N=8)</a:t>
            </a:r>
            <a:endParaRPr lang="en-GB" dirty="0" smtClean="0"/>
          </a:p>
          <a:p>
            <a:pPr lvl="1"/>
            <a:r>
              <a:rPr lang="en-GB" dirty="0" smtClean="0"/>
              <a:t>so 2^24 = 16,777,216 different </a:t>
            </a:r>
            <a:r>
              <a:rPr lang="en-GB" dirty="0" err="1" smtClean="0"/>
              <a:t>colors</a:t>
            </a:r>
            <a:r>
              <a:rPr lang="en-GB" dirty="0" smtClean="0"/>
              <a:t> possible for each pixel on screen</a:t>
            </a:r>
          </a:p>
          <a:p>
            <a:pPr lvl="1"/>
            <a:r>
              <a:rPr lang="en-GB" dirty="0" smtClean="0"/>
              <a:t>More </a:t>
            </a:r>
            <a:r>
              <a:rPr lang="en-GB" dirty="0" err="1" smtClean="0"/>
              <a:t>colors</a:t>
            </a:r>
            <a:r>
              <a:rPr lang="en-GB" dirty="0" smtClean="0"/>
              <a:t> than discernable by human eye</a:t>
            </a:r>
          </a:p>
          <a:p>
            <a:r>
              <a:rPr lang="en-GB" dirty="0" smtClean="0"/>
              <a:t>High </a:t>
            </a:r>
            <a:r>
              <a:rPr lang="en-GB" dirty="0" err="1" smtClean="0"/>
              <a:t>color</a:t>
            </a:r>
            <a:r>
              <a:rPr lang="en-GB" dirty="0" smtClean="0"/>
              <a:t>: direct </a:t>
            </a:r>
            <a:r>
              <a:rPr lang="en-GB" dirty="0" err="1" smtClean="0"/>
              <a:t>color</a:t>
            </a:r>
            <a:r>
              <a:rPr lang="en-GB" dirty="0" smtClean="0"/>
              <a:t> system with: Nr=5, Ng=6, </a:t>
            </a:r>
            <a:r>
              <a:rPr lang="en-GB" dirty="0" err="1" smtClean="0"/>
              <a:t>Nb</a:t>
            </a:r>
            <a:r>
              <a:rPr lang="en-GB" dirty="0" smtClean="0"/>
              <a:t>=5</a:t>
            </a:r>
          </a:p>
          <a:p>
            <a:pPr lvl="1"/>
            <a:r>
              <a:rPr lang="fr-FR" dirty="0" smtClean="0"/>
              <a:t>2^16 = 65, 536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colors</a:t>
            </a:r>
            <a:r>
              <a:rPr lang="fr-FR" dirty="0" smtClean="0"/>
              <a:t> possible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569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Graphics on a PC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Graphics capabilities depend on display adapter (video card) in the system</a:t>
            </a:r>
          </a:p>
          <a:p>
            <a:r>
              <a:rPr lang="en-GB" dirty="0" smtClean="0"/>
              <a:t>Historical development:</a:t>
            </a:r>
          </a:p>
          <a:p>
            <a:pPr lvl="1"/>
            <a:r>
              <a:rPr lang="en-GB" dirty="0" smtClean="0"/>
              <a:t>CGA (</a:t>
            </a:r>
            <a:r>
              <a:rPr lang="en-GB" dirty="0" err="1" smtClean="0"/>
              <a:t>Color</a:t>
            </a:r>
            <a:r>
              <a:rPr lang="en-GB" dirty="0" smtClean="0"/>
              <a:t> Graphics Adapter)</a:t>
            </a:r>
          </a:p>
          <a:p>
            <a:pPr lvl="1"/>
            <a:r>
              <a:rPr lang="en-GB" dirty="0" smtClean="0"/>
              <a:t>EGA (Enhanced Graphics Adapter)</a:t>
            </a:r>
          </a:p>
          <a:p>
            <a:pPr lvl="1"/>
            <a:r>
              <a:rPr lang="en-GB" dirty="0" smtClean="0"/>
              <a:t>VGA (Video Graphics Array)</a:t>
            </a:r>
          </a:p>
          <a:p>
            <a:pPr lvl="1"/>
            <a:r>
              <a:rPr lang="en-GB" dirty="0" smtClean="0"/>
              <a:t>Many different types of SVGA cards</a:t>
            </a:r>
          </a:p>
          <a:p>
            <a:pPr lvl="1"/>
            <a:r>
              <a:rPr lang="en-GB" dirty="0" smtClean="0"/>
              <a:t>Each display adapter can function in many different text and graphics modes</a:t>
            </a:r>
          </a:p>
          <a:p>
            <a:pPr lvl="1"/>
            <a:r>
              <a:rPr lang="en-GB" dirty="0" smtClean="0"/>
              <a:t>Backwards compatibility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89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399032"/>
          </a:xfrm>
        </p:spPr>
        <p:txBody>
          <a:bodyPr/>
          <a:lstStyle/>
          <a:p>
            <a:r>
              <a:rPr lang="en-US" dirty="0" smtClean="0"/>
              <a:t>Vector Display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Also called random, stroke, calligraphic displays</a:t>
            </a:r>
          </a:p>
          <a:p>
            <a:r>
              <a:rPr lang="en-GB" sz="2400" dirty="0" smtClean="0"/>
              <a:t>Draw object by electron beam, beam can move in any direction</a:t>
            </a:r>
          </a:p>
          <a:p>
            <a:pPr>
              <a:buNone/>
            </a:pPr>
            <a:endParaRPr lang="en-GB" sz="2400" dirty="0" smtClean="0"/>
          </a:p>
        </p:txBody>
      </p:sp>
      <p:pic>
        <p:nvPicPr>
          <p:cNvPr id="4099" name="Picture 3" descr="C:\Users\laila\Downloads\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86058"/>
            <a:ext cx="3832225" cy="304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399032"/>
          </a:xfrm>
        </p:spPr>
        <p:txBody>
          <a:bodyPr/>
          <a:lstStyle/>
          <a:p>
            <a:r>
              <a:rPr lang="en-US" dirty="0" smtClean="0"/>
              <a:t>Vector Display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Early computer displays: basically an oscilloscope –Control X,Y with vertical/horizontal plate voltage</a:t>
            </a:r>
          </a:p>
          <a:p>
            <a:r>
              <a:rPr lang="en-GB" sz="2800" dirty="0" smtClean="0"/>
              <a:t>Often used intensity as Z </a:t>
            </a:r>
          </a:p>
          <a:p>
            <a:r>
              <a:rPr lang="en-GB" sz="2800" dirty="0" smtClean="0"/>
              <a:t>Refresh Buffer stores plotting commands</a:t>
            </a:r>
          </a:p>
          <a:p>
            <a:pPr lvl="1"/>
            <a:r>
              <a:rPr lang="en-GB" sz="2400" dirty="0" smtClean="0"/>
              <a:t>So Frame Buffer often called "Display File”</a:t>
            </a:r>
          </a:p>
          <a:p>
            <a:pPr lvl="1"/>
            <a:r>
              <a:rPr lang="en-GB" sz="2400" dirty="0" smtClean="0"/>
              <a:t>provides DPU with needed endpoint coordinates</a:t>
            </a:r>
            <a:endParaRPr lang="en-GB" sz="2800" dirty="0" smtClean="0"/>
          </a:p>
          <a:p>
            <a:pPr lvl="1"/>
            <a:r>
              <a:rPr lang="en-GB" sz="2400" dirty="0" smtClean="0"/>
              <a:t>Pixel size independent of frame buffer, provides very high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399032"/>
          </a:xfrm>
        </p:spPr>
        <p:txBody>
          <a:bodyPr/>
          <a:lstStyle/>
          <a:p>
            <a:r>
              <a:rPr lang="en-US" dirty="0" smtClean="0"/>
              <a:t>Advantages of Vector Display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16894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High resolution (good for detailed line drawings)</a:t>
            </a:r>
          </a:p>
          <a:p>
            <a:r>
              <a:rPr lang="en-GB" sz="2800" dirty="0" smtClean="0"/>
              <a:t>Crisp lines (no "</a:t>
            </a:r>
            <a:r>
              <a:rPr lang="en-GB" sz="2800" dirty="0" err="1" smtClean="0"/>
              <a:t>jaggies</a:t>
            </a:r>
            <a:r>
              <a:rPr lang="en-GB" sz="2800" dirty="0" smtClean="0"/>
              <a:t>")</a:t>
            </a:r>
          </a:p>
          <a:p>
            <a:r>
              <a:rPr lang="en-GB" sz="2800" dirty="0" smtClean="0"/>
              <a:t>High contrast (beam can dwell on a single point for some time ==&gt; very bright)</a:t>
            </a:r>
          </a:p>
          <a:p>
            <a:r>
              <a:rPr lang="en-GB" sz="2800" dirty="0" smtClean="0"/>
              <a:t>Selective erase (remove commands from display file)</a:t>
            </a:r>
          </a:p>
          <a:p>
            <a:r>
              <a:rPr lang="en-GB" sz="2800" dirty="0" smtClean="0"/>
              <a:t>Animation (change line endpoints slightly after each refresh)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456"/>
            <a:ext cx="8229600" cy="1399032"/>
          </a:xfrm>
        </p:spPr>
        <p:txBody>
          <a:bodyPr/>
          <a:lstStyle/>
          <a:p>
            <a:r>
              <a:rPr lang="en-US" dirty="0" smtClean="0"/>
              <a:t>Disadvantages of Vector Display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03390"/>
            <a:ext cx="8501122" cy="516894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Complex drawings can have flicker</a:t>
            </a:r>
          </a:p>
          <a:p>
            <a:pPr lvl="1"/>
            <a:r>
              <a:rPr lang="en-GB" sz="2400" dirty="0" smtClean="0"/>
              <a:t> Many lines</a:t>
            </a:r>
          </a:p>
          <a:p>
            <a:pPr lvl="2"/>
            <a:r>
              <a:rPr lang="en-GB" sz="2200" dirty="0" smtClean="0"/>
              <a:t>so if time to draw &gt; refresh time ==&gt; flicker</a:t>
            </a:r>
          </a:p>
          <a:p>
            <a:r>
              <a:rPr lang="en-GB" sz="2800" dirty="0" smtClean="0"/>
              <a:t>High cost--very fast deflection system needed</a:t>
            </a:r>
          </a:p>
          <a:p>
            <a:r>
              <a:rPr lang="en-GB" sz="2800" dirty="0" smtClean="0"/>
              <a:t>Hard to get </a:t>
            </a:r>
            <a:r>
              <a:rPr lang="en-GB" sz="2800" dirty="0" err="1" smtClean="0"/>
              <a:t>colors</a:t>
            </a:r>
            <a:endParaRPr lang="en-GB" sz="2800" dirty="0" smtClean="0"/>
          </a:p>
          <a:p>
            <a:r>
              <a:rPr lang="en-GB" sz="2800" dirty="0" smtClean="0"/>
              <a:t>No area fill</a:t>
            </a:r>
          </a:p>
          <a:p>
            <a:pPr lvl="1"/>
            <a:r>
              <a:rPr lang="en-GB" sz="2400" dirty="0" smtClean="0"/>
              <a:t>so it’s difficult to use for realistic (shaded) images</a:t>
            </a:r>
          </a:p>
          <a:p>
            <a:r>
              <a:rPr lang="en-GB" sz="2800" dirty="0" smtClean="0"/>
              <a:t>1960s Technology, only used for special purpose stuff today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1734"/>
            <a:ext cx="8229600" cy="1399032"/>
          </a:xfrm>
        </p:spPr>
        <p:txBody>
          <a:bodyPr/>
          <a:lstStyle/>
          <a:p>
            <a:r>
              <a:rPr lang="en-US" dirty="0" smtClean="0"/>
              <a:t>Raster Display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5543560" cy="257176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screen is divided into lines, and each lines has many dots. The beam scans each line, the beam intensity is creased at a light dot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06" y="3357562"/>
            <a:ext cx="5572164" cy="35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GB" sz="2000" dirty="0" smtClean="0"/>
              <a:t>Raster: A rectangular array of points or dots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GB" sz="2000" dirty="0" smtClean="0"/>
              <a:t>Scan line: A row of pixels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GB" sz="2000" dirty="0" smtClean="0"/>
              <a:t>Resolution: number of pixels per scan line times the number of scan lines e.g. 640 X 480, 1024 X 768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sz="2000" dirty="0" smtClean="0"/>
              <a:t>Each Pixel on screen visited during each scan</a:t>
            </a:r>
          </a:p>
          <a:p>
            <a:pPr marL="905256" lvl="2" indent="-384048">
              <a:buSzPct val="80000"/>
              <a:buFont typeface="Wingdings 2"/>
              <a:buChar char=""/>
            </a:pPr>
            <a:r>
              <a:rPr lang="en-US" sz="2000" dirty="0" smtClean="0"/>
              <a:t>Scan rate must be &gt;= 30Hz to avoid flicker</a:t>
            </a:r>
            <a:endParaRPr lang="en-GB" sz="2000" dirty="0" smtClean="0"/>
          </a:p>
          <a:p>
            <a:endParaRPr lang="en-GB" dirty="0"/>
          </a:p>
        </p:txBody>
      </p:sp>
      <p:pic>
        <p:nvPicPr>
          <p:cNvPr id="5124" name="Picture 4" descr="C:\Users\laila\Downloads\img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428736"/>
            <a:ext cx="2814687" cy="1714512"/>
          </a:xfrm>
          <a:prstGeom prst="rect">
            <a:avLst/>
          </a:prstGeom>
          <a:noFill/>
        </p:spPr>
      </p:pic>
      <p:pic>
        <p:nvPicPr>
          <p:cNvPr id="5125" name="Picture 5" descr="C:\Users\laila\Downloads\img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8069" y="3643314"/>
            <a:ext cx="3113087" cy="2995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Raster Display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Simplest system: one bit per pixel</a:t>
            </a:r>
          </a:p>
          <a:p>
            <a:pPr lvl="1"/>
            <a:r>
              <a:rPr lang="en-GB" dirty="0" smtClean="0"/>
              <a:t>frame buffer called a bitmap</a:t>
            </a:r>
          </a:p>
          <a:p>
            <a:r>
              <a:rPr lang="en-GB" dirty="0" smtClean="0"/>
              <a:t>Gray Scale: N bits/pixel</a:t>
            </a:r>
          </a:p>
          <a:p>
            <a:pPr lvl="1"/>
            <a:r>
              <a:rPr lang="en-GB" dirty="0" smtClean="0"/>
              <a:t>2^N intensities possible</a:t>
            </a:r>
          </a:p>
          <a:p>
            <a:pPr lvl="1"/>
            <a:r>
              <a:rPr lang="en-GB" dirty="0" smtClean="0"/>
              <a:t>memory intensive</a:t>
            </a:r>
          </a:p>
          <a:p>
            <a:pPr lvl="1"/>
            <a:r>
              <a:rPr lang="en-GB" dirty="0" smtClean="0"/>
              <a:t>Example:1000 X 1000 X 256 shades of gray ==&gt; 8 </a:t>
            </a:r>
            <a:r>
              <a:rPr lang="en-GB" dirty="0" err="1" smtClean="0"/>
              <a:t>Mbits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Raster Display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Low cost (TV technology)</a:t>
            </a:r>
          </a:p>
          <a:p>
            <a:r>
              <a:rPr lang="en-GB" dirty="0" smtClean="0"/>
              <a:t>Area fill (entire screen painted on each scan)</a:t>
            </a:r>
          </a:p>
          <a:p>
            <a:r>
              <a:rPr lang="en-GB" dirty="0" err="1" smtClean="0"/>
              <a:t>Colors</a:t>
            </a:r>
            <a:endParaRPr lang="en-GB" dirty="0" smtClean="0"/>
          </a:p>
          <a:p>
            <a:r>
              <a:rPr lang="en-GB" dirty="0" smtClean="0"/>
              <a:t>Selective erase (just change contents of frame buffer)</a:t>
            </a:r>
          </a:p>
          <a:p>
            <a:r>
              <a:rPr lang="en-GB" dirty="0" smtClean="0"/>
              <a:t>Bright display, good contrast</a:t>
            </a:r>
          </a:p>
          <a:p>
            <a:pPr lvl="1"/>
            <a:r>
              <a:rPr lang="en-GB" dirty="0" smtClean="0"/>
              <a:t>but not as good as vector scan can be:</a:t>
            </a:r>
          </a:p>
          <a:p>
            <a:pPr lvl="1"/>
            <a:r>
              <a:rPr lang="en-GB" dirty="0" smtClean="0"/>
              <a:t>can’t make beam dwell on a pixel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Raster Display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882808"/>
            <a:ext cx="8643998" cy="4572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Large memory requirement for high resolution</a:t>
            </a:r>
          </a:p>
          <a:p>
            <a:pPr lvl="1"/>
            <a:r>
              <a:rPr lang="en-GB" dirty="0" smtClean="0"/>
              <a:t>(but cost of VRAM has decreased a lot!)</a:t>
            </a:r>
          </a:p>
          <a:p>
            <a:r>
              <a:rPr lang="en-GB" dirty="0" smtClean="0"/>
              <a:t>Aliasing (due to finite size of frame buffer)</a:t>
            </a:r>
          </a:p>
          <a:p>
            <a:pPr lvl="1"/>
            <a:r>
              <a:rPr lang="en-GB" dirty="0" smtClean="0"/>
              <a:t>Finite pixel size</a:t>
            </a:r>
          </a:p>
          <a:p>
            <a:pPr lvl="1"/>
            <a:r>
              <a:rPr lang="en-GB" dirty="0" smtClean="0"/>
              <a:t>Jagged lines (staircase effect)</a:t>
            </a:r>
          </a:p>
          <a:p>
            <a:pPr lvl="1"/>
            <a:r>
              <a:rPr lang="en-GB" dirty="0" err="1" smtClean="0"/>
              <a:t>Moire</a:t>
            </a:r>
            <a:r>
              <a:rPr lang="en-GB" dirty="0" smtClean="0"/>
              <a:t> patterns, scintillation, "creep" in animations</a:t>
            </a:r>
          </a:p>
          <a:p>
            <a:r>
              <a:rPr lang="en-GB" dirty="0" smtClean="0"/>
              <a:t>Raster scan is the principal “now”  technology for graphics displays!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328</TotalTime>
  <Words>855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Verdana</vt:lpstr>
      <vt:lpstr>Wingdings 2</vt:lpstr>
      <vt:lpstr>Verve</vt:lpstr>
      <vt:lpstr>Graphics Hardware</vt:lpstr>
      <vt:lpstr>Vector Display</vt:lpstr>
      <vt:lpstr>Vector Display</vt:lpstr>
      <vt:lpstr>Advantages of Vector Display</vt:lpstr>
      <vt:lpstr>Disadvantages of Vector Display</vt:lpstr>
      <vt:lpstr>Raster Display</vt:lpstr>
      <vt:lpstr>Raster Display</vt:lpstr>
      <vt:lpstr>Advantages of Raster Display</vt:lpstr>
      <vt:lpstr>Disadvantages of Raster Display</vt:lpstr>
      <vt:lpstr>Tektronix Direct View Storage Tube</vt:lpstr>
      <vt:lpstr>Tektronix Direct View Storage Tube</vt:lpstr>
      <vt:lpstr>Erasing a DVST Image</vt:lpstr>
      <vt:lpstr>Advantages of DVST</vt:lpstr>
      <vt:lpstr>Disadvantages of DVST</vt:lpstr>
      <vt:lpstr>Interlaced Displays</vt:lpstr>
      <vt:lpstr>Colour Display Hardware - Raster</vt:lpstr>
      <vt:lpstr>Colour Display Hardware - Raster</vt:lpstr>
      <vt:lpstr>True Colour &amp;  High Colour Systems</vt:lpstr>
      <vt:lpstr>Colour Graphics on a PC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laila</dc:creator>
  <cp:lastModifiedBy>Dell</cp:lastModifiedBy>
  <cp:revision>37</cp:revision>
  <dcterms:created xsi:type="dcterms:W3CDTF">2019-10-14T04:20:11Z</dcterms:created>
  <dcterms:modified xsi:type="dcterms:W3CDTF">2020-11-09T07:17:29Z</dcterms:modified>
</cp:coreProperties>
</file>