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97" r:id="rId3"/>
    <p:sldId id="298" r:id="rId4"/>
    <p:sldId id="299" r:id="rId5"/>
    <p:sldId id="300" r:id="rId6"/>
    <p:sldId id="301" r:id="rId7"/>
    <p:sldId id="303" r:id="rId8"/>
    <p:sldId id="305" r:id="rId9"/>
    <p:sldId id="302" r:id="rId10"/>
    <p:sldId id="304" r:id="rId11"/>
    <p:sldId id="307" r:id="rId12"/>
    <p:sldId id="309" r:id="rId13"/>
    <p:sldId id="310" r:id="rId14"/>
    <p:sldId id="311" r:id="rId15"/>
    <p:sldId id="314" r:id="rId16"/>
    <p:sldId id="31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995D94-E90D-433E-8E66-C25D58306018}" type="datetimeFigureOut">
              <a:rPr lang="en-US" smtClean="0"/>
              <a:pPr/>
              <a:t>11/18/2020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734334-31C1-41F7-8FE2-D97B0FE76CA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42CBACDC-03F4-4571-A33D-C758C592F6AD}" type="datetimeFigureOut">
              <a:rPr lang="en-US" smtClean="0"/>
              <a:pPr/>
              <a:t>11/18/2020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52138C0-BB97-401A-8289-7C11426C69D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ACDC-03F4-4571-A33D-C758C592F6AD}" type="datetimeFigureOut">
              <a:rPr lang="en-US" smtClean="0"/>
              <a:pPr/>
              <a:t>11/18/2020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38C0-BB97-401A-8289-7C11426C69D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ACDC-03F4-4571-A33D-C758C592F6AD}" type="datetimeFigureOut">
              <a:rPr lang="en-US" smtClean="0"/>
              <a:pPr/>
              <a:t>11/18/2020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38C0-BB97-401A-8289-7C11426C69D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ACDC-03F4-4571-A33D-C758C592F6AD}" type="datetimeFigureOut">
              <a:rPr lang="en-US" smtClean="0"/>
              <a:pPr/>
              <a:t>11/18/2020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38C0-BB97-401A-8289-7C11426C69D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42CBACDC-03F4-4571-A33D-C758C592F6AD}" type="datetimeFigureOut">
              <a:rPr lang="en-US" smtClean="0"/>
              <a:pPr/>
              <a:t>11/18/2020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52138C0-BB97-401A-8289-7C11426C69D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ACDC-03F4-4571-A33D-C758C592F6AD}" type="datetimeFigureOut">
              <a:rPr lang="en-US" smtClean="0"/>
              <a:pPr/>
              <a:t>11/18/2020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38C0-BB97-401A-8289-7C11426C69D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ACDC-03F4-4571-A33D-C758C592F6AD}" type="datetimeFigureOut">
              <a:rPr lang="en-US" smtClean="0"/>
              <a:pPr/>
              <a:t>11/18/2020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38C0-BB97-401A-8289-7C11426C69D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ACDC-03F4-4571-A33D-C758C592F6AD}" type="datetimeFigureOut">
              <a:rPr lang="en-US" smtClean="0"/>
              <a:pPr/>
              <a:t>11/18/2020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38C0-BB97-401A-8289-7C11426C69D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ACDC-03F4-4571-A33D-C758C592F6AD}" type="datetimeFigureOut">
              <a:rPr lang="en-US" smtClean="0"/>
              <a:pPr/>
              <a:t>11/18/2020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38C0-BB97-401A-8289-7C11426C69D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ACDC-03F4-4571-A33D-C758C592F6AD}" type="datetimeFigureOut">
              <a:rPr lang="en-US" smtClean="0"/>
              <a:pPr/>
              <a:t>11/18/2020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38C0-BB97-401A-8289-7C11426C69D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ACDC-03F4-4571-A33D-C758C592F6AD}" type="datetimeFigureOut">
              <a:rPr lang="en-US" smtClean="0"/>
              <a:pPr/>
              <a:t>11/18/2020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38C0-BB97-401A-8289-7C11426C69D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2CBACDC-03F4-4571-A33D-C758C592F6AD}" type="datetimeFigureOut">
              <a:rPr lang="en-US" smtClean="0"/>
              <a:pPr/>
              <a:t>11/18/2020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52138C0-BB97-401A-8289-7C11426C69D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Cloud Computing</a:t>
            </a:r>
            <a:endParaRPr lang="en-GB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000636"/>
            <a:ext cx="6858000" cy="785818"/>
          </a:xfrm>
        </p:spPr>
        <p:txBody>
          <a:bodyPr>
            <a:normAutofit/>
          </a:bodyPr>
          <a:lstStyle/>
          <a:p>
            <a:r>
              <a:rPr lang="en-US" sz="3500" dirty="0" smtClean="0"/>
              <a:t>Lecture 7</a:t>
            </a:r>
            <a:endParaRPr lang="en-US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Cloud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38758"/>
          </a:xfrm>
        </p:spPr>
        <p:txBody>
          <a:bodyPr>
            <a:normAutofit/>
          </a:bodyPr>
          <a:lstStyle/>
          <a:p>
            <a:r>
              <a:rPr lang="en-US" dirty="0" smtClean="0"/>
              <a:t>Large corporations might not be interested because</a:t>
            </a:r>
          </a:p>
          <a:p>
            <a:pPr lvl="1"/>
            <a:r>
              <a:rPr lang="en-US" dirty="0" smtClean="0"/>
              <a:t>They already have IT infrastructure installed</a:t>
            </a:r>
          </a:p>
          <a:p>
            <a:pPr lvl="1"/>
            <a:r>
              <a:rPr lang="en-US" dirty="0" smtClean="0"/>
              <a:t>They might already have all the technical staff available</a:t>
            </a:r>
          </a:p>
          <a:p>
            <a:pPr lvl="1"/>
            <a:r>
              <a:rPr lang="en-US" dirty="0" smtClean="0"/>
              <a:t>They might be very keen about the security and ownership issues of their data</a:t>
            </a:r>
          </a:p>
          <a:p>
            <a:r>
              <a:rPr lang="en-US" dirty="0" smtClean="0"/>
              <a:t>Generally, Small to Medium Enterprises (SME) are interested in Public Cloud Usage</a:t>
            </a:r>
          </a:p>
          <a:p>
            <a:pPr lvl="1"/>
            <a:r>
              <a:rPr lang="en-US" dirty="0" smtClean="0"/>
              <a:t>SME generally pays less attention to Disaster Recovery</a:t>
            </a:r>
          </a:p>
          <a:p>
            <a:pPr lvl="1"/>
            <a:r>
              <a:rPr lang="en-US" dirty="0" smtClean="0"/>
              <a:t>Occasional Backup, long recovery process is normal</a:t>
            </a:r>
          </a:p>
          <a:p>
            <a:pPr lvl="1"/>
            <a:r>
              <a:rPr lang="en-US" dirty="0" smtClean="0"/>
              <a:t>On Cloud, this Disaster Recovery can be very much easy and speedy</a:t>
            </a:r>
          </a:p>
          <a:p>
            <a:pPr lvl="1"/>
            <a:r>
              <a:rPr lang="en-US" dirty="0" smtClean="0"/>
              <a:t>Automatic Backups, few fast speed data recovery steps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Private Cloud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38758"/>
          </a:xfrm>
        </p:spPr>
        <p:txBody>
          <a:bodyPr>
            <a:normAutofit/>
          </a:bodyPr>
          <a:lstStyle/>
          <a:p>
            <a:r>
              <a:rPr lang="en-US" dirty="0" smtClean="0"/>
              <a:t>Defined as</a:t>
            </a:r>
          </a:p>
          <a:p>
            <a:pPr algn="ctr">
              <a:buNone/>
            </a:pPr>
            <a:r>
              <a:rPr lang="en-GB" dirty="0" smtClean="0"/>
              <a:t>The cloud infrastructure is operated solely for an organisation. It may be managed by the organisation or a third party and may exist on premise or off premise</a:t>
            </a:r>
          </a:p>
          <a:p>
            <a:r>
              <a:rPr lang="en-US" dirty="0" smtClean="0"/>
              <a:t>Also referred to as internal cloud or on-premise cloud,  a private cloud intentionally limits access to its resources to service consumers that belong to the same organization that owns the cloud.</a:t>
            </a:r>
          </a:p>
          <a:p>
            <a:r>
              <a:rPr lang="en-US" dirty="0" smtClean="0"/>
              <a:t>Basic characteristics :</a:t>
            </a:r>
          </a:p>
          <a:p>
            <a:pPr lvl="1"/>
            <a:r>
              <a:rPr lang="en-US" dirty="0" smtClean="0"/>
              <a:t>Heterogeneous infrastructure</a:t>
            </a:r>
          </a:p>
          <a:p>
            <a:pPr lvl="1"/>
            <a:r>
              <a:rPr lang="en-US" dirty="0" smtClean="0"/>
              <a:t>Dedicated resources</a:t>
            </a:r>
          </a:p>
          <a:p>
            <a:pPr lvl="1"/>
            <a:r>
              <a:rPr lang="en-US" dirty="0" smtClean="0"/>
              <a:t>In-house infrastructure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Community Cloud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Community cloud definition</a:t>
            </a:r>
          </a:p>
          <a:p>
            <a:pPr lvl="1" algn="ctr">
              <a:buNone/>
            </a:pPr>
            <a:r>
              <a:rPr lang="en-US" dirty="0" smtClean="0"/>
              <a:t>The cloud infrastructure is shared by several organizations and supports a specific community that has shared concerns (e.g., mission, security requirements). </a:t>
            </a:r>
          </a:p>
        </p:txBody>
      </p:sp>
    </p:spTree>
    <p:extLst>
      <p:ext uri="{BB962C8B-B14F-4D97-AF65-F5344CB8AC3E}">
        <p14:creationId xmlns:p14="http://schemas.microsoft.com/office/powerpoint/2010/main" val="55770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Hybrid Cloud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Hybrid cloud definition</a:t>
            </a:r>
          </a:p>
          <a:p>
            <a:pPr lvl="1" algn="ctr">
              <a:buNone/>
            </a:pPr>
            <a:r>
              <a:rPr lang="en-US" dirty="0" smtClean="0"/>
              <a:t>The cloud infrastructure is a composition of two or more clouds (private, community, or public) that remain unique entities </a:t>
            </a:r>
          </a:p>
          <a:p>
            <a:pPr lvl="1" algn="ctr">
              <a:buNone/>
            </a:pPr>
            <a:r>
              <a:rPr lang="en-US" dirty="0" smtClean="0"/>
              <a:t>but are bound together by standardized or proprietary technology that enables data and application portability (e.g., cloud bursting for load-balancing between clouds).</a:t>
            </a:r>
          </a:p>
        </p:txBody>
      </p:sp>
    </p:spTree>
    <p:extLst>
      <p:ext uri="{BB962C8B-B14F-4D97-AF65-F5344CB8AC3E}">
        <p14:creationId xmlns:p14="http://schemas.microsoft.com/office/powerpoint/2010/main" val="103263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Cloud Service Providers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1019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Oracle</a:t>
            </a:r>
          </a:p>
          <a:p>
            <a:r>
              <a:rPr lang="en-US" dirty="0" smtClean="0"/>
              <a:t>IBM</a:t>
            </a:r>
          </a:p>
          <a:p>
            <a:r>
              <a:rPr lang="en-GB" dirty="0" smtClean="0"/>
              <a:t>AT&amp;T</a:t>
            </a:r>
          </a:p>
          <a:p>
            <a:r>
              <a:rPr lang="en-GB" dirty="0" smtClean="0"/>
              <a:t>Fujitsu,</a:t>
            </a:r>
          </a:p>
          <a:p>
            <a:r>
              <a:rPr lang="en-GB" dirty="0" smtClean="0"/>
              <a:t>Microsoft</a:t>
            </a:r>
          </a:p>
          <a:p>
            <a:r>
              <a:rPr lang="en-GB" dirty="0" smtClean="0"/>
              <a:t>HP </a:t>
            </a:r>
          </a:p>
          <a:p>
            <a:r>
              <a:rPr lang="en-GB" dirty="0" err="1" smtClean="0"/>
              <a:t>Rackspace</a:t>
            </a:r>
            <a:endParaRPr lang="en-GB" dirty="0" smtClean="0"/>
          </a:p>
          <a:p>
            <a:r>
              <a:rPr lang="en-US" dirty="0" smtClean="0"/>
              <a:t>And many more !!!</a:t>
            </a:r>
            <a:endParaRPr lang="en-GB" dirty="0" smtClean="0"/>
          </a:p>
          <a:p>
            <a:r>
              <a:rPr lang="en-GB" dirty="0" smtClean="0"/>
              <a:t>Simply type private cloud supplier in a Google search, and (at the time of writing) 95 million hits are reported. There can be no doubt that the cloud market is well and truly active!</a:t>
            </a:r>
            <a:endParaRPr lang="en-GB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1357298"/>
            <a:ext cx="4338637" cy="571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pic>
        <p:nvPicPr>
          <p:cNvPr id="5" name="Picture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2143116"/>
            <a:ext cx="1857375" cy="69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7554" y="2571744"/>
            <a:ext cx="26543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71802" y="3357562"/>
            <a:ext cx="5421312" cy="6810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Legal Aspects of Cloud Computing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A Worldwide Issue</a:t>
            </a:r>
          </a:p>
          <a:p>
            <a:pPr lvl="1"/>
            <a:r>
              <a:rPr lang="en-GB" sz="2500" dirty="0" smtClean="0"/>
              <a:t>data may reside anywhere in the world</a:t>
            </a:r>
            <a:endParaRPr lang="en-GB" sz="2800" dirty="0" smtClean="0"/>
          </a:p>
          <a:p>
            <a:r>
              <a:rPr lang="en-US" dirty="0" smtClean="0"/>
              <a:t>One suggestion is that </a:t>
            </a:r>
            <a:r>
              <a:rPr lang="en-GB" dirty="0" smtClean="0"/>
              <a:t>international treaties allow the free movement of information across borders</a:t>
            </a:r>
          </a:p>
          <a:p>
            <a:r>
              <a:rPr lang="en-GB" dirty="0" smtClean="0"/>
              <a:t>Policing is difficult when the cybercrime is so international in nature</a:t>
            </a:r>
          </a:p>
          <a:p>
            <a:r>
              <a:rPr lang="en-US" dirty="0" smtClean="0"/>
              <a:t>Currently, all we can be assure of are the following:</a:t>
            </a:r>
          </a:p>
          <a:p>
            <a:pPr lvl="1"/>
            <a:r>
              <a:rPr lang="en-GB" sz="2500" dirty="0" smtClean="0"/>
              <a:t>Availability of the service</a:t>
            </a:r>
          </a:p>
          <a:p>
            <a:pPr lvl="1"/>
            <a:r>
              <a:rPr lang="en-GB" sz="2500" dirty="0" smtClean="0"/>
              <a:t>Minimum performance benchmarks</a:t>
            </a:r>
          </a:p>
          <a:p>
            <a:pPr lvl="1"/>
            <a:r>
              <a:rPr lang="en-GB" sz="2500" dirty="0" smtClean="0"/>
              <a:t>Minimum help-desk response time</a:t>
            </a:r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and Privacy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Suppliers of cloud infrastructure and services are not going to allow a perceived lack of security to prevent them from maximising profits.</a:t>
            </a:r>
          </a:p>
          <a:p>
            <a:pPr lvl="1"/>
            <a:r>
              <a:rPr lang="en-GB" sz="2500" dirty="0" smtClean="0"/>
              <a:t>McAfee ‘s </a:t>
            </a:r>
            <a:r>
              <a:rPr lang="en-GB" sz="2800" dirty="0" smtClean="0"/>
              <a:t>Cloud Security Platform</a:t>
            </a:r>
          </a:p>
          <a:p>
            <a:pPr lvl="1"/>
            <a:r>
              <a:rPr lang="en-GB" sz="2800" dirty="0" smtClean="0"/>
              <a:t>Symantec’s </a:t>
            </a:r>
            <a:r>
              <a:rPr lang="en-GB" sz="2800" dirty="0" err="1" smtClean="0"/>
              <a:t>Symantec.Cloud</a:t>
            </a:r>
            <a:endParaRPr lang="en-GB" sz="2800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Lecture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Business Deployment Models</a:t>
            </a:r>
          </a:p>
          <a:p>
            <a:pPr lvl="1"/>
            <a:r>
              <a:rPr lang="en-US" dirty="0" smtClean="0"/>
              <a:t>Services available for the customers</a:t>
            </a:r>
          </a:p>
          <a:p>
            <a:pPr lvl="1"/>
            <a:r>
              <a:rPr lang="en-US" dirty="0" smtClean="0"/>
              <a:t>4 Models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Legal Aspects of Cloud</a:t>
            </a:r>
          </a:p>
          <a:p>
            <a:r>
              <a:rPr lang="en-US" dirty="0" smtClean="0"/>
              <a:t>Security &amp; Privacy</a:t>
            </a:r>
          </a:p>
        </p:txBody>
      </p:sp>
    </p:spTree>
    <p:extLst>
      <p:ext uri="{BB962C8B-B14F-4D97-AF65-F5344CB8AC3E}">
        <p14:creationId xmlns:p14="http://schemas.microsoft.com/office/powerpoint/2010/main" val="171394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Available Services at the Cloud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There are four general types of service that are currently available from leading cloud providers</a:t>
            </a:r>
          </a:p>
          <a:p>
            <a:pPr lvl="1"/>
            <a:r>
              <a:rPr lang="en-GB" sz="2500" dirty="0" smtClean="0"/>
              <a:t>Elastic compute clusters which include a set of virtual instances that run a customer’s </a:t>
            </a:r>
            <a:r>
              <a:rPr lang="en-GB" sz="2800" dirty="0" smtClean="0"/>
              <a:t>application code</a:t>
            </a:r>
          </a:p>
          <a:p>
            <a:pPr lvl="1"/>
            <a:r>
              <a:rPr lang="en-GB" sz="2500" dirty="0" smtClean="0"/>
              <a:t>Persistent storage services in which application or other data can be stored in a cluster</a:t>
            </a:r>
          </a:p>
          <a:p>
            <a:pPr lvl="1"/>
            <a:r>
              <a:rPr lang="en-GB" sz="2500" dirty="0" err="1" smtClean="0"/>
              <a:t>Intracloud</a:t>
            </a:r>
            <a:r>
              <a:rPr lang="en-GB" sz="2500" dirty="0" smtClean="0"/>
              <a:t> networks, which connect an application’s components</a:t>
            </a:r>
          </a:p>
          <a:p>
            <a:pPr lvl="1"/>
            <a:r>
              <a:rPr lang="en-GB" sz="2500" dirty="0" smtClean="0"/>
              <a:t>Wide-area networks (WANs) connect the cloud data centres, where the application is </a:t>
            </a:r>
            <a:r>
              <a:rPr lang="en-GB" sz="2800" dirty="0" smtClean="0"/>
              <a:t>hosted, with end hosts on the Internet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Available Services at the Cloud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So which type of Model should be chosen?</a:t>
            </a:r>
          </a:p>
          <a:p>
            <a:pPr lvl="1"/>
            <a:r>
              <a:rPr lang="en-US" dirty="0" smtClean="0"/>
              <a:t>Can be decided only when we know our demand, and the delivered – in metrics</a:t>
            </a:r>
          </a:p>
          <a:p>
            <a:pPr lvl="1"/>
            <a:r>
              <a:rPr lang="en-US" dirty="0" smtClean="0"/>
              <a:t>Performance, costs and availability might be some of the metrics for measuring the service provider’s solution of our demand</a:t>
            </a:r>
          </a:p>
          <a:p>
            <a:pPr lvl="1"/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Deployment Models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There are four primary cloud deployment models :</a:t>
            </a:r>
          </a:p>
          <a:p>
            <a:pPr lvl="1"/>
            <a:r>
              <a:rPr lang="en-US" dirty="0" smtClean="0"/>
              <a:t>Public Cloud</a:t>
            </a:r>
          </a:p>
          <a:p>
            <a:pPr lvl="1"/>
            <a:r>
              <a:rPr lang="en-US" dirty="0" smtClean="0"/>
              <a:t>Private Cloud</a:t>
            </a:r>
          </a:p>
          <a:p>
            <a:pPr lvl="1"/>
            <a:r>
              <a:rPr lang="en-US" dirty="0" smtClean="0"/>
              <a:t>Community Cloud</a:t>
            </a:r>
          </a:p>
          <a:p>
            <a:pPr lvl="1"/>
            <a:r>
              <a:rPr lang="en-US" dirty="0" smtClean="0"/>
              <a:t>Hybrid Cloud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Cloud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By Definition</a:t>
            </a:r>
          </a:p>
          <a:p>
            <a:pPr algn="ctr">
              <a:buNone/>
            </a:pPr>
            <a:r>
              <a:rPr lang="en-GB" dirty="0" smtClean="0"/>
              <a:t>The cloud infrastructure is made available </a:t>
            </a:r>
          </a:p>
          <a:p>
            <a:pPr algn="ctr">
              <a:buNone/>
            </a:pPr>
            <a:r>
              <a:rPr lang="en-GB" dirty="0" smtClean="0"/>
              <a:t>to the general public or a large industry group </a:t>
            </a:r>
          </a:p>
          <a:p>
            <a:pPr algn="ctr">
              <a:buNone/>
            </a:pPr>
            <a:r>
              <a:rPr lang="en-GB" dirty="0" smtClean="0"/>
              <a:t>And is owned by an organisation selling cloud services </a:t>
            </a:r>
          </a:p>
          <a:p>
            <a:pPr algn="ctr">
              <a:buNone/>
            </a:pPr>
            <a:r>
              <a:rPr lang="en-GB" dirty="0" smtClean="0"/>
              <a:t>(</a:t>
            </a:r>
            <a:r>
              <a:rPr lang="en-GB" dirty="0" err="1" smtClean="0"/>
              <a:t>Mell</a:t>
            </a:r>
            <a:r>
              <a:rPr lang="en-GB" dirty="0" smtClean="0"/>
              <a:t> and </a:t>
            </a:r>
            <a:r>
              <a:rPr lang="en-GB" dirty="0" err="1" smtClean="0"/>
              <a:t>Grance</a:t>
            </a:r>
            <a:r>
              <a:rPr lang="en-GB" dirty="0" smtClean="0"/>
              <a:t> 2011)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Cloud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Group can be of any size</a:t>
            </a:r>
          </a:p>
          <a:p>
            <a:r>
              <a:rPr lang="en-GB" dirty="0" smtClean="0"/>
              <a:t>Key element: services are offered by the resource owner (the service provider) to anyone who wants to make use of that service (</a:t>
            </a:r>
            <a:r>
              <a:rPr lang="en-GB" dirty="0" err="1" smtClean="0"/>
              <a:t>IaaS</a:t>
            </a:r>
            <a:r>
              <a:rPr lang="en-GB" dirty="0" smtClean="0"/>
              <a:t>, </a:t>
            </a:r>
            <a:r>
              <a:rPr lang="en-GB" dirty="0" err="1" smtClean="0"/>
              <a:t>PaaS</a:t>
            </a:r>
            <a:r>
              <a:rPr lang="en-GB" dirty="0" smtClean="0"/>
              <a:t> or </a:t>
            </a:r>
            <a:r>
              <a:rPr lang="en-GB" dirty="0" err="1" smtClean="0"/>
              <a:t>SaaS</a:t>
            </a:r>
            <a:r>
              <a:rPr lang="en-GB" dirty="0" smtClean="0"/>
              <a:t>)</a:t>
            </a:r>
          </a:p>
          <a:p>
            <a:r>
              <a:rPr lang="en-GB" dirty="0" smtClean="0"/>
              <a:t>The service provider may charge, usually on a utility basis, but sometimes on a </a:t>
            </a:r>
            <a:r>
              <a:rPr lang="en-GB" dirty="0" err="1" smtClean="0"/>
              <a:t>termly</a:t>
            </a:r>
            <a:r>
              <a:rPr lang="en-GB" dirty="0" smtClean="0"/>
              <a:t> basis, or may give the service for free and earn revenue from other income streams, such as advertising</a:t>
            </a:r>
          </a:p>
          <a:p>
            <a:r>
              <a:rPr lang="en-US" dirty="0" smtClean="0"/>
              <a:t>Basic characteristics :</a:t>
            </a:r>
          </a:p>
          <a:p>
            <a:pPr lvl="1"/>
            <a:r>
              <a:rPr lang="en-US" dirty="0" smtClean="0"/>
              <a:t>Homogeneous infrastructure</a:t>
            </a:r>
          </a:p>
          <a:p>
            <a:pPr lvl="1"/>
            <a:r>
              <a:rPr lang="en-US" dirty="0" smtClean="0"/>
              <a:t>Shared resources and multi-tenant</a:t>
            </a:r>
          </a:p>
          <a:p>
            <a:pPr lvl="1"/>
            <a:r>
              <a:rPr lang="en-US" dirty="0" smtClean="0"/>
              <a:t>Leased or rented infrastructure</a:t>
            </a:r>
          </a:p>
          <a:p>
            <a:endParaRPr lang="en-GB" dirty="0" smtClean="0"/>
          </a:p>
          <a:p>
            <a:endParaRPr lang="en-US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Cloud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Who is using Public Cloud?</a:t>
            </a:r>
          </a:p>
          <a:p>
            <a:pPr lvl="1"/>
            <a:r>
              <a:rPr lang="en-US" dirty="0" smtClean="0"/>
              <a:t>Millions of people, including Us</a:t>
            </a:r>
          </a:p>
          <a:p>
            <a:pPr lvl="1"/>
            <a:r>
              <a:rPr lang="en-US" dirty="0" smtClean="0"/>
              <a:t>Even if one uses Email only, when offered some other free services, who would say No!!!</a:t>
            </a:r>
          </a:p>
          <a:p>
            <a:pPr lvl="1"/>
            <a:r>
              <a:rPr lang="en-US" dirty="0" smtClean="0"/>
              <a:t>We deduce that </a:t>
            </a:r>
            <a:r>
              <a:rPr lang="en-GB" sz="2500" dirty="0" smtClean="0"/>
              <a:t>public cloud -based services </a:t>
            </a:r>
            <a:r>
              <a:rPr lang="en-GB" sz="2400" dirty="0" smtClean="0"/>
              <a:t>are here to stay.</a:t>
            </a:r>
          </a:p>
          <a:p>
            <a:r>
              <a:rPr lang="en-GB" dirty="0" smtClean="0"/>
              <a:t>In 2011, a research was carried out to find whether corporations makes use of Public Cloud which said:</a:t>
            </a:r>
          </a:p>
          <a:p>
            <a:pPr algn="ctr">
              <a:buNone/>
            </a:pPr>
            <a:r>
              <a:rPr lang="en-GB" dirty="0" smtClean="0"/>
              <a:t> </a:t>
            </a:r>
            <a:r>
              <a:rPr lang="en-GB" i="1" dirty="0" smtClean="0"/>
              <a:t>87% of the respondents indicated that they had no plans to use the public cloud for </a:t>
            </a:r>
            <a:r>
              <a:rPr lang="en-GB" i="1" dirty="0" err="1" smtClean="0"/>
              <a:t>storageas</a:t>
            </a:r>
            <a:r>
              <a:rPr lang="en-GB" i="1" dirty="0" smtClean="0"/>
              <a:t>-a-service . Only 10% said that they would use it.</a:t>
            </a:r>
            <a:endParaRPr lang="en-US" i="1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estimated number of users of Goog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3662" y="1470785"/>
            <a:ext cx="8180304" cy="46014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1636</TotalTime>
  <Words>794</Words>
  <Application>Microsoft Office PowerPoint</Application>
  <PresentationFormat>On-screen Show (4:3)</PresentationFormat>
  <Paragraphs>96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Bookman Old Style</vt:lpstr>
      <vt:lpstr>Calibri</vt:lpstr>
      <vt:lpstr>Gill Sans MT</vt:lpstr>
      <vt:lpstr>Wingdings</vt:lpstr>
      <vt:lpstr>Wingdings 3</vt:lpstr>
      <vt:lpstr>Origin</vt:lpstr>
      <vt:lpstr>Cloud Computing</vt:lpstr>
      <vt:lpstr>Today’s Lecture </vt:lpstr>
      <vt:lpstr>Available Services at the Cloud</vt:lpstr>
      <vt:lpstr>Available Services at the Cloud</vt:lpstr>
      <vt:lpstr>Deployment Models</vt:lpstr>
      <vt:lpstr>Public Cloud</vt:lpstr>
      <vt:lpstr>Public Cloud</vt:lpstr>
      <vt:lpstr>Public Cloud</vt:lpstr>
      <vt:lpstr>PowerPoint Presentation</vt:lpstr>
      <vt:lpstr>Public Cloud</vt:lpstr>
      <vt:lpstr>Private Cloud</vt:lpstr>
      <vt:lpstr>Community Cloud</vt:lpstr>
      <vt:lpstr>Hybrid Cloud</vt:lpstr>
      <vt:lpstr>Public Cloud Service Providers</vt:lpstr>
      <vt:lpstr>Legal Aspects of Cloud Computing</vt:lpstr>
      <vt:lpstr>Security and Privacy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Cloud Computing</dc:title>
  <dc:creator>laila</dc:creator>
  <cp:lastModifiedBy>Dell</cp:lastModifiedBy>
  <cp:revision>73</cp:revision>
  <dcterms:created xsi:type="dcterms:W3CDTF">2019-10-08T10:36:34Z</dcterms:created>
  <dcterms:modified xsi:type="dcterms:W3CDTF">2020-11-18T04:38:11Z</dcterms:modified>
</cp:coreProperties>
</file>