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995D94-E90D-433E-8E66-C25D58306018}" type="datetimeFigureOut">
              <a:rPr lang="en-US" smtClean="0"/>
              <a:pPr/>
              <a:t>11/3/2020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734334-31C1-41F7-8FE2-D97B0FE76CA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3E61B-9923-41E8-A048-1B57D195D0C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4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2CBACDC-03F4-4571-A33D-C758C592F6AD}" type="datetimeFigureOut">
              <a:rPr lang="en-US" smtClean="0"/>
              <a:pPr/>
              <a:t>11/3/2020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52138C0-BB97-401A-8289-7C11426C69D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ACDC-03F4-4571-A33D-C758C592F6AD}" type="datetimeFigureOut">
              <a:rPr lang="en-US" smtClean="0"/>
              <a:pPr/>
              <a:t>11/3/2020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38C0-BB97-401A-8289-7C11426C69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ACDC-03F4-4571-A33D-C758C592F6AD}" type="datetimeFigureOut">
              <a:rPr lang="en-US" smtClean="0"/>
              <a:pPr/>
              <a:t>11/3/2020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38C0-BB97-401A-8289-7C11426C69D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ACDC-03F4-4571-A33D-C758C592F6AD}" type="datetimeFigureOut">
              <a:rPr lang="en-US" smtClean="0"/>
              <a:pPr/>
              <a:t>11/3/2020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38C0-BB97-401A-8289-7C11426C69D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2CBACDC-03F4-4571-A33D-C758C592F6AD}" type="datetimeFigureOut">
              <a:rPr lang="en-US" smtClean="0"/>
              <a:pPr/>
              <a:t>11/3/2020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52138C0-BB97-401A-8289-7C11426C69D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ACDC-03F4-4571-A33D-C758C592F6AD}" type="datetimeFigureOut">
              <a:rPr lang="en-US" smtClean="0"/>
              <a:pPr/>
              <a:t>11/3/2020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38C0-BB97-401A-8289-7C11426C69D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ACDC-03F4-4571-A33D-C758C592F6AD}" type="datetimeFigureOut">
              <a:rPr lang="en-US" smtClean="0"/>
              <a:pPr/>
              <a:t>11/3/2020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38C0-BB97-401A-8289-7C11426C69D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ACDC-03F4-4571-A33D-C758C592F6AD}" type="datetimeFigureOut">
              <a:rPr lang="en-US" smtClean="0"/>
              <a:pPr/>
              <a:t>11/3/2020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38C0-BB97-401A-8289-7C11426C69D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ACDC-03F4-4571-A33D-C758C592F6AD}" type="datetimeFigureOut">
              <a:rPr lang="en-US" smtClean="0"/>
              <a:pPr/>
              <a:t>11/3/2020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38C0-BB97-401A-8289-7C11426C69D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ACDC-03F4-4571-A33D-C758C592F6AD}" type="datetimeFigureOut">
              <a:rPr lang="en-US" smtClean="0"/>
              <a:pPr/>
              <a:t>11/3/2020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38C0-BB97-401A-8289-7C11426C69D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ACDC-03F4-4571-A33D-C758C592F6AD}" type="datetimeFigureOut">
              <a:rPr lang="en-US" smtClean="0"/>
              <a:pPr/>
              <a:t>11/3/2020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38C0-BB97-401A-8289-7C11426C69D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2CBACDC-03F4-4571-A33D-C758C592F6AD}" type="datetimeFigureOut">
              <a:rPr lang="en-US" smtClean="0"/>
              <a:pPr/>
              <a:t>11/3/2020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52138C0-BB97-401A-8289-7C11426C69D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Cloud Computing</a:t>
            </a:r>
            <a:endParaRPr lang="en-GB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000636"/>
            <a:ext cx="6858000" cy="785818"/>
          </a:xfrm>
        </p:spPr>
        <p:txBody>
          <a:bodyPr>
            <a:normAutofit fontScale="85000" lnSpcReduction="20000"/>
          </a:bodyPr>
          <a:lstStyle/>
          <a:p>
            <a:r>
              <a:rPr lang="en-US" sz="3500" dirty="0" err="1" smtClean="0"/>
              <a:t>Sanaa</a:t>
            </a:r>
            <a:r>
              <a:rPr lang="en-US" sz="3500" dirty="0" smtClean="0"/>
              <a:t> </a:t>
            </a:r>
            <a:r>
              <a:rPr lang="en-US" sz="3500" dirty="0" err="1" smtClean="0"/>
              <a:t>Jeehan</a:t>
            </a:r>
            <a:endParaRPr lang="en-US" sz="3500" dirty="0" smtClean="0"/>
          </a:p>
          <a:p>
            <a:r>
              <a:rPr lang="en-US" dirty="0" smtClean="0"/>
              <a:t>October 14</a:t>
            </a:r>
            <a:r>
              <a:rPr lang="en-US" baseline="30000" dirty="0" smtClean="0"/>
              <a:t>th</a:t>
            </a:r>
            <a:r>
              <a:rPr lang="en-US" dirty="0" smtClean="0"/>
              <a:t>, 2020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fault tolerant system ?</a:t>
            </a:r>
          </a:p>
          <a:p>
            <a:pPr lvl="1"/>
            <a:r>
              <a:rPr lang="en-US" dirty="0" smtClean="0"/>
              <a:t>Fault-tolerance is the property that enables a system to continue operating properly in the event of the failure of some of its components.</a:t>
            </a:r>
          </a:p>
          <a:p>
            <a:pPr lvl="1"/>
            <a:r>
              <a:rPr lang="en-US" dirty="0" smtClean="0"/>
              <a:t>If its operating quality decreases at all, the decrease is proportional to the severity of the failure, as compared to a naively-designed system in which even a small failure can cause total breakdown.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B</a:t>
            </a:r>
            <a:r>
              <a:rPr lang="en-US" dirty="0" smtClean="0"/>
              <a:t>asic characteristics :</a:t>
            </a:r>
          </a:p>
          <a:p>
            <a:pPr lvl="1"/>
            <a:r>
              <a:rPr lang="en-US" dirty="0" smtClean="0"/>
              <a:t>No single point of failure</a:t>
            </a:r>
          </a:p>
          <a:p>
            <a:pPr lvl="1"/>
            <a:r>
              <a:rPr lang="en-US" dirty="0" smtClean="0"/>
              <a:t>Fault detection and isolation to the failing component</a:t>
            </a:r>
          </a:p>
          <a:p>
            <a:pPr lvl="1"/>
            <a:r>
              <a:rPr lang="en-US" dirty="0" smtClean="0"/>
              <a:t>Availability of reversion modes</a:t>
            </a:r>
          </a:p>
        </p:txBody>
      </p:sp>
    </p:spTree>
    <p:extLst>
      <p:ext uri="{BB962C8B-B14F-4D97-AF65-F5344CB8AC3E}">
        <p14:creationId xmlns:p14="http://schemas.microsoft.com/office/powerpoint/2010/main" val="380524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 descr="http://gautamlulla.files.wordpress.com/2010/07/sp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9403" y="1143000"/>
            <a:ext cx="2171700" cy="5715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Fault 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5894" y="1143000"/>
            <a:ext cx="6279299" cy="5163513"/>
          </a:xfrm>
        </p:spPr>
        <p:txBody>
          <a:bodyPr/>
          <a:lstStyle/>
          <a:p>
            <a:r>
              <a:rPr lang="en-US" dirty="0" smtClean="0"/>
              <a:t>Single Point Of Failure (SPOF)</a:t>
            </a:r>
          </a:p>
          <a:p>
            <a:pPr lvl="1"/>
            <a:r>
              <a:rPr lang="en-US" dirty="0" smtClean="0"/>
              <a:t>A part of a system which, if it fails, will stop the entire system from working.</a:t>
            </a:r>
          </a:p>
          <a:p>
            <a:pPr lvl="1"/>
            <a:r>
              <a:rPr lang="en-US" dirty="0" smtClean="0"/>
              <a:t>The assessment of a potentially single location of failure identifies the critical components of a complex system that would provoke a total systems failure in case of malfunction.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Preventing single point of failure</a:t>
            </a:r>
          </a:p>
          <a:p>
            <a:pPr lvl="1"/>
            <a:r>
              <a:rPr lang="en-US" dirty="0" smtClean="0"/>
              <a:t>If a system experiences a failure, it must continue to operate without interruption during the repair process.</a:t>
            </a:r>
          </a:p>
        </p:txBody>
      </p:sp>
    </p:spTree>
    <p:extLst>
      <p:ext uri="{BB962C8B-B14F-4D97-AF65-F5344CB8AC3E}">
        <p14:creationId xmlns:p14="http://schemas.microsoft.com/office/powerpoint/2010/main" val="245787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Fault Detection and Isolation (FDI)</a:t>
            </a:r>
          </a:p>
          <a:p>
            <a:pPr lvl="1"/>
            <a:r>
              <a:rPr lang="en-US" dirty="0" smtClean="0"/>
              <a:t>A subfield of control engineering which concerns itself with monitoring a system, identifying when a fault has occurred and pinpoint the type of fault and its location.</a:t>
            </a:r>
          </a:p>
          <a:p>
            <a:endParaRPr lang="en-US" dirty="0" smtClean="0"/>
          </a:p>
          <a:p>
            <a:r>
              <a:rPr lang="en-US" dirty="0" smtClean="0"/>
              <a:t>Availability </a:t>
            </a:r>
            <a:r>
              <a:rPr lang="en-US" dirty="0"/>
              <a:t>of reversion modes</a:t>
            </a:r>
          </a:p>
          <a:p>
            <a:pPr lvl="1"/>
            <a:r>
              <a:rPr lang="en-US" dirty="0"/>
              <a:t>System should be able to maintain some check points which can be used in managing the state changes.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Perspective from user :</a:t>
            </a:r>
          </a:p>
          <a:p>
            <a:pPr lvl="1"/>
            <a:r>
              <a:rPr lang="en-US" dirty="0" smtClean="0"/>
              <a:t>Users do not care about how the works are done</a:t>
            </a:r>
          </a:p>
          <a:p>
            <a:pPr lvl="2"/>
            <a:r>
              <a:rPr lang="en-US" dirty="0" smtClean="0"/>
              <a:t>Instead, they only concern about what they </a:t>
            </a:r>
            <a:r>
              <a:rPr lang="en-US" altLang="zh-TW" dirty="0" smtClean="0"/>
              <a:t>can </a:t>
            </a:r>
            <a:r>
              <a:rPr lang="en-US" dirty="0" smtClean="0"/>
              <a:t>get</a:t>
            </a:r>
          </a:p>
          <a:p>
            <a:pPr lvl="1"/>
            <a:r>
              <a:rPr lang="en-US" dirty="0" smtClean="0"/>
              <a:t>Users do not care about what the provider actually did</a:t>
            </a:r>
          </a:p>
          <a:p>
            <a:pPr lvl="2"/>
            <a:r>
              <a:rPr lang="en-US" dirty="0" smtClean="0"/>
              <a:t>Instead, they only concern about their quality of service</a:t>
            </a:r>
          </a:p>
          <a:p>
            <a:pPr lvl="1"/>
            <a:r>
              <a:rPr lang="en-US" dirty="0" smtClean="0"/>
              <a:t>Users do not want to own the physical infrastructure</a:t>
            </a:r>
          </a:p>
          <a:p>
            <a:pPr lvl="2"/>
            <a:r>
              <a:rPr lang="en-US" dirty="0" smtClean="0"/>
              <a:t>Instead, they only want to pay as many as they used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What does user really care ?</a:t>
            </a:r>
          </a:p>
          <a:p>
            <a:pPr lvl="1"/>
            <a:r>
              <a:rPr lang="en-US" dirty="0" smtClean="0"/>
              <a:t>They only care about their “Service”</a:t>
            </a:r>
          </a:p>
        </p:txBody>
      </p:sp>
      <p:pic>
        <p:nvPicPr>
          <p:cNvPr id="8" name="Picture 7" descr="cloud_comp-resized-600.jpg"/>
          <p:cNvPicPr>
            <a:picLocks noChangeAspect="1"/>
          </p:cNvPicPr>
          <p:nvPr/>
        </p:nvPicPr>
        <p:blipFill>
          <a:blip r:embed="rId2" cstate="print"/>
          <a:srcRect t="10709" r="6631"/>
          <a:stretch>
            <a:fillRect/>
          </a:stretch>
        </p:blipFill>
        <p:spPr>
          <a:xfrm>
            <a:off x="6157940" y="4071942"/>
            <a:ext cx="2343150" cy="22277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20142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Web Service?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dirty="0" smtClean="0"/>
          </a:p>
          <a:p>
            <a:r>
              <a:rPr lang="en-US" dirty="0" smtClean="0"/>
              <a:t>Definition :</a:t>
            </a:r>
          </a:p>
          <a:p>
            <a:pPr lvl="1"/>
            <a:r>
              <a:rPr lang="en-US" dirty="0" smtClean="0"/>
              <a:t>Web service is self-describing and stateless module that perform discrete unit of work and is available over the network</a:t>
            </a:r>
          </a:p>
          <a:p>
            <a:pPr lvl="1"/>
            <a:r>
              <a:rPr lang="en-US" dirty="0" smtClean="0"/>
              <a:t>Web service providers offer APIs that enable developers to exploit functionality over the Internet, rather than delivering full-blown applications</a:t>
            </a:r>
          </a:p>
        </p:txBody>
      </p:sp>
    </p:spTree>
    <p:extLst>
      <p:ext uri="{BB962C8B-B14F-4D97-AF65-F5344CB8AC3E}">
        <p14:creationId xmlns:p14="http://schemas.microsoft.com/office/powerpoint/2010/main" val="76737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 descr="http://www.nanophase.com/UserFiles/image/Web%20-%20Quality%2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87715" y="3048002"/>
            <a:ext cx="2670386" cy="3587087"/>
          </a:xfrm>
          <a:prstGeom prst="roundRect">
            <a:avLst>
              <a:gd name="adj" fmla="val 19358"/>
            </a:avLst>
          </a:prstGeom>
          <a:noFill/>
          <a:effectLst>
            <a:softEdge rad="317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Of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Original definition</a:t>
            </a:r>
          </a:p>
          <a:p>
            <a:pPr lvl="1"/>
            <a:r>
              <a:rPr lang="en-US" dirty="0" smtClean="0"/>
              <a:t>Quality of Service (</a:t>
            </a:r>
            <a:r>
              <a:rPr lang="en-US" dirty="0" err="1" smtClean="0"/>
              <a:t>QoS</a:t>
            </a:r>
            <a:r>
              <a:rPr lang="en-US" dirty="0" smtClean="0"/>
              <a:t>) is a set of technologies for managing network traffic in a cost effective manner to enhance user experiences for home and enterprise environments.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Now </a:t>
            </a:r>
            <a:r>
              <a:rPr lang="en-US" dirty="0" err="1" smtClean="0"/>
              <a:t>QoS</a:t>
            </a:r>
            <a:r>
              <a:rPr lang="en-US" dirty="0" smtClean="0"/>
              <a:t> becomes to a broad term that is used following areas :</a:t>
            </a:r>
          </a:p>
          <a:p>
            <a:pPr lvl="1"/>
            <a:r>
              <a:rPr lang="en-US" dirty="0" smtClean="0"/>
              <a:t>Customer care evaluations </a:t>
            </a:r>
          </a:p>
          <a:p>
            <a:pPr lvl="1"/>
            <a:r>
              <a:rPr lang="en-US" dirty="0" smtClean="0"/>
              <a:t>Technological evaluations</a:t>
            </a:r>
          </a:p>
        </p:txBody>
      </p:sp>
    </p:spTree>
    <p:extLst>
      <p:ext uri="{BB962C8B-B14F-4D97-AF65-F5344CB8AC3E}">
        <p14:creationId xmlns:p14="http://schemas.microsoft.com/office/powerpoint/2010/main" val="199184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Of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Customer care evaluations</a:t>
            </a:r>
          </a:p>
          <a:p>
            <a:pPr lvl="1"/>
            <a:r>
              <a:rPr lang="en-US" dirty="0" err="1" smtClean="0"/>
              <a:t>QoS</a:t>
            </a:r>
            <a:r>
              <a:rPr lang="en-US" dirty="0" smtClean="0"/>
              <a:t> is usually measured in terms of issues that have a direct </a:t>
            </a:r>
            <a:br>
              <a:rPr lang="en-US" dirty="0" smtClean="0"/>
            </a:br>
            <a:r>
              <a:rPr lang="en-US" dirty="0" smtClean="0"/>
              <a:t>impact on the experience of the customer</a:t>
            </a:r>
          </a:p>
          <a:p>
            <a:pPr lvl="1"/>
            <a:r>
              <a:rPr lang="en-US" dirty="0" smtClean="0"/>
              <a:t>Only issues that produce a negative effect on the goods and </a:t>
            </a:r>
            <a:br>
              <a:rPr lang="en-US" dirty="0" smtClean="0"/>
            </a:br>
            <a:r>
              <a:rPr lang="en-US" dirty="0" smtClean="0"/>
              <a:t>services received by the customer come under scrutiny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Technological evaluations</a:t>
            </a:r>
          </a:p>
          <a:p>
            <a:pPr lvl="1"/>
            <a:r>
              <a:rPr lang="en-US" dirty="0" err="1" smtClean="0"/>
              <a:t>QoS</a:t>
            </a:r>
            <a:r>
              <a:rPr lang="en-US" dirty="0" smtClean="0"/>
              <a:t> has to do with the efficient operation of various systems</a:t>
            </a:r>
          </a:p>
          <a:p>
            <a:pPr lvl="1"/>
            <a:r>
              <a:rPr lang="en-US" dirty="0" smtClean="0"/>
              <a:t>This can lead to adjusting procedures or adapting software programs and code to achieve the desired effect while making a more efficient use of available resources</a:t>
            </a:r>
          </a:p>
        </p:txBody>
      </p:sp>
    </p:spTree>
    <p:extLst>
      <p:ext uri="{BB962C8B-B14F-4D97-AF65-F5344CB8AC3E}">
        <p14:creationId xmlns:p14="http://schemas.microsoft.com/office/powerpoint/2010/main" val="421218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Level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</a:p>
          <a:p>
            <a:pPr lvl="1"/>
            <a:r>
              <a:rPr lang="en-US" dirty="0" smtClean="0"/>
              <a:t>A service-level agreement (SLA) is a contract between a network service provider and a customer that specifies, usually in measurable terms (</a:t>
            </a:r>
            <a:r>
              <a:rPr lang="en-US" dirty="0" err="1" smtClean="0"/>
              <a:t>QoS</a:t>
            </a:r>
            <a:r>
              <a:rPr lang="en-US" dirty="0" smtClean="0"/>
              <a:t>), what services the network service provider will furnish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Common content in contract</a:t>
            </a:r>
          </a:p>
          <a:p>
            <a:pPr lvl="1"/>
            <a:r>
              <a:rPr lang="en-US" dirty="0" smtClean="0"/>
              <a:t>Performance guarantee metrics</a:t>
            </a:r>
          </a:p>
          <a:p>
            <a:pPr lvl="2"/>
            <a:r>
              <a:rPr lang="en-US" dirty="0" smtClean="0"/>
              <a:t>Up-time and down-time ratio</a:t>
            </a:r>
          </a:p>
          <a:p>
            <a:pPr lvl="2"/>
            <a:r>
              <a:rPr lang="en-US" dirty="0" smtClean="0"/>
              <a:t>System throughput</a:t>
            </a:r>
          </a:p>
          <a:p>
            <a:pPr lvl="2"/>
            <a:r>
              <a:rPr lang="en-US" dirty="0" smtClean="0"/>
              <a:t>Response time</a:t>
            </a:r>
          </a:p>
          <a:p>
            <a:pPr lvl="1"/>
            <a:r>
              <a:rPr lang="en-US" dirty="0" smtClean="0"/>
              <a:t>Penalties for non-performance</a:t>
            </a:r>
          </a:p>
        </p:txBody>
      </p:sp>
      <p:pic>
        <p:nvPicPr>
          <p:cNvPr id="68610" name="Picture 2" descr="http://www.lma.org.za/wordpress/wp-content/uploads/2010/Feb/sign_contrac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3388084"/>
            <a:ext cx="2543175" cy="32508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10532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Scalability &amp; Elasticity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485900" y="1600200"/>
            <a:ext cx="61722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is scalability ?</a:t>
            </a:r>
          </a:p>
          <a:p>
            <a:pPr lvl="1"/>
            <a:r>
              <a:rPr lang="en-US" dirty="0" smtClean="0"/>
              <a:t>A desirable property of a system, a network, or a process, which indicates its ability to either handle growing amounts of work in a graceful manner or to be readily enlarged.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What is elasticity ?</a:t>
            </a:r>
          </a:p>
          <a:p>
            <a:pPr lvl="1"/>
            <a:r>
              <a:rPr lang="en-US" dirty="0" smtClean="0"/>
              <a:t>The ability to apply a quantifiable methodology that allows for the basis of an adaptive introspection with in a real time infrastructure.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But how to achieve these properties ?</a:t>
            </a:r>
          </a:p>
          <a:p>
            <a:pPr lvl="1"/>
            <a:r>
              <a:rPr lang="en-US" dirty="0" smtClean="0"/>
              <a:t>Dynamic provisioning</a:t>
            </a:r>
          </a:p>
          <a:p>
            <a:pPr lvl="1"/>
            <a:r>
              <a:rPr lang="en-US" dirty="0" smtClean="0"/>
              <a:t>Multi-tenant design</a:t>
            </a:r>
          </a:p>
        </p:txBody>
      </p:sp>
    </p:spTree>
    <p:extLst>
      <p:ext uri="{BB962C8B-B14F-4D97-AF65-F5344CB8AC3E}">
        <p14:creationId xmlns:p14="http://schemas.microsoft.com/office/powerpoint/2010/main" val="106049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Provisioning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dynamic provisioning ?</a:t>
            </a:r>
          </a:p>
          <a:p>
            <a:pPr lvl="1"/>
            <a:r>
              <a:rPr lang="en-US" dirty="0" smtClean="0"/>
              <a:t>Resources are allocated and deallocated as per requirement during runtime.</a:t>
            </a:r>
          </a:p>
          <a:p>
            <a:pPr lvl="1"/>
            <a:r>
              <a:rPr lang="en-US" dirty="0" smtClean="0"/>
              <a:t>Dynamic Provisioning is a simplified way to explain a complex networked server computing environment where server computing instances are provisioned or deployed from a administrative console or client application by the server administrator, network administrator, or any other enabled user.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77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Availability &amp;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600200"/>
            <a:ext cx="7858179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What is availability ?</a:t>
            </a:r>
          </a:p>
          <a:p>
            <a:pPr lvl="1"/>
            <a:r>
              <a:rPr lang="en-US" dirty="0" smtClean="0"/>
              <a:t>The degree to which a system, subsystem, or equipment is in a specified operable and committable state at the start of a mission, when the mission is called for at an unknown time. </a:t>
            </a:r>
          </a:p>
          <a:p>
            <a:pPr lvl="1"/>
            <a:r>
              <a:rPr lang="en-US" dirty="0" smtClean="0"/>
              <a:t>Cloud system usually require high availability</a:t>
            </a:r>
          </a:p>
          <a:p>
            <a:pPr lvl="2"/>
            <a:r>
              <a:rPr lang="en-US" dirty="0" smtClean="0"/>
              <a:t>Ex. “Five Nines” system would statistically provide 99.999% availability</a:t>
            </a:r>
          </a:p>
          <a:p>
            <a:r>
              <a:rPr lang="en-US" dirty="0" smtClean="0"/>
              <a:t>What is reliability ?</a:t>
            </a:r>
          </a:p>
          <a:p>
            <a:pPr lvl="1"/>
            <a:r>
              <a:rPr lang="en-US" dirty="0" smtClean="0"/>
              <a:t>The ability of a system or component to perform its required functions under stated conditions for a specified period of time. </a:t>
            </a:r>
          </a:p>
          <a:p>
            <a:r>
              <a:rPr lang="en-US" dirty="0" smtClean="0"/>
              <a:t>But how to achieve these properties ?</a:t>
            </a:r>
          </a:p>
          <a:p>
            <a:pPr lvl="1"/>
            <a:r>
              <a:rPr lang="en-US" dirty="0" smtClean="0"/>
              <a:t>Fault tolerant system</a:t>
            </a:r>
          </a:p>
          <a:p>
            <a:pPr lvl="1"/>
            <a:r>
              <a:rPr lang="en-US" dirty="0" smtClean="0"/>
              <a:t>Require system resilience</a:t>
            </a:r>
          </a:p>
          <a:p>
            <a:pPr lvl="1"/>
            <a:r>
              <a:rPr lang="en-US" dirty="0" smtClean="0"/>
              <a:t>Reliable system security</a:t>
            </a:r>
          </a:p>
        </p:txBody>
      </p:sp>
    </p:spTree>
    <p:extLst>
      <p:ext uri="{BB962C8B-B14F-4D97-AF65-F5344CB8AC3E}">
        <p14:creationId xmlns:p14="http://schemas.microsoft.com/office/powerpoint/2010/main" val="7431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51</TotalTime>
  <Words>608</Words>
  <Application>Microsoft Office PowerPoint</Application>
  <PresentationFormat>On-screen Show (4:3)</PresentationFormat>
  <Paragraphs>84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Bookman Old Style</vt:lpstr>
      <vt:lpstr>Calibri</vt:lpstr>
      <vt:lpstr>Gill Sans MT</vt:lpstr>
      <vt:lpstr>新細明體</vt:lpstr>
      <vt:lpstr>Wingdings</vt:lpstr>
      <vt:lpstr>Wingdings 3</vt:lpstr>
      <vt:lpstr>Origin</vt:lpstr>
      <vt:lpstr>Cloud Computing</vt:lpstr>
      <vt:lpstr>Central Ideas</vt:lpstr>
      <vt:lpstr>What Is Web Service?</vt:lpstr>
      <vt:lpstr>Quality Of Service</vt:lpstr>
      <vt:lpstr>Quality Of Service</vt:lpstr>
      <vt:lpstr>Service Level Agreement</vt:lpstr>
      <vt:lpstr>Scalability &amp; Elasticity</vt:lpstr>
      <vt:lpstr>Dynamic Provisioning</vt:lpstr>
      <vt:lpstr>Availability &amp; Reliability</vt:lpstr>
      <vt:lpstr>Fault Tolerance</vt:lpstr>
      <vt:lpstr>Fault Tolerance</vt:lpstr>
      <vt:lpstr>Fault Tolerance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Computing</dc:title>
  <dc:creator>laila</dc:creator>
  <cp:lastModifiedBy>Dell</cp:lastModifiedBy>
  <cp:revision>13</cp:revision>
  <dcterms:created xsi:type="dcterms:W3CDTF">2019-10-08T10:36:34Z</dcterms:created>
  <dcterms:modified xsi:type="dcterms:W3CDTF">2020-11-03T06:28:58Z</dcterms:modified>
</cp:coreProperties>
</file>