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592" y="1548129"/>
            <a:ext cx="7798815" cy="977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979" y="1427349"/>
            <a:ext cx="7940040" cy="4799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40" y="6673503"/>
            <a:ext cx="277622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7772400" cy="677108"/>
          </a:xfrm>
        </p:spPr>
        <p:txBody>
          <a:bodyPr/>
          <a:lstStyle/>
          <a:p>
            <a:r>
              <a:rPr lang="en-US" sz="4400" dirty="0" smtClean="0"/>
              <a:t>Basics of Circulatory System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715000" y="4953000"/>
            <a:ext cx="6400800" cy="1292662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endParaRPr lang="en-US" dirty="0"/>
          </a:p>
          <a:p>
            <a:r>
              <a:rPr lang="en-US" dirty="0" smtClean="0"/>
              <a:t>Dr. Irfan Ali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5363" y="36576"/>
            <a:ext cx="5963920" cy="1146175"/>
            <a:chOff x="245363" y="36576"/>
            <a:chExt cx="5963920" cy="1146175"/>
          </a:xfrm>
        </p:grpSpPr>
        <p:sp>
          <p:nvSpPr>
            <p:cNvPr id="3" name="object 3"/>
            <p:cNvSpPr/>
            <p:nvPr/>
          </p:nvSpPr>
          <p:spPr>
            <a:xfrm>
              <a:off x="739063" y="441832"/>
              <a:ext cx="4980508" cy="719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5363" y="36576"/>
              <a:ext cx="5963412" cy="11460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91387" y="1613661"/>
            <a:ext cx="5081270" cy="4739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95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332740" algn="l"/>
              </a:tabLst>
            </a:pPr>
            <a:r>
              <a:rPr sz="2200" spc="-5" dirty="0">
                <a:latin typeface="URW Palladio L"/>
                <a:cs typeface="URW Palladio L"/>
              </a:rPr>
              <a:t>The </a:t>
            </a:r>
            <a:r>
              <a:rPr sz="2200" b="1" spc="-10" dirty="0">
                <a:latin typeface="URW Palladio L"/>
                <a:cs typeface="URW Palladio L"/>
              </a:rPr>
              <a:t>Circulatory </a:t>
            </a:r>
            <a:r>
              <a:rPr sz="2200" b="1" spc="-5" dirty="0">
                <a:latin typeface="URW Palladio L"/>
                <a:cs typeface="URW Palladio L"/>
              </a:rPr>
              <a:t>System </a:t>
            </a:r>
            <a:r>
              <a:rPr sz="2200" spc="-5" dirty="0">
                <a:latin typeface="URW Palladio L"/>
                <a:cs typeface="URW Palladio L"/>
              </a:rPr>
              <a:t>is </a:t>
            </a:r>
            <a:r>
              <a:rPr sz="2200" spc="-75" dirty="0">
                <a:latin typeface="URW Palladio L"/>
                <a:cs typeface="URW Palladio L"/>
              </a:rPr>
              <a:t>responsible  </a:t>
            </a:r>
            <a:r>
              <a:rPr sz="2200" spc="-5" dirty="0">
                <a:latin typeface="URW Palladio L"/>
                <a:cs typeface="URW Palladio L"/>
              </a:rPr>
              <a:t>for transporting materials throughout  the entire</a:t>
            </a:r>
            <a:r>
              <a:rPr sz="2200" spc="-55" dirty="0">
                <a:latin typeface="URW Palladio L"/>
                <a:cs typeface="URW Palladio L"/>
              </a:rPr>
              <a:t> </a:t>
            </a:r>
            <a:r>
              <a:rPr sz="2200" spc="-10" dirty="0">
                <a:latin typeface="URW Palladio L"/>
                <a:cs typeface="URW Palladio L"/>
              </a:rPr>
              <a:t>body.</a:t>
            </a:r>
            <a:endParaRPr sz="2200">
              <a:latin typeface="URW Palladio L"/>
              <a:cs typeface="URW Palladio 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2936"/>
              </a:buClr>
              <a:buFont typeface="DejaVu Sans"/>
              <a:buChar char=""/>
            </a:pPr>
            <a:endParaRPr sz="3150">
              <a:latin typeface="URW Palladio L"/>
              <a:cs typeface="URW Palladio L"/>
            </a:endParaRPr>
          </a:p>
          <a:p>
            <a:pPr marL="332740" marR="260985" indent="-320040">
              <a:lnSpc>
                <a:spcPct val="100000"/>
              </a:lnSpc>
              <a:buClr>
                <a:srgbClr val="9F2936"/>
              </a:buClr>
              <a:buSzPct val="59090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URW Palladio L"/>
                <a:cs typeface="URW Palladio L"/>
              </a:rPr>
              <a:t>It </a:t>
            </a:r>
            <a:r>
              <a:rPr sz="2200" b="1" spc="-5" dirty="0">
                <a:latin typeface="URW Palladio L"/>
                <a:cs typeface="URW Palladio L"/>
              </a:rPr>
              <a:t>transports </a:t>
            </a:r>
            <a:r>
              <a:rPr sz="2200" spc="-5" dirty="0">
                <a:latin typeface="URW Palladio L"/>
                <a:cs typeface="URW Palladio L"/>
              </a:rPr>
              <a:t>nutrients, water, and  oxygen to </a:t>
            </a:r>
            <a:r>
              <a:rPr sz="2200" spc="-10" dirty="0">
                <a:latin typeface="URW Palladio L"/>
                <a:cs typeface="URW Palladio L"/>
              </a:rPr>
              <a:t>your billions </a:t>
            </a:r>
            <a:r>
              <a:rPr sz="2200" spc="-5" dirty="0">
                <a:latin typeface="URW Palladio L"/>
                <a:cs typeface="URW Palladio L"/>
              </a:rPr>
              <a:t>of </a:t>
            </a:r>
            <a:r>
              <a:rPr sz="2200" spc="-10" dirty="0">
                <a:latin typeface="URW Palladio L"/>
                <a:cs typeface="URW Palladio L"/>
              </a:rPr>
              <a:t>body </a:t>
            </a:r>
            <a:r>
              <a:rPr sz="2200" spc="-5" dirty="0">
                <a:latin typeface="URW Palladio L"/>
                <a:cs typeface="URW Palladio L"/>
              </a:rPr>
              <a:t>cells  </a:t>
            </a:r>
            <a:r>
              <a:rPr sz="2200" dirty="0">
                <a:latin typeface="URW Palladio L"/>
                <a:cs typeface="URW Palladio L"/>
              </a:rPr>
              <a:t>and </a:t>
            </a:r>
            <a:r>
              <a:rPr sz="2200" spc="-5" dirty="0">
                <a:latin typeface="URW Palladio L"/>
                <a:cs typeface="URW Palladio L"/>
              </a:rPr>
              <a:t>carries away wastes such as  carbon dioxide that </a:t>
            </a:r>
            <a:r>
              <a:rPr sz="2200" spc="-10" dirty="0">
                <a:latin typeface="URW Palladio L"/>
                <a:cs typeface="URW Palladio L"/>
              </a:rPr>
              <a:t>body </a:t>
            </a:r>
            <a:r>
              <a:rPr sz="2200" spc="-5" dirty="0">
                <a:latin typeface="URW Palladio L"/>
                <a:cs typeface="URW Palladio L"/>
              </a:rPr>
              <a:t>cells  </a:t>
            </a:r>
            <a:r>
              <a:rPr sz="2200" spc="-10" dirty="0">
                <a:latin typeface="URW Palladio L"/>
                <a:cs typeface="URW Palladio L"/>
              </a:rPr>
              <a:t>produce.</a:t>
            </a:r>
            <a:endParaRPr sz="2200">
              <a:latin typeface="URW Palladio L"/>
              <a:cs typeface="URW Palladio 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F2936"/>
              </a:buClr>
              <a:buFont typeface="DejaVu Sans"/>
              <a:buChar char=""/>
            </a:pPr>
            <a:endParaRPr sz="3150">
              <a:latin typeface="URW Palladio L"/>
              <a:cs typeface="URW Palladio L"/>
            </a:endParaRPr>
          </a:p>
          <a:p>
            <a:pPr marL="332740" marR="172720" indent="-320040" algn="just">
              <a:lnSpc>
                <a:spcPct val="100000"/>
              </a:lnSpc>
              <a:buClr>
                <a:srgbClr val="9F2936"/>
              </a:buClr>
              <a:buSzPct val="59090"/>
              <a:buFont typeface="DejaVu Sans"/>
              <a:buChar char=""/>
              <a:tabLst>
                <a:tab pos="332740" algn="l"/>
              </a:tabLst>
            </a:pPr>
            <a:r>
              <a:rPr sz="2200" spc="-5" dirty="0">
                <a:latin typeface="URW Palladio L"/>
                <a:cs typeface="URW Palladio L"/>
              </a:rPr>
              <a:t>It is an amazing highway that </a:t>
            </a:r>
            <a:r>
              <a:rPr sz="2200" spc="-114" dirty="0">
                <a:latin typeface="URW Palladio L"/>
                <a:cs typeface="URW Palladio L"/>
              </a:rPr>
              <a:t>travels  </a:t>
            </a:r>
            <a:r>
              <a:rPr sz="2200" spc="-5" dirty="0">
                <a:latin typeface="URW Palladio L"/>
                <a:cs typeface="URW Palladio L"/>
              </a:rPr>
              <a:t>through </a:t>
            </a:r>
            <a:r>
              <a:rPr sz="2200" spc="-10" dirty="0">
                <a:latin typeface="URW Palladio L"/>
                <a:cs typeface="URW Palladio L"/>
              </a:rPr>
              <a:t>your </a:t>
            </a:r>
            <a:r>
              <a:rPr sz="2200" spc="-5" dirty="0">
                <a:latin typeface="URW Palladio L"/>
                <a:cs typeface="URW Palladio L"/>
              </a:rPr>
              <a:t>entire </a:t>
            </a:r>
            <a:r>
              <a:rPr sz="2200" spc="-10" dirty="0">
                <a:latin typeface="URW Palladio L"/>
                <a:cs typeface="URW Palladio L"/>
              </a:rPr>
              <a:t>body </a:t>
            </a:r>
            <a:r>
              <a:rPr sz="2200" spc="-5" dirty="0">
                <a:latin typeface="URW Palladio L"/>
                <a:cs typeface="URW Palladio L"/>
              </a:rPr>
              <a:t>connecting  all </a:t>
            </a:r>
            <a:r>
              <a:rPr sz="2200" spc="-10" dirty="0">
                <a:latin typeface="URW Palladio L"/>
                <a:cs typeface="URW Palladio L"/>
              </a:rPr>
              <a:t>your body</a:t>
            </a:r>
            <a:r>
              <a:rPr sz="2200" spc="5" dirty="0">
                <a:latin typeface="URW Palladio L"/>
                <a:cs typeface="URW Palladio L"/>
              </a:rPr>
              <a:t> </a:t>
            </a:r>
            <a:r>
              <a:rPr sz="2200" spc="-5" dirty="0">
                <a:latin typeface="URW Palladio L"/>
                <a:cs typeface="URW Palladio L"/>
              </a:rPr>
              <a:t>cells.</a:t>
            </a:r>
            <a:endParaRPr sz="2200">
              <a:latin typeface="URW Palladio L"/>
              <a:cs typeface="URW Palladio 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76900" y="1527682"/>
            <a:ext cx="3467099" cy="5330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3794" y="4114812"/>
            <a:ext cx="2207005" cy="126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7223" y="1524000"/>
            <a:ext cx="2071231" cy="2102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40" y="1606041"/>
            <a:ext cx="2397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URW Palladio L"/>
                <a:cs typeface="URW Palladio L"/>
              </a:rPr>
              <a:t>Components</a:t>
            </a:r>
            <a:endParaRPr sz="3200">
              <a:latin typeface="URW Palladio L"/>
              <a:cs typeface="URW Palladio 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2097745"/>
            <a:ext cx="2190115" cy="290131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0"/>
              </a:spcBef>
              <a:buClr>
                <a:srgbClr val="9F2936"/>
              </a:buClr>
              <a:buSzPct val="58928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800" b="1" dirty="0">
                <a:solidFill>
                  <a:srgbClr val="0066FF"/>
                </a:solidFill>
                <a:latin typeface="URW Palladio L"/>
                <a:cs typeface="URW Palladio L"/>
              </a:rPr>
              <a:t>Heart</a:t>
            </a:r>
            <a:endParaRPr sz="2800">
              <a:latin typeface="URW Palladio L"/>
              <a:cs typeface="URW Palladio 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9F2936"/>
              </a:buClr>
              <a:buSzPct val="58928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800" b="1" spc="-5" dirty="0">
                <a:solidFill>
                  <a:srgbClr val="FF6600"/>
                </a:solidFill>
                <a:latin typeface="URW Palladio L"/>
                <a:cs typeface="URW Palladio L"/>
              </a:rPr>
              <a:t>Blood</a:t>
            </a:r>
            <a:endParaRPr sz="2800">
              <a:latin typeface="URW Palladio L"/>
              <a:cs typeface="URW Palladio L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9F2936"/>
              </a:buClr>
              <a:buSzPct val="58928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800" b="1" spc="-5" dirty="0">
                <a:solidFill>
                  <a:srgbClr val="9900CC"/>
                </a:solidFill>
                <a:latin typeface="URW Palladio L"/>
                <a:cs typeface="URW Palladio L"/>
              </a:rPr>
              <a:t>Vessels</a:t>
            </a:r>
            <a:endParaRPr sz="2800">
              <a:latin typeface="URW Palladio L"/>
              <a:cs typeface="URW Palladio L"/>
            </a:endParaRPr>
          </a:p>
          <a:p>
            <a:pPr marL="652780" lvl="1" indent="-275590">
              <a:lnSpc>
                <a:spcPct val="100000"/>
              </a:lnSpc>
              <a:spcBef>
                <a:spcPts val="62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653415" algn="l"/>
              </a:tabLst>
            </a:pPr>
            <a:r>
              <a:rPr sz="2400" b="1" dirty="0">
                <a:solidFill>
                  <a:srgbClr val="00FF00"/>
                </a:solidFill>
                <a:latin typeface="URW Palladio L"/>
                <a:cs typeface="URW Palladio L"/>
              </a:rPr>
              <a:t>Arteries</a:t>
            </a:r>
            <a:endParaRPr sz="2400">
              <a:latin typeface="URW Palladio L"/>
              <a:cs typeface="URW Palladio 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653415" algn="l"/>
              </a:tabLst>
            </a:pPr>
            <a:r>
              <a:rPr sz="2400" b="1" dirty="0">
                <a:solidFill>
                  <a:srgbClr val="FF33CC"/>
                </a:solidFill>
                <a:latin typeface="URW Palladio L"/>
                <a:cs typeface="URW Palladio L"/>
              </a:rPr>
              <a:t>Veins</a:t>
            </a:r>
            <a:endParaRPr sz="2400">
              <a:latin typeface="URW Palladio L"/>
              <a:cs typeface="URW Palladio 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653415" algn="l"/>
              </a:tabLst>
            </a:pPr>
            <a:r>
              <a:rPr sz="2400" b="1" spc="-90" dirty="0">
                <a:solidFill>
                  <a:srgbClr val="FF0000"/>
                </a:solidFill>
                <a:latin typeface="URW Palladio L"/>
                <a:cs typeface="URW Palladio L"/>
              </a:rPr>
              <a:t>Capillaries</a:t>
            </a:r>
            <a:endParaRPr sz="2400">
              <a:latin typeface="URW Palladio L"/>
              <a:cs typeface="URW Palladio 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18279" y="1524000"/>
            <a:ext cx="1523153" cy="20921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10400" y="3733800"/>
            <a:ext cx="1678051" cy="1628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27575" y="3601339"/>
            <a:ext cx="5448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6FF"/>
                </a:solidFill>
                <a:latin typeface="URW Palladio L"/>
                <a:cs typeface="URW Palladio L"/>
              </a:rPr>
              <a:t>H</a:t>
            </a:r>
            <a:r>
              <a:rPr sz="1600" b="1" dirty="0">
                <a:solidFill>
                  <a:srgbClr val="0066FF"/>
                </a:solidFill>
                <a:latin typeface="URW Palladio L"/>
                <a:cs typeface="URW Palladio L"/>
              </a:rPr>
              <a:t>e</a:t>
            </a:r>
            <a:r>
              <a:rPr sz="1600" b="1" spc="-5" dirty="0">
                <a:solidFill>
                  <a:srgbClr val="0066FF"/>
                </a:solidFill>
                <a:latin typeface="URW Palladio L"/>
                <a:cs typeface="URW Palladio L"/>
              </a:rPr>
              <a:t>a</a:t>
            </a:r>
            <a:r>
              <a:rPr sz="1600" b="1" spc="-10" dirty="0">
                <a:solidFill>
                  <a:srgbClr val="0066FF"/>
                </a:solidFill>
                <a:latin typeface="URW Palladio L"/>
                <a:cs typeface="URW Palladio L"/>
              </a:rPr>
              <a:t>rt</a:t>
            </a:r>
            <a:endParaRPr sz="1600">
              <a:latin typeface="URW Palladio L"/>
              <a:cs typeface="URW Palladio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56629" y="3066415"/>
            <a:ext cx="647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6600"/>
                </a:solidFill>
                <a:latin typeface="URW Palladio L"/>
                <a:cs typeface="URW Palladio L"/>
              </a:rPr>
              <a:t>Blo</a:t>
            </a:r>
            <a:r>
              <a:rPr sz="1800" b="1" spc="-10" dirty="0">
                <a:solidFill>
                  <a:srgbClr val="FF6600"/>
                </a:solidFill>
                <a:latin typeface="URW Palladio L"/>
                <a:cs typeface="URW Palladio L"/>
              </a:rPr>
              <a:t>o</a:t>
            </a:r>
            <a:r>
              <a:rPr sz="1800" b="1" spc="-5" dirty="0">
                <a:solidFill>
                  <a:srgbClr val="FF6600"/>
                </a:solidFill>
                <a:latin typeface="URW Palladio L"/>
                <a:cs typeface="URW Palladio L"/>
              </a:rPr>
              <a:t>d</a:t>
            </a:r>
            <a:endParaRPr sz="1800">
              <a:latin typeface="URW Palladio L"/>
              <a:cs typeface="URW Palladio 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28609" y="5276545"/>
            <a:ext cx="863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URW Palladio L"/>
                <a:cs typeface="URW Palladio L"/>
              </a:rPr>
              <a:t>Arteries</a:t>
            </a:r>
            <a:endParaRPr sz="1800">
              <a:latin typeface="URW Palladio L"/>
              <a:cs typeface="URW Palladio 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3775" y="5273497"/>
            <a:ext cx="7061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33CC"/>
                </a:solidFill>
                <a:latin typeface="URW Palladio L"/>
                <a:cs typeface="URW Palladio L"/>
              </a:rPr>
              <a:t>Ve</a:t>
            </a:r>
            <a:r>
              <a:rPr sz="2000" b="1" spc="5" dirty="0">
                <a:solidFill>
                  <a:srgbClr val="FF33CC"/>
                </a:solidFill>
                <a:latin typeface="URW Palladio L"/>
                <a:cs typeface="URW Palladio L"/>
              </a:rPr>
              <a:t>i</a:t>
            </a:r>
            <a:r>
              <a:rPr sz="2000" b="1" dirty="0">
                <a:solidFill>
                  <a:srgbClr val="FF33CC"/>
                </a:solidFill>
                <a:latin typeface="URW Palladio L"/>
                <a:cs typeface="URW Palladio L"/>
              </a:rPr>
              <a:t>ns</a:t>
            </a:r>
            <a:endParaRPr sz="2000">
              <a:latin typeface="URW Palladio L"/>
              <a:cs typeface="URW Palladio 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5363" y="36576"/>
            <a:ext cx="5963920" cy="1146175"/>
            <a:chOff x="245363" y="36576"/>
            <a:chExt cx="5963920" cy="1146175"/>
          </a:xfrm>
        </p:grpSpPr>
        <p:sp>
          <p:nvSpPr>
            <p:cNvPr id="13" name="object 13"/>
            <p:cNvSpPr/>
            <p:nvPr/>
          </p:nvSpPr>
          <p:spPr>
            <a:xfrm>
              <a:off x="739063" y="441832"/>
              <a:ext cx="4980508" cy="7195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5363" y="36576"/>
              <a:ext cx="5963412" cy="11460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2540" y="6673503"/>
            <a:ext cx="277622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1625853"/>
            <a:ext cx="75120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tabLst>
                <a:tab pos="332105" algn="l"/>
              </a:tabLst>
            </a:pPr>
            <a:r>
              <a:rPr sz="1450" spc="685" dirty="0">
                <a:solidFill>
                  <a:srgbClr val="9F2936"/>
                </a:solidFill>
                <a:latin typeface="DejaVu Sans"/>
                <a:cs typeface="DejaVu Sans"/>
              </a:rPr>
              <a:t>	</a:t>
            </a:r>
            <a:r>
              <a:rPr spc="-150" dirty="0">
                <a:solidFill>
                  <a:srgbClr val="000066"/>
                </a:solidFill>
                <a:latin typeface="DejaVu Sans"/>
                <a:cs typeface="DejaVu Sans"/>
              </a:rPr>
              <a:t>Which </a:t>
            </a:r>
            <a:r>
              <a:rPr spc="-120" dirty="0">
                <a:solidFill>
                  <a:srgbClr val="000066"/>
                </a:solidFill>
                <a:latin typeface="DejaVu Sans"/>
                <a:cs typeface="DejaVu Sans"/>
              </a:rPr>
              <a:t>gases </a:t>
            </a:r>
            <a:r>
              <a:rPr spc="-160" dirty="0">
                <a:solidFill>
                  <a:srgbClr val="000066"/>
                </a:solidFill>
                <a:latin typeface="DejaVu Sans"/>
                <a:cs typeface="DejaVu Sans"/>
              </a:rPr>
              <a:t>are </a:t>
            </a:r>
            <a:r>
              <a:rPr spc="-180" dirty="0">
                <a:solidFill>
                  <a:srgbClr val="000066"/>
                </a:solidFill>
                <a:latin typeface="DejaVu Sans"/>
                <a:cs typeface="DejaVu Sans"/>
              </a:rPr>
              <a:t>transported </a:t>
            </a:r>
            <a:r>
              <a:rPr spc="-204" dirty="0">
                <a:solidFill>
                  <a:srgbClr val="000066"/>
                </a:solidFill>
                <a:latin typeface="DejaVu Sans"/>
                <a:cs typeface="DejaVu Sans"/>
              </a:rPr>
              <a:t>to </a:t>
            </a:r>
            <a:r>
              <a:rPr spc="-175" dirty="0">
                <a:solidFill>
                  <a:srgbClr val="000066"/>
                </a:solidFill>
                <a:latin typeface="DejaVu Sans"/>
                <a:cs typeface="DejaVu Sans"/>
              </a:rPr>
              <a:t>and </a:t>
            </a:r>
            <a:r>
              <a:rPr spc="-210" dirty="0">
                <a:solidFill>
                  <a:srgbClr val="000066"/>
                </a:solidFill>
                <a:latin typeface="DejaVu Sans"/>
                <a:cs typeface="DejaVu Sans"/>
              </a:rPr>
              <a:t>from </a:t>
            </a:r>
            <a:r>
              <a:rPr spc="-204" dirty="0">
                <a:solidFill>
                  <a:srgbClr val="000066"/>
                </a:solidFill>
                <a:latin typeface="DejaVu Sans"/>
                <a:cs typeface="DejaVu Sans"/>
              </a:rPr>
              <a:t>the </a:t>
            </a:r>
            <a:r>
              <a:rPr spc="-185" dirty="0">
                <a:solidFill>
                  <a:srgbClr val="000066"/>
                </a:solidFill>
                <a:latin typeface="DejaVu Sans"/>
                <a:cs typeface="DejaVu Sans"/>
              </a:rPr>
              <a:t>body’s  </a:t>
            </a:r>
            <a:r>
              <a:rPr spc="-5" dirty="0">
                <a:solidFill>
                  <a:srgbClr val="000066"/>
                </a:solidFill>
                <a:latin typeface="Nimbus Sans L"/>
                <a:cs typeface="Nimbus Sans L"/>
              </a:rPr>
              <a:t>cells </a:t>
            </a:r>
            <a:r>
              <a:rPr dirty="0">
                <a:solidFill>
                  <a:srgbClr val="000066"/>
                </a:solidFill>
                <a:latin typeface="Nimbus Sans L"/>
                <a:cs typeface="Nimbus Sans L"/>
              </a:rPr>
              <a:t>by the </a:t>
            </a:r>
            <a:r>
              <a:rPr spc="-5" dirty="0">
                <a:solidFill>
                  <a:srgbClr val="000066"/>
                </a:solidFill>
                <a:latin typeface="Nimbus Sans L"/>
                <a:cs typeface="Nimbus Sans L"/>
              </a:rPr>
              <a:t>blood flowing </a:t>
            </a:r>
            <a:r>
              <a:rPr dirty="0">
                <a:solidFill>
                  <a:srgbClr val="000066"/>
                </a:solidFill>
                <a:latin typeface="Nimbus Sans L"/>
                <a:cs typeface="Nimbus Sans L"/>
              </a:rPr>
              <a:t>in the </a:t>
            </a:r>
            <a:r>
              <a:rPr b="1" dirty="0">
                <a:solidFill>
                  <a:srgbClr val="000066"/>
                </a:solidFill>
                <a:latin typeface="Nimbus Sans L"/>
                <a:cs typeface="Nimbus Sans L"/>
              </a:rPr>
              <a:t>circulatory </a:t>
            </a:r>
            <a:r>
              <a:rPr b="1" spc="-5" dirty="0">
                <a:solidFill>
                  <a:srgbClr val="000066"/>
                </a:solidFill>
                <a:latin typeface="Nimbus Sans L"/>
                <a:cs typeface="Nimbus Sans L"/>
              </a:rPr>
              <a:t>system</a:t>
            </a:r>
            <a:r>
              <a:rPr spc="-5" dirty="0">
                <a:solidFill>
                  <a:srgbClr val="000066"/>
                </a:solidFill>
                <a:latin typeface="Nimbus Sans L"/>
                <a:cs typeface="Nimbus Sans L"/>
              </a:rPr>
              <a:t>?</a:t>
            </a:r>
            <a:endParaRPr sz="1450">
              <a:latin typeface="Nimbus Sans L"/>
              <a:cs typeface="Nimbus Sans 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30644" y="2398547"/>
            <a:ext cx="5933440" cy="3270885"/>
            <a:chOff x="1430644" y="2398547"/>
            <a:chExt cx="5933440" cy="3270885"/>
          </a:xfrm>
        </p:grpSpPr>
        <p:sp>
          <p:nvSpPr>
            <p:cNvPr id="4" name="object 4"/>
            <p:cNvSpPr/>
            <p:nvPr/>
          </p:nvSpPr>
          <p:spPr>
            <a:xfrm>
              <a:off x="1430644" y="2420603"/>
              <a:ext cx="1690136" cy="32487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95785" y="3604453"/>
              <a:ext cx="2833764" cy="19107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7537" y="2398547"/>
              <a:ext cx="2686176" cy="22339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53633" y="4083050"/>
              <a:ext cx="398145" cy="645160"/>
            </a:xfrm>
            <a:custGeom>
              <a:avLst/>
              <a:gdLst/>
              <a:ahLst/>
              <a:cxnLst/>
              <a:rect l="l" t="t" r="r" b="b"/>
              <a:pathLst>
                <a:path w="398145" h="645160">
                  <a:moveTo>
                    <a:pt x="360933" y="0"/>
                  </a:moveTo>
                  <a:lnTo>
                    <a:pt x="281481" y="30302"/>
                  </a:lnTo>
                  <a:lnTo>
                    <a:pt x="240361" y="54636"/>
                  </a:lnTo>
                  <a:lnTo>
                    <a:pt x="203121" y="83335"/>
                  </a:lnTo>
                  <a:lnTo>
                    <a:pt x="169978" y="115937"/>
                  </a:lnTo>
                  <a:lnTo>
                    <a:pt x="141150" y="151980"/>
                  </a:lnTo>
                  <a:lnTo>
                    <a:pt x="116854" y="191002"/>
                  </a:lnTo>
                  <a:lnTo>
                    <a:pt x="97307" y="232542"/>
                  </a:lnTo>
                  <a:lnTo>
                    <a:pt x="82728" y="276136"/>
                  </a:lnTo>
                  <a:lnTo>
                    <a:pt x="73333" y="321323"/>
                  </a:lnTo>
                  <a:lnTo>
                    <a:pt x="69340" y="367641"/>
                  </a:lnTo>
                  <a:lnTo>
                    <a:pt x="70966" y="414628"/>
                  </a:lnTo>
                  <a:lnTo>
                    <a:pt x="78430" y="461822"/>
                  </a:lnTo>
                  <a:lnTo>
                    <a:pt x="91947" y="508762"/>
                  </a:lnTo>
                  <a:lnTo>
                    <a:pt x="0" y="541527"/>
                  </a:lnTo>
                  <a:lnTo>
                    <a:pt x="217424" y="644779"/>
                  </a:lnTo>
                  <a:lnTo>
                    <a:pt x="320675" y="427355"/>
                  </a:lnTo>
                  <a:lnTo>
                    <a:pt x="228726" y="460120"/>
                  </a:lnTo>
                  <a:lnTo>
                    <a:pt x="216835" y="412102"/>
                  </a:lnTo>
                  <a:lnTo>
                    <a:pt x="214774" y="364130"/>
                  </a:lnTo>
                  <a:lnTo>
                    <a:pt x="221956" y="317453"/>
                  </a:lnTo>
                  <a:lnTo>
                    <a:pt x="237791" y="273319"/>
                  </a:lnTo>
                  <a:lnTo>
                    <a:pt x="261693" y="232978"/>
                  </a:lnTo>
                  <a:lnTo>
                    <a:pt x="293074" y="197677"/>
                  </a:lnTo>
                  <a:lnTo>
                    <a:pt x="331345" y="168666"/>
                  </a:lnTo>
                  <a:lnTo>
                    <a:pt x="375919" y="147193"/>
                  </a:lnTo>
                  <a:lnTo>
                    <a:pt x="397763" y="140335"/>
                  </a:lnTo>
                  <a:lnTo>
                    <a:pt x="36093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53633" y="4083050"/>
              <a:ext cx="398145" cy="645160"/>
            </a:xfrm>
            <a:custGeom>
              <a:avLst/>
              <a:gdLst/>
              <a:ahLst/>
              <a:cxnLst/>
              <a:rect l="l" t="t" r="r" b="b"/>
              <a:pathLst>
                <a:path w="398145" h="645160">
                  <a:moveTo>
                    <a:pt x="228726" y="460120"/>
                  </a:moveTo>
                  <a:lnTo>
                    <a:pt x="216835" y="412102"/>
                  </a:lnTo>
                  <a:lnTo>
                    <a:pt x="214774" y="364130"/>
                  </a:lnTo>
                  <a:lnTo>
                    <a:pt x="221956" y="317453"/>
                  </a:lnTo>
                  <a:lnTo>
                    <a:pt x="237791" y="273319"/>
                  </a:lnTo>
                  <a:lnTo>
                    <a:pt x="261693" y="232978"/>
                  </a:lnTo>
                  <a:lnTo>
                    <a:pt x="293074" y="197677"/>
                  </a:lnTo>
                  <a:lnTo>
                    <a:pt x="331345" y="168666"/>
                  </a:lnTo>
                  <a:lnTo>
                    <a:pt x="375919" y="147193"/>
                  </a:lnTo>
                  <a:lnTo>
                    <a:pt x="397763" y="140335"/>
                  </a:lnTo>
                  <a:lnTo>
                    <a:pt x="360933" y="0"/>
                  </a:lnTo>
                  <a:lnTo>
                    <a:pt x="281481" y="30302"/>
                  </a:lnTo>
                  <a:lnTo>
                    <a:pt x="240361" y="54636"/>
                  </a:lnTo>
                  <a:lnTo>
                    <a:pt x="203121" y="83335"/>
                  </a:lnTo>
                  <a:lnTo>
                    <a:pt x="169978" y="115937"/>
                  </a:lnTo>
                  <a:lnTo>
                    <a:pt x="141150" y="151980"/>
                  </a:lnTo>
                  <a:lnTo>
                    <a:pt x="116854" y="191002"/>
                  </a:lnTo>
                  <a:lnTo>
                    <a:pt x="97307" y="232542"/>
                  </a:lnTo>
                  <a:lnTo>
                    <a:pt x="82728" y="276136"/>
                  </a:lnTo>
                  <a:lnTo>
                    <a:pt x="73333" y="321323"/>
                  </a:lnTo>
                  <a:lnTo>
                    <a:pt x="69340" y="367641"/>
                  </a:lnTo>
                  <a:lnTo>
                    <a:pt x="70966" y="414628"/>
                  </a:lnTo>
                  <a:lnTo>
                    <a:pt x="78430" y="461822"/>
                  </a:lnTo>
                  <a:lnTo>
                    <a:pt x="91947" y="508762"/>
                  </a:lnTo>
                  <a:lnTo>
                    <a:pt x="0" y="541527"/>
                  </a:lnTo>
                  <a:lnTo>
                    <a:pt x="217424" y="644779"/>
                  </a:lnTo>
                  <a:lnTo>
                    <a:pt x="320675" y="427355"/>
                  </a:lnTo>
                  <a:lnTo>
                    <a:pt x="228726" y="460120"/>
                  </a:lnTo>
                  <a:close/>
                </a:path>
              </a:pathLst>
            </a:custGeom>
            <a:ln w="381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27652" y="3206242"/>
            <a:ext cx="2519680" cy="119443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63650" marR="5080">
              <a:lnSpc>
                <a:spcPct val="80000"/>
              </a:lnSpc>
              <a:spcBef>
                <a:spcPts val="765"/>
              </a:spcBef>
            </a:pPr>
            <a:r>
              <a:rPr sz="2800" b="1" spc="-5" dirty="0">
                <a:solidFill>
                  <a:srgbClr val="000066"/>
                </a:solidFill>
                <a:latin typeface="Nimbus Sans L"/>
                <a:cs typeface="Nimbus Sans L"/>
              </a:rPr>
              <a:t>carbon  dioxide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ts val="3160"/>
              </a:lnSpc>
            </a:pPr>
            <a:r>
              <a:rPr sz="2800" b="1" spc="-10" dirty="0">
                <a:solidFill>
                  <a:srgbClr val="000066"/>
                </a:solidFill>
                <a:latin typeface="Nimbus Sans L"/>
                <a:cs typeface="Nimbus Sans L"/>
              </a:rPr>
              <a:t>oxygen</a:t>
            </a:r>
            <a:endParaRPr sz="2800">
              <a:latin typeface="Nimbus Sans L"/>
              <a:cs typeface="Nimbus Sans 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86076" y="2387600"/>
            <a:ext cx="5133975" cy="3314700"/>
            <a:chOff x="2386076" y="2387600"/>
            <a:chExt cx="5133975" cy="3314700"/>
          </a:xfrm>
        </p:grpSpPr>
        <p:sp>
          <p:nvSpPr>
            <p:cNvPr id="11" name="object 11"/>
            <p:cNvSpPr/>
            <p:nvPr/>
          </p:nvSpPr>
          <p:spPr>
            <a:xfrm>
              <a:off x="4716545" y="3462527"/>
              <a:ext cx="509905" cy="575310"/>
            </a:xfrm>
            <a:custGeom>
              <a:avLst/>
              <a:gdLst/>
              <a:ahLst/>
              <a:cxnLst/>
              <a:rect l="l" t="t" r="r" b="b"/>
              <a:pathLst>
                <a:path w="509904" h="575310">
                  <a:moveTo>
                    <a:pt x="315702" y="0"/>
                  </a:moveTo>
                  <a:lnTo>
                    <a:pt x="330688" y="96520"/>
                  </a:lnTo>
                  <a:lnTo>
                    <a:pt x="282944" y="106970"/>
                  </a:lnTo>
                  <a:lnTo>
                    <a:pt x="237862" y="122866"/>
                  </a:lnTo>
                  <a:lnTo>
                    <a:pt x="195743" y="143797"/>
                  </a:lnTo>
                  <a:lnTo>
                    <a:pt x="156890" y="169351"/>
                  </a:lnTo>
                  <a:lnTo>
                    <a:pt x="121607" y="199116"/>
                  </a:lnTo>
                  <a:lnTo>
                    <a:pt x="90196" y="232682"/>
                  </a:lnTo>
                  <a:lnTo>
                    <a:pt x="62960" y="269636"/>
                  </a:lnTo>
                  <a:lnTo>
                    <a:pt x="40201" y="309568"/>
                  </a:lnTo>
                  <a:lnTo>
                    <a:pt x="22223" y="352067"/>
                  </a:lnTo>
                  <a:lnTo>
                    <a:pt x="9328" y="396720"/>
                  </a:lnTo>
                  <a:lnTo>
                    <a:pt x="1820" y="443117"/>
                  </a:lnTo>
                  <a:lnTo>
                    <a:pt x="0" y="490846"/>
                  </a:lnTo>
                  <a:lnTo>
                    <a:pt x="4171" y="539496"/>
                  </a:lnTo>
                  <a:lnTo>
                    <a:pt x="5546" y="548501"/>
                  </a:lnTo>
                  <a:lnTo>
                    <a:pt x="7171" y="557434"/>
                  </a:lnTo>
                  <a:lnTo>
                    <a:pt x="11029" y="575183"/>
                  </a:lnTo>
                  <a:lnTo>
                    <a:pt x="151999" y="540766"/>
                  </a:lnTo>
                  <a:lnTo>
                    <a:pt x="148697" y="525907"/>
                  </a:lnTo>
                  <a:lnTo>
                    <a:pt x="147681" y="518287"/>
                  </a:lnTo>
                  <a:lnTo>
                    <a:pt x="145342" y="468883"/>
                  </a:lnTo>
                  <a:lnTo>
                    <a:pt x="152638" y="421425"/>
                  </a:lnTo>
                  <a:lnTo>
                    <a:pt x="168751" y="377028"/>
                  </a:lnTo>
                  <a:lnTo>
                    <a:pt x="192861" y="336804"/>
                  </a:lnTo>
                  <a:lnTo>
                    <a:pt x="224151" y="301866"/>
                  </a:lnTo>
                  <a:lnTo>
                    <a:pt x="261802" y="273327"/>
                  </a:lnTo>
                  <a:lnTo>
                    <a:pt x="304996" y="252302"/>
                  </a:lnTo>
                  <a:lnTo>
                    <a:pt x="352913" y="239903"/>
                  </a:lnTo>
                  <a:lnTo>
                    <a:pt x="367772" y="336423"/>
                  </a:lnTo>
                  <a:lnTo>
                    <a:pt x="509885" y="142112"/>
                  </a:lnTo>
                  <a:lnTo>
                    <a:pt x="31570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16545" y="3462527"/>
              <a:ext cx="509905" cy="575310"/>
            </a:xfrm>
            <a:custGeom>
              <a:avLst/>
              <a:gdLst/>
              <a:ahLst/>
              <a:cxnLst/>
              <a:rect l="l" t="t" r="r" b="b"/>
              <a:pathLst>
                <a:path w="509904" h="575310">
                  <a:moveTo>
                    <a:pt x="352913" y="239903"/>
                  </a:moveTo>
                  <a:lnTo>
                    <a:pt x="304996" y="252302"/>
                  </a:lnTo>
                  <a:lnTo>
                    <a:pt x="261802" y="273327"/>
                  </a:lnTo>
                  <a:lnTo>
                    <a:pt x="224151" y="301866"/>
                  </a:lnTo>
                  <a:lnTo>
                    <a:pt x="192861" y="336804"/>
                  </a:lnTo>
                  <a:lnTo>
                    <a:pt x="168751" y="377028"/>
                  </a:lnTo>
                  <a:lnTo>
                    <a:pt x="152638" y="421425"/>
                  </a:lnTo>
                  <a:lnTo>
                    <a:pt x="145342" y="468883"/>
                  </a:lnTo>
                  <a:lnTo>
                    <a:pt x="147681" y="518287"/>
                  </a:lnTo>
                  <a:lnTo>
                    <a:pt x="148697" y="525907"/>
                  </a:lnTo>
                  <a:lnTo>
                    <a:pt x="150221" y="533273"/>
                  </a:lnTo>
                  <a:lnTo>
                    <a:pt x="151999" y="540766"/>
                  </a:lnTo>
                  <a:lnTo>
                    <a:pt x="11029" y="575183"/>
                  </a:lnTo>
                  <a:lnTo>
                    <a:pt x="0" y="490846"/>
                  </a:lnTo>
                  <a:lnTo>
                    <a:pt x="1820" y="443117"/>
                  </a:lnTo>
                  <a:lnTo>
                    <a:pt x="9328" y="396720"/>
                  </a:lnTo>
                  <a:lnTo>
                    <a:pt x="22223" y="352067"/>
                  </a:lnTo>
                  <a:lnTo>
                    <a:pt x="40201" y="309568"/>
                  </a:lnTo>
                  <a:lnTo>
                    <a:pt x="62960" y="269636"/>
                  </a:lnTo>
                  <a:lnTo>
                    <a:pt x="90196" y="232682"/>
                  </a:lnTo>
                  <a:lnTo>
                    <a:pt x="121607" y="199116"/>
                  </a:lnTo>
                  <a:lnTo>
                    <a:pt x="156890" y="169351"/>
                  </a:lnTo>
                  <a:lnTo>
                    <a:pt x="195743" y="143797"/>
                  </a:lnTo>
                  <a:lnTo>
                    <a:pt x="237862" y="122866"/>
                  </a:lnTo>
                  <a:lnTo>
                    <a:pt x="282944" y="106970"/>
                  </a:lnTo>
                  <a:lnTo>
                    <a:pt x="330688" y="96520"/>
                  </a:lnTo>
                  <a:lnTo>
                    <a:pt x="315702" y="0"/>
                  </a:lnTo>
                  <a:lnTo>
                    <a:pt x="509885" y="142112"/>
                  </a:lnTo>
                  <a:lnTo>
                    <a:pt x="367772" y="336423"/>
                  </a:lnTo>
                  <a:lnTo>
                    <a:pt x="352913" y="239903"/>
                  </a:lnTo>
                  <a:close/>
                </a:path>
              </a:pathLst>
            </a:custGeom>
            <a:ln w="381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11476" y="2494026"/>
              <a:ext cx="2952750" cy="3076575"/>
            </a:xfrm>
            <a:custGeom>
              <a:avLst/>
              <a:gdLst/>
              <a:ahLst/>
              <a:cxnLst/>
              <a:rect l="l" t="t" r="r" b="b"/>
              <a:pathLst>
                <a:path w="2952750" h="3076575">
                  <a:moveTo>
                    <a:pt x="0" y="1295400"/>
                  </a:moveTo>
                  <a:lnTo>
                    <a:pt x="2952750" y="0"/>
                  </a:lnTo>
                </a:path>
                <a:path w="2952750" h="3076575">
                  <a:moveTo>
                    <a:pt x="0" y="1276350"/>
                  </a:moveTo>
                  <a:lnTo>
                    <a:pt x="2881249" y="3076575"/>
                  </a:lnTo>
                </a:path>
              </a:pathLst>
            </a:custGeom>
            <a:ln w="508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43451" y="2425700"/>
              <a:ext cx="3238500" cy="3238500"/>
            </a:xfrm>
            <a:custGeom>
              <a:avLst/>
              <a:gdLst/>
              <a:ahLst/>
              <a:cxnLst/>
              <a:rect l="l" t="t" r="r" b="b"/>
              <a:pathLst>
                <a:path w="3238500" h="3238500">
                  <a:moveTo>
                    <a:pt x="0" y="1619250"/>
                  </a:moveTo>
                  <a:lnTo>
                    <a:pt x="715" y="1570639"/>
                  </a:lnTo>
                  <a:lnTo>
                    <a:pt x="2848" y="1522385"/>
                  </a:lnTo>
                  <a:lnTo>
                    <a:pt x="6380" y="1474506"/>
                  </a:lnTo>
                  <a:lnTo>
                    <a:pt x="11289" y="1427024"/>
                  </a:lnTo>
                  <a:lnTo>
                    <a:pt x="17555" y="1379958"/>
                  </a:lnTo>
                  <a:lnTo>
                    <a:pt x="25160" y="1333328"/>
                  </a:lnTo>
                  <a:lnTo>
                    <a:pt x="34082" y="1287155"/>
                  </a:lnTo>
                  <a:lnTo>
                    <a:pt x="44301" y="1241457"/>
                  </a:lnTo>
                  <a:lnTo>
                    <a:pt x="55798" y="1196256"/>
                  </a:lnTo>
                  <a:lnTo>
                    <a:pt x="68553" y="1151572"/>
                  </a:lnTo>
                  <a:lnTo>
                    <a:pt x="82545" y="1107423"/>
                  </a:lnTo>
                  <a:lnTo>
                    <a:pt x="97755" y="1063831"/>
                  </a:lnTo>
                  <a:lnTo>
                    <a:pt x="114162" y="1020816"/>
                  </a:lnTo>
                  <a:lnTo>
                    <a:pt x="131747" y="978397"/>
                  </a:lnTo>
                  <a:lnTo>
                    <a:pt x="150489" y="936594"/>
                  </a:lnTo>
                  <a:lnTo>
                    <a:pt x="170368" y="895428"/>
                  </a:lnTo>
                  <a:lnTo>
                    <a:pt x="191365" y="854919"/>
                  </a:lnTo>
                  <a:lnTo>
                    <a:pt x="213459" y="815086"/>
                  </a:lnTo>
                  <a:lnTo>
                    <a:pt x="236630" y="775950"/>
                  </a:lnTo>
                  <a:lnTo>
                    <a:pt x="260859" y="737530"/>
                  </a:lnTo>
                  <a:lnTo>
                    <a:pt x="286124" y="699847"/>
                  </a:lnTo>
                  <a:lnTo>
                    <a:pt x="312407" y="662921"/>
                  </a:lnTo>
                  <a:lnTo>
                    <a:pt x="339687" y="626772"/>
                  </a:lnTo>
                  <a:lnTo>
                    <a:pt x="367944" y="591419"/>
                  </a:lnTo>
                  <a:lnTo>
                    <a:pt x="397158" y="556884"/>
                  </a:lnTo>
                  <a:lnTo>
                    <a:pt x="427309" y="523185"/>
                  </a:lnTo>
                  <a:lnTo>
                    <a:pt x="458378" y="490343"/>
                  </a:lnTo>
                  <a:lnTo>
                    <a:pt x="490343" y="458378"/>
                  </a:lnTo>
                  <a:lnTo>
                    <a:pt x="523185" y="427309"/>
                  </a:lnTo>
                  <a:lnTo>
                    <a:pt x="556884" y="397158"/>
                  </a:lnTo>
                  <a:lnTo>
                    <a:pt x="591419" y="367944"/>
                  </a:lnTo>
                  <a:lnTo>
                    <a:pt x="626772" y="339687"/>
                  </a:lnTo>
                  <a:lnTo>
                    <a:pt x="662921" y="312407"/>
                  </a:lnTo>
                  <a:lnTo>
                    <a:pt x="699847" y="286124"/>
                  </a:lnTo>
                  <a:lnTo>
                    <a:pt x="737530" y="260859"/>
                  </a:lnTo>
                  <a:lnTo>
                    <a:pt x="775950" y="236630"/>
                  </a:lnTo>
                  <a:lnTo>
                    <a:pt x="815086" y="213459"/>
                  </a:lnTo>
                  <a:lnTo>
                    <a:pt x="854919" y="191365"/>
                  </a:lnTo>
                  <a:lnTo>
                    <a:pt x="895428" y="170368"/>
                  </a:lnTo>
                  <a:lnTo>
                    <a:pt x="936594" y="150489"/>
                  </a:lnTo>
                  <a:lnTo>
                    <a:pt x="978397" y="131747"/>
                  </a:lnTo>
                  <a:lnTo>
                    <a:pt x="1020816" y="114162"/>
                  </a:lnTo>
                  <a:lnTo>
                    <a:pt x="1063831" y="97755"/>
                  </a:lnTo>
                  <a:lnTo>
                    <a:pt x="1107423" y="82545"/>
                  </a:lnTo>
                  <a:lnTo>
                    <a:pt x="1151572" y="68553"/>
                  </a:lnTo>
                  <a:lnTo>
                    <a:pt x="1196256" y="55798"/>
                  </a:lnTo>
                  <a:lnTo>
                    <a:pt x="1241457" y="44301"/>
                  </a:lnTo>
                  <a:lnTo>
                    <a:pt x="1287155" y="34082"/>
                  </a:lnTo>
                  <a:lnTo>
                    <a:pt x="1333328" y="25160"/>
                  </a:lnTo>
                  <a:lnTo>
                    <a:pt x="1379958" y="17555"/>
                  </a:lnTo>
                  <a:lnTo>
                    <a:pt x="1427024" y="11289"/>
                  </a:lnTo>
                  <a:lnTo>
                    <a:pt x="1474506" y="6380"/>
                  </a:lnTo>
                  <a:lnTo>
                    <a:pt x="1522385" y="2848"/>
                  </a:lnTo>
                  <a:lnTo>
                    <a:pt x="1570639" y="715"/>
                  </a:lnTo>
                  <a:lnTo>
                    <a:pt x="1619250" y="0"/>
                  </a:lnTo>
                  <a:lnTo>
                    <a:pt x="1667853" y="715"/>
                  </a:lnTo>
                  <a:lnTo>
                    <a:pt x="1716102" y="2848"/>
                  </a:lnTo>
                  <a:lnTo>
                    <a:pt x="1763974" y="6380"/>
                  </a:lnTo>
                  <a:lnTo>
                    <a:pt x="1811451" y="11289"/>
                  </a:lnTo>
                  <a:lnTo>
                    <a:pt x="1858512" y="17555"/>
                  </a:lnTo>
                  <a:lnTo>
                    <a:pt x="1905138" y="25160"/>
                  </a:lnTo>
                  <a:lnTo>
                    <a:pt x="1951307" y="34082"/>
                  </a:lnTo>
                  <a:lnTo>
                    <a:pt x="1997001" y="44301"/>
                  </a:lnTo>
                  <a:lnTo>
                    <a:pt x="2042199" y="55798"/>
                  </a:lnTo>
                  <a:lnTo>
                    <a:pt x="2086881" y="68553"/>
                  </a:lnTo>
                  <a:lnTo>
                    <a:pt x="2131027" y="82545"/>
                  </a:lnTo>
                  <a:lnTo>
                    <a:pt x="2174617" y="97755"/>
                  </a:lnTo>
                  <a:lnTo>
                    <a:pt x="2217631" y="114162"/>
                  </a:lnTo>
                  <a:lnTo>
                    <a:pt x="2260048" y="131747"/>
                  </a:lnTo>
                  <a:lnTo>
                    <a:pt x="2301850" y="150489"/>
                  </a:lnTo>
                  <a:lnTo>
                    <a:pt x="2343015" y="170368"/>
                  </a:lnTo>
                  <a:lnTo>
                    <a:pt x="2383524" y="191365"/>
                  </a:lnTo>
                  <a:lnTo>
                    <a:pt x="2423357" y="213459"/>
                  </a:lnTo>
                  <a:lnTo>
                    <a:pt x="2462493" y="236630"/>
                  </a:lnTo>
                  <a:lnTo>
                    <a:pt x="2500913" y="260859"/>
                  </a:lnTo>
                  <a:lnTo>
                    <a:pt x="2538596" y="286124"/>
                  </a:lnTo>
                  <a:lnTo>
                    <a:pt x="2575523" y="312407"/>
                  </a:lnTo>
                  <a:lnTo>
                    <a:pt x="2611673" y="339687"/>
                  </a:lnTo>
                  <a:lnTo>
                    <a:pt x="2647027" y="367944"/>
                  </a:lnTo>
                  <a:lnTo>
                    <a:pt x="2681564" y="397158"/>
                  </a:lnTo>
                  <a:lnTo>
                    <a:pt x="2715264" y="427309"/>
                  </a:lnTo>
                  <a:lnTo>
                    <a:pt x="2748108" y="458378"/>
                  </a:lnTo>
                  <a:lnTo>
                    <a:pt x="2780075" y="490343"/>
                  </a:lnTo>
                  <a:lnTo>
                    <a:pt x="2811145" y="523185"/>
                  </a:lnTo>
                  <a:lnTo>
                    <a:pt x="2841298" y="556884"/>
                  </a:lnTo>
                  <a:lnTo>
                    <a:pt x="2870514" y="591419"/>
                  </a:lnTo>
                  <a:lnTo>
                    <a:pt x="2898773" y="626772"/>
                  </a:lnTo>
                  <a:lnTo>
                    <a:pt x="2926055" y="662921"/>
                  </a:lnTo>
                  <a:lnTo>
                    <a:pt x="2952340" y="699847"/>
                  </a:lnTo>
                  <a:lnTo>
                    <a:pt x="2977608" y="737530"/>
                  </a:lnTo>
                  <a:lnTo>
                    <a:pt x="3001839" y="775950"/>
                  </a:lnTo>
                  <a:lnTo>
                    <a:pt x="3025012" y="815086"/>
                  </a:lnTo>
                  <a:lnTo>
                    <a:pt x="3047109" y="854919"/>
                  </a:lnTo>
                  <a:lnTo>
                    <a:pt x="3068108" y="895428"/>
                  </a:lnTo>
                  <a:lnTo>
                    <a:pt x="3087989" y="936594"/>
                  </a:lnTo>
                  <a:lnTo>
                    <a:pt x="3106734" y="978397"/>
                  </a:lnTo>
                  <a:lnTo>
                    <a:pt x="3124320" y="1020816"/>
                  </a:lnTo>
                  <a:lnTo>
                    <a:pt x="3140730" y="1063831"/>
                  </a:lnTo>
                  <a:lnTo>
                    <a:pt x="3155941" y="1107423"/>
                  </a:lnTo>
                  <a:lnTo>
                    <a:pt x="3169936" y="1151572"/>
                  </a:lnTo>
                  <a:lnTo>
                    <a:pt x="3182692" y="1196256"/>
                  </a:lnTo>
                  <a:lnTo>
                    <a:pt x="3194191" y="1241457"/>
                  </a:lnTo>
                  <a:lnTo>
                    <a:pt x="3204412" y="1287155"/>
                  </a:lnTo>
                  <a:lnTo>
                    <a:pt x="3213335" y="1333328"/>
                  </a:lnTo>
                  <a:lnTo>
                    <a:pt x="3220941" y="1379958"/>
                  </a:lnTo>
                  <a:lnTo>
                    <a:pt x="3227209" y="1427024"/>
                  </a:lnTo>
                  <a:lnTo>
                    <a:pt x="3232118" y="1474506"/>
                  </a:lnTo>
                  <a:lnTo>
                    <a:pt x="3235650" y="1522385"/>
                  </a:lnTo>
                  <a:lnTo>
                    <a:pt x="3237784" y="1570639"/>
                  </a:lnTo>
                  <a:lnTo>
                    <a:pt x="3238500" y="1619250"/>
                  </a:lnTo>
                  <a:lnTo>
                    <a:pt x="3237784" y="1667860"/>
                  </a:lnTo>
                  <a:lnTo>
                    <a:pt x="3235650" y="1716114"/>
                  </a:lnTo>
                  <a:lnTo>
                    <a:pt x="3232118" y="1763993"/>
                  </a:lnTo>
                  <a:lnTo>
                    <a:pt x="3227209" y="1811475"/>
                  </a:lnTo>
                  <a:lnTo>
                    <a:pt x="3220941" y="1858541"/>
                  </a:lnTo>
                  <a:lnTo>
                    <a:pt x="3213335" y="1905171"/>
                  </a:lnTo>
                  <a:lnTo>
                    <a:pt x="3204412" y="1951344"/>
                  </a:lnTo>
                  <a:lnTo>
                    <a:pt x="3194191" y="1997042"/>
                  </a:lnTo>
                  <a:lnTo>
                    <a:pt x="3182692" y="2042243"/>
                  </a:lnTo>
                  <a:lnTo>
                    <a:pt x="3169936" y="2086927"/>
                  </a:lnTo>
                  <a:lnTo>
                    <a:pt x="3155941" y="2131076"/>
                  </a:lnTo>
                  <a:lnTo>
                    <a:pt x="3140730" y="2174668"/>
                  </a:lnTo>
                  <a:lnTo>
                    <a:pt x="3124320" y="2217683"/>
                  </a:lnTo>
                  <a:lnTo>
                    <a:pt x="3106734" y="2260102"/>
                  </a:lnTo>
                  <a:lnTo>
                    <a:pt x="3087989" y="2301905"/>
                  </a:lnTo>
                  <a:lnTo>
                    <a:pt x="3068108" y="2343071"/>
                  </a:lnTo>
                  <a:lnTo>
                    <a:pt x="3047109" y="2383580"/>
                  </a:lnTo>
                  <a:lnTo>
                    <a:pt x="3025012" y="2423413"/>
                  </a:lnTo>
                  <a:lnTo>
                    <a:pt x="3001839" y="2462549"/>
                  </a:lnTo>
                  <a:lnTo>
                    <a:pt x="2977608" y="2500969"/>
                  </a:lnTo>
                  <a:lnTo>
                    <a:pt x="2952340" y="2538652"/>
                  </a:lnTo>
                  <a:lnTo>
                    <a:pt x="2926055" y="2575578"/>
                  </a:lnTo>
                  <a:lnTo>
                    <a:pt x="2898773" y="2611727"/>
                  </a:lnTo>
                  <a:lnTo>
                    <a:pt x="2870514" y="2647080"/>
                  </a:lnTo>
                  <a:lnTo>
                    <a:pt x="2841298" y="2681615"/>
                  </a:lnTo>
                  <a:lnTo>
                    <a:pt x="2811145" y="2715314"/>
                  </a:lnTo>
                  <a:lnTo>
                    <a:pt x="2780075" y="2748156"/>
                  </a:lnTo>
                  <a:lnTo>
                    <a:pt x="2748108" y="2780121"/>
                  </a:lnTo>
                  <a:lnTo>
                    <a:pt x="2715264" y="2811190"/>
                  </a:lnTo>
                  <a:lnTo>
                    <a:pt x="2681564" y="2841341"/>
                  </a:lnTo>
                  <a:lnTo>
                    <a:pt x="2647027" y="2870555"/>
                  </a:lnTo>
                  <a:lnTo>
                    <a:pt x="2611673" y="2898812"/>
                  </a:lnTo>
                  <a:lnTo>
                    <a:pt x="2575523" y="2926092"/>
                  </a:lnTo>
                  <a:lnTo>
                    <a:pt x="2538596" y="2952375"/>
                  </a:lnTo>
                  <a:lnTo>
                    <a:pt x="2500913" y="2977640"/>
                  </a:lnTo>
                  <a:lnTo>
                    <a:pt x="2462493" y="3001869"/>
                  </a:lnTo>
                  <a:lnTo>
                    <a:pt x="2423357" y="3025040"/>
                  </a:lnTo>
                  <a:lnTo>
                    <a:pt x="2383524" y="3047134"/>
                  </a:lnTo>
                  <a:lnTo>
                    <a:pt x="2343015" y="3068131"/>
                  </a:lnTo>
                  <a:lnTo>
                    <a:pt x="2301850" y="3088010"/>
                  </a:lnTo>
                  <a:lnTo>
                    <a:pt x="2260048" y="3106752"/>
                  </a:lnTo>
                  <a:lnTo>
                    <a:pt x="2217631" y="3124337"/>
                  </a:lnTo>
                  <a:lnTo>
                    <a:pt x="2174617" y="3140744"/>
                  </a:lnTo>
                  <a:lnTo>
                    <a:pt x="2131027" y="3155954"/>
                  </a:lnTo>
                  <a:lnTo>
                    <a:pt x="2086881" y="3169946"/>
                  </a:lnTo>
                  <a:lnTo>
                    <a:pt x="2042199" y="3182701"/>
                  </a:lnTo>
                  <a:lnTo>
                    <a:pt x="1997001" y="3194198"/>
                  </a:lnTo>
                  <a:lnTo>
                    <a:pt x="1951307" y="3204417"/>
                  </a:lnTo>
                  <a:lnTo>
                    <a:pt x="1905138" y="3213339"/>
                  </a:lnTo>
                  <a:lnTo>
                    <a:pt x="1858512" y="3220944"/>
                  </a:lnTo>
                  <a:lnTo>
                    <a:pt x="1811451" y="3227210"/>
                  </a:lnTo>
                  <a:lnTo>
                    <a:pt x="1763974" y="3232119"/>
                  </a:lnTo>
                  <a:lnTo>
                    <a:pt x="1716102" y="3235651"/>
                  </a:lnTo>
                  <a:lnTo>
                    <a:pt x="1667853" y="3237784"/>
                  </a:lnTo>
                  <a:lnTo>
                    <a:pt x="1619250" y="3238500"/>
                  </a:lnTo>
                  <a:lnTo>
                    <a:pt x="1570639" y="3237784"/>
                  </a:lnTo>
                  <a:lnTo>
                    <a:pt x="1522385" y="3235651"/>
                  </a:lnTo>
                  <a:lnTo>
                    <a:pt x="1474506" y="3232119"/>
                  </a:lnTo>
                  <a:lnTo>
                    <a:pt x="1427024" y="3227210"/>
                  </a:lnTo>
                  <a:lnTo>
                    <a:pt x="1379958" y="3220944"/>
                  </a:lnTo>
                  <a:lnTo>
                    <a:pt x="1333328" y="3213339"/>
                  </a:lnTo>
                  <a:lnTo>
                    <a:pt x="1287155" y="3204417"/>
                  </a:lnTo>
                  <a:lnTo>
                    <a:pt x="1241457" y="3194198"/>
                  </a:lnTo>
                  <a:lnTo>
                    <a:pt x="1196256" y="3182701"/>
                  </a:lnTo>
                  <a:lnTo>
                    <a:pt x="1151572" y="3169946"/>
                  </a:lnTo>
                  <a:lnTo>
                    <a:pt x="1107423" y="3155954"/>
                  </a:lnTo>
                  <a:lnTo>
                    <a:pt x="1063831" y="3140744"/>
                  </a:lnTo>
                  <a:lnTo>
                    <a:pt x="1020816" y="3124337"/>
                  </a:lnTo>
                  <a:lnTo>
                    <a:pt x="978397" y="3106752"/>
                  </a:lnTo>
                  <a:lnTo>
                    <a:pt x="936594" y="3088010"/>
                  </a:lnTo>
                  <a:lnTo>
                    <a:pt x="895428" y="3068131"/>
                  </a:lnTo>
                  <a:lnTo>
                    <a:pt x="854919" y="3047134"/>
                  </a:lnTo>
                  <a:lnTo>
                    <a:pt x="815086" y="3025040"/>
                  </a:lnTo>
                  <a:lnTo>
                    <a:pt x="775950" y="3001869"/>
                  </a:lnTo>
                  <a:lnTo>
                    <a:pt x="737530" y="2977640"/>
                  </a:lnTo>
                  <a:lnTo>
                    <a:pt x="699847" y="2952375"/>
                  </a:lnTo>
                  <a:lnTo>
                    <a:pt x="662921" y="2926092"/>
                  </a:lnTo>
                  <a:lnTo>
                    <a:pt x="626772" y="2898812"/>
                  </a:lnTo>
                  <a:lnTo>
                    <a:pt x="591419" y="2870555"/>
                  </a:lnTo>
                  <a:lnTo>
                    <a:pt x="556884" y="2841341"/>
                  </a:lnTo>
                  <a:lnTo>
                    <a:pt x="523185" y="2811190"/>
                  </a:lnTo>
                  <a:lnTo>
                    <a:pt x="490343" y="2780121"/>
                  </a:lnTo>
                  <a:lnTo>
                    <a:pt x="458378" y="2748156"/>
                  </a:lnTo>
                  <a:lnTo>
                    <a:pt x="427309" y="2715314"/>
                  </a:lnTo>
                  <a:lnTo>
                    <a:pt x="397158" y="2681615"/>
                  </a:lnTo>
                  <a:lnTo>
                    <a:pt x="367944" y="2647080"/>
                  </a:lnTo>
                  <a:lnTo>
                    <a:pt x="339687" y="2611727"/>
                  </a:lnTo>
                  <a:lnTo>
                    <a:pt x="312407" y="2575578"/>
                  </a:lnTo>
                  <a:lnTo>
                    <a:pt x="286124" y="2538652"/>
                  </a:lnTo>
                  <a:lnTo>
                    <a:pt x="260859" y="2500969"/>
                  </a:lnTo>
                  <a:lnTo>
                    <a:pt x="236630" y="2462549"/>
                  </a:lnTo>
                  <a:lnTo>
                    <a:pt x="213459" y="2423413"/>
                  </a:lnTo>
                  <a:lnTo>
                    <a:pt x="191365" y="2383580"/>
                  </a:lnTo>
                  <a:lnTo>
                    <a:pt x="170368" y="2343071"/>
                  </a:lnTo>
                  <a:lnTo>
                    <a:pt x="150489" y="2301905"/>
                  </a:lnTo>
                  <a:lnTo>
                    <a:pt x="131747" y="2260102"/>
                  </a:lnTo>
                  <a:lnTo>
                    <a:pt x="114162" y="2217683"/>
                  </a:lnTo>
                  <a:lnTo>
                    <a:pt x="97755" y="2174668"/>
                  </a:lnTo>
                  <a:lnTo>
                    <a:pt x="82545" y="2131076"/>
                  </a:lnTo>
                  <a:lnTo>
                    <a:pt x="68553" y="2086927"/>
                  </a:lnTo>
                  <a:lnTo>
                    <a:pt x="55798" y="2042243"/>
                  </a:lnTo>
                  <a:lnTo>
                    <a:pt x="44301" y="1997042"/>
                  </a:lnTo>
                  <a:lnTo>
                    <a:pt x="34082" y="1951344"/>
                  </a:lnTo>
                  <a:lnTo>
                    <a:pt x="25160" y="1905171"/>
                  </a:lnTo>
                  <a:lnTo>
                    <a:pt x="17555" y="1858541"/>
                  </a:lnTo>
                  <a:lnTo>
                    <a:pt x="11289" y="1811475"/>
                  </a:lnTo>
                  <a:lnTo>
                    <a:pt x="6380" y="1763993"/>
                  </a:lnTo>
                  <a:lnTo>
                    <a:pt x="2848" y="1716114"/>
                  </a:lnTo>
                  <a:lnTo>
                    <a:pt x="715" y="1667860"/>
                  </a:lnTo>
                  <a:lnTo>
                    <a:pt x="0" y="1619250"/>
                  </a:lnTo>
                  <a:close/>
                </a:path>
              </a:pathLst>
            </a:custGeom>
            <a:ln w="762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98194" y="5672429"/>
            <a:ext cx="64814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Nimbus Sans L"/>
                <a:cs typeface="Nimbus Sans L"/>
              </a:rPr>
              <a:t>Oxygen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is the </a:t>
            </a: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gas needed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for </a:t>
            </a: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respiration and</a:t>
            </a:r>
            <a:r>
              <a:rPr sz="2400" spc="80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is</a:t>
            </a:r>
            <a:endParaRPr sz="24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transported </a:t>
            </a:r>
            <a:r>
              <a:rPr sz="2400" b="1" dirty="0">
                <a:solidFill>
                  <a:srgbClr val="FF0000"/>
                </a:solidFill>
                <a:latin typeface="Nimbus Sans L"/>
                <a:cs typeface="Nimbus Sans L"/>
              </a:rPr>
              <a:t>to </a:t>
            </a:r>
            <a:r>
              <a:rPr sz="2400" spc="-204" dirty="0">
                <a:solidFill>
                  <a:srgbClr val="000066"/>
                </a:solidFill>
                <a:latin typeface="DejaVu Sans"/>
                <a:cs typeface="DejaVu Sans"/>
              </a:rPr>
              <a:t>the </a:t>
            </a:r>
            <a:r>
              <a:rPr sz="2400" spc="-185" dirty="0">
                <a:solidFill>
                  <a:srgbClr val="000066"/>
                </a:solidFill>
                <a:latin typeface="DejaVu Sans"/>
                <a:cs typeface="DejaVu Sans"/>
              </a:rPr>
              <a:t>body’s</a:t>
            </a:r>
            <a:r>
              <a:rPr sz="2400" spc="20" dirty="0">
                <a:solidFill>
                  <a:srgbClr val="000066"/>
                </a:solidFill>
                <a:latin typeface="DejaVu Sans"/>
                <a:cs typeface="DejaVu Sans"/>
              </a:rPr>
              <a:t> </a:t>
            </a:r>
            <a:r>
              <a:rPr sz="2400" spc="-120" dirty="0">
                <a:solidFill>
                  <a:srgbClr val="000066"/>
                </a:solidFill>
                <a:latin typeface="DejaVu Sans"/>
                <a:cs typeface="DejaVu Sans"/>
              </a:rPr>
              <a:t>cells.</a:t>
            </a:r>
            <a:endParaRPr sz="2400">
              <a:latin typeface="DejaVu Sans"/>
              <a:cs typeface="DejaVu Sa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45363" y="36576"/>
            <a:ext cx="5963920" cy="1146175"/>
            <a:chOff x="245363" y="36576"/>
            <a:chExt cx="5963920" cy="1146175"/>
          </a:xfrm>
        </p:grpSpPr>
        <p:sp>
          <p:nvSpPr>
            <p:cNvPr id="17" name="object 17"/>
            <p:cNvSpPr/>
            <p:nvPr/>
          </p:nvSpPr>
          <p:spPr>
            <a:xfrm>
              <a:off x="739063" y="441832"/>
              <a:ext cx="4980508" cy="7195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5363" y="36576"/>
              <a:ext cx="5963412" cy="11460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1584706"/>
            <a:ext cx="74885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2105" algn="l"/>
              </a:tabLst>
            </a:pPr>
            <a:r>
              <a:rPr sz="1550" spc="765" dirty="0">
                <a:solidFill>
                  <a:srgbClr val="9F2936"/>
                </a:solidFill>
                <a:latin typeface="DejaVu Sans"/>
                <a:cs typeface="DejaVu Sans"/>
              </a:rPr>
              <a:t>	</a:t>
            </a:r>
            <a:r>
              <a:rPr sz="2600" dirty="0">
                <a:solidFill>
                  <a:srgbClr val="000066"/>
                </a:solidFill>
                <a:latin typeface="Nimbus Sans L"/>
                <a:cs typeface="Nimbus Sans L"/>
              </a:rPr>
              <a:t>The circulatory system carries two types of</a:t>
            </a:r>
            <a:r>
              <a:rPr sz="2600" spc="-9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600" dirty="0">
                <a:solidFill>
                  <a:srgbClr val="000066"/>
                </a:solidFill>
                <a:latin typeface="Nimbus Sans L"/>
                <a:cs typeface="Nimbus Sans L"/>
              </a:rPr>
              <a:t>blood</a:t>
            </a:r>
            <a:endParaRPr sz="2600">
              <a:latin typeface="Nimbus Sans L"/>
              <a:cs typeface="Nimbus Sans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5572455"/>
            <a:ext cx="7899400" cy="7086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32740" marR="5080" indent="-320040">
              <a:lnSpc>
                <a:spcPts val="2500"/>
              </a:lnSpc>
              <a:spcBef>
                <a:spcPts val="500"/>
              </a:spcBef>
              <a:tabLst>
                <a:tab pos="332105" algn="l"/>
              </a:tabLst>
            </a:pPr>
            <a:r>
              <a:rPr sz="1450" spc="685" dirty="0">
                <a:solidFill>
                  <a:srgbClr val="9F2936"/>
                </a:solidFill>
                <a:latin typeface="DejaVu Sans"/>
                <a:cs typeface="DejaVu Sans"/>
              </a:rPr>
              <a:t>	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Arrangement of the circulatory system </a:t>
            </a: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means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that</a:t>
            </a:r>
            <a:r>
              <a:rPr sz="2400" spc="-10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these  two types </a:t>
            </a: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of blood </a:t>
            </a:r>
            <a:r>
              <a:rPr sz="2400" dirty="0">
                <a:solidFill>
                  <a:srgbClr val="000066"/>
                </a:solidFill>
                <a:latin typeface="Nimbus Sans L"/>
                <a:cs typeface="Nimbus Sans L"/>
              </a:rPr>
              <a:t>do not </a:t>
            </a:r>
            <a:r>
              <a:rPr sz="2400" spc="-5" dirty="0">
                <a:solidFill>
                  <a:srgbClr val="000066"/>
                </a:solidFill>
                <a:latin typeface="Nimbus Sans L"/>
                <a:cs typeface="Nimbus Sans L"/>
              </a:rPr>
              <a:t>mix.</a:t>
            </a:r>
            <a:endParaRPr sz="2400">
              <a:latin typeface="Nimbus Sans L"/>
              <a:cs typeface="Nimbus Sans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3444" y="2490342"/>
            <a:ext cx="20967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Nimbus Sans L"/>
                <a:cs typeface="Nimbus Sans L"/>
              </a:rPr>
              <a:t>Ox</a:t>
            </a:r>
            <a:r>
              <a:rPr sz="2800" b="1" spc="-35" dirty="0">
                <a:solidFill>
                  <a:srgbClr val="FF0000"/>
                </a:solidFill>
                <a:latin typeface="Nimbus Sans L"/>
                <a:cs typeface="Nimbus Sans L"/>
              </a:rPr>
              <a:t>y</a:t>
            </a:r>
            <a:r>
              <a:rPr sz="2800" b="1" spc="-5" dirty="0">
                <a:solidFill>
                  <a:srgbClr val="FF0000"/>
                </a:solidFill>
                <a:latin typeface="Nimbus Sans L"/>
                <a:cs typeface="Nimbus Sans L"/>
              </a:rPr>
              <a:t>ge</a:t>
            </a:r>
            <a:r>
              <a:rPr sz="2800" b="1" spc="-10" dirty="0">
                <a:solidFill>
                  <a:srgbClr val="FF0000"/>
                </a:solidFill>
                <a:latin typeface="Nimbus Sans L"/>
                <a:cs typeface="Nimbus Sans L"/>
              </a:rPr>
              <a:t>n</a:t>
            </a:r>
            <a:r>
              <a:rPr sz="2800" b="1" spc="-5" dirty="0">
                <a:solidFill>
                  <a:srgbClr val="FF0000"/>
                </a:solidFill>
                <a:latin typeface="Nimbus Sans L"/>
                <a:cs typeface="Nimbus Sans L"/>
              </a:rPr>
              <a:t>-ri</a:t>
            </a:r>
            <a:r>
              <a:rPr sz="2800" b="1" spc="15" dirty="0">
                <a:solidFill>
                  <a:srgbClr val="FF0000"/>
                </a:solidFill>
                <a:latin typeface="Nimbus Sans L"/>
                <a:cs typeface="Nimbus Sans L"/>
              </a:rPr>
              <a:t>c</a:t>
            </a:r>
            <a:r>
              <a:rPr sz="2800" b="1" spc="-5" dirty="0">
                <a:solidFill>
                  <a:srgbClr val="FF0000"/>
                </a:solidFill>
                <a:latin typeface="Nimbus Sans L"/>
                <a:cs typeface="Nimbus Sans L"/>
              </a:rPr>
              <a:t>h  </a:t>
            </a:r>
            <a:r>
              <a:rPr sz="2800" b="1" spc="-10" dirty="0">
                <a:solidFill>
                  <a:srgbClr val="FF0000"/>
                </a:solidFill>
                <a:latin typeface="Nimbus Sans L"/>
                <a:cs typeface="Nimbus Sans L"/>
              </a:rPr>
              <a:t>blood</a:t>
            </a:r>
            <a:endParaRPr sz="2800">
              <a:latin typeface="Nimbus Sans L"/>
              <a:cs typeface="Nimbus Sans 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65162" y="2111375"/>
            <a:ext cx="3926204" cy="3470275"/>
            <a:chOff x="665162" y="2111375"/>
            <a:chExt cx="3926204" cy="3470275"/>
          </a:xfrm>
        </p:grpSpPr>
        <p:sp>
          <p:nvSpPr>
            <p:cNvPr id="6" name="object 6"/>
            <p:cNvSpPr/>
            <p:nvPr/>
          </p:nvSpPr>
          <p:spPr>
            <a:xfrm>
              <a:off x="684212" y="2130425"/>
              <a:ext cx="3888104" cy="3432175"/>
            </a:xfrm>
            <a:custGeom>
              <a:avLst/>
              <a:gdLst/>
              <a:ahLst/>
              <a:cxnLst/>
              <a:rect l="l" t="t" r="r" b="b"/>
              <a:pathLst>
                <a:path w="3888104" h="3432175">
                  <a:moveTo>
                    <a:pt x="0" y="189737"/>
                  </a:moveTo>
                  <a:lnTo>
                    <a:pt x="6777" y="139303"/>
                  </a:lnTo>
                  <a:lnTo>
                    <a:pt x="25904" y="93979"/>
                  </a:lnTo>
                  <a:lnTo>
                    <a:pt x="55572" y="55578"/>
                  </a:lnTo>
                  <a:lnTo>
                    <a:pt x="93970" y="25907"/>
                  </a:lnTo>
                  <a:lnTo>
                    <a:pt x="139291" y="6778"/>
                  </a:lnTo>
                  <a:lnTo>
                    <a:pt x="189725" y="0"/>
                  </a:lnTo>
                  <a:lnTo>
                    <a:pt x="3698049" y="0"/>
                  </a:lnTo>
                  <a:lnTo>
                    <a:pt x="3748484" y="6778"/>
                  </a:lnTo>
                  <a:lnTo>
                    <a:pt x="3793807" y="25908"/>
                  </a:lnTo>
                  <a:lnTo>
                    <a:pt x="3832209" y="55578"/>
                  </a:lnTo>
                  <a:lnTo>
                    <a:pt x="3861879" y="93980"/>
                  </a:lnTo>
                  <a:lnTo>
                    <a:pt x="3881008" y="139303"/>
                  </a:lnTo>
                  <a:lnTo>
                    <a:pt x="3887787" y="189737"/>
                  </a:lnTo>
                  <a:lnTo>
                    <a:pt x="3887787" y="3242437"/>
                  </a:lnTo>
                  <a:lnTo>
                    <a:pt x="3881008" y="3292871"/>
                  </a:lnTo>
                  <a:lnTo>
                    <a:pt x="3861879" y="3338195"/>
                  </a:lnTo>
                  <a:lnTo>
                    <a:pt x="3832209" y="3376596"/>
                  </a:lnTo>
                  <a:lnTo>
                    <a:pt x="3793807" y="3406266"/>
                  </a:lnTo>
                  <a:lnTo>
                    <a:pt x="3748484" y="3425396"/>
                  </a:lnTo>
                  <a:lnTo>
                    <a:pt x="3698049" y="3432175"/>
                  </a:lnTo>
                  <a:lnTo>
                    <a:pt x="189725" y="3432175"/>
                  </a:lnTo>
                  <a:lnTo>
                    <a:pt x="139291" y="3425396"/>
                  </a:lnTo>
                  <a:lnTo>
                    <a:pt x="93970" y="3406267"/>
                  </a:lnTo>
                  <a:lnTo>
                    <a:pt x="55572" y="3376596"/>
                  </a:lnTo>
                  <a:lnTo>
                    <a:pt x="25904" y="3338195"/>
                  </a:lnTo>
                  <a:lnTo>
                    <a:pt x="6777" y="3292871"/>
                  </a:lnTo>
                  <a:lnTo>
                    <a:pt x="0" y="3242437"/>
                  </a:lnTo>
                  <a:lnTo>
                    <a:pt x="0" y="189737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84085" y="2278343"/>
              <a:ext cx="1082433" cy="16422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032375" y="2484577"/>
            <a:ext cx="22358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00FF"/>
                </a:solidFill>
                <a:latin typeface="Nimbus Sans L"/>
                <a:cs typeface="Nimbus Sans L"/>
              </a:rPr>
              <a:t>Ox</a:t>
            </a:r>
            <a:r>
              <a:rPr sz="2800" b="1" spc="-35" dirty="0">
                <a:solidFill>
                  <a:srgbClr val="0000FF"/>
                </a:solidFill>
                <a:latin typeface="Nimbus Sans L"/>
                <a:cs typeface="Nimbus Sans L"/>
              </a:rPr>
              <a:t>y</a:t>
            </a:r>
            <a:r>
              <a:rPr sz="2800" b="1" spc="-5" dirty="0">
                <a:solidFill>
                  <a:srgbClr val="0000FF"/>
                </a:solidFill>
                <a:latin typeface="Nimbus Sans L"/>
                <a:cs typeface="Nimbus Sans L"/>
              </a:rPr>
              <a:t>ge</a:t>
            </a:r>
            <a:r>
              <a:rPr sz="2800" b="1" spc="-20" dirty="0">
                <a:solidFill>
                  <a:srgbClr val="0000FF"/>
                </a:solidFill>
                <a:latin typeface="Nimbus Sans L"/>
                <a:cs typeface="Nimbus Sans L"/>
              </a:rPr>
              <a:t>n</a:t>
            </a:r>
            <a:r>
              <a:rPr sz="2800" b="1" spc="10" dirty="0">
                <a:solidFill>
                  <a:srgbClr val="0000FF"/>
                </a:solidFill>
                <a:latin typeface="Nimbus Sans L"/>
                <a:cs typeface="Nimbus Sans L"/>
              </a:rPr>
              <a:t>-</a:t>
            </a:r>
            <a:r>
              <a:rPr sz="2800" b="1" dirty="0">
                <a:solidFill>
                  <a:srgbClr val="0000FF"/>
                </a:solidFill>
                <a:latin typeface="Nimbus Sans L"/>
                <a:cs typeface="Nimbus Sans L"/>
              </a:rPr>
              <a:t>po</a:t>
            </a:r>
            <a:r>
              <a:rPr sz="2800" b="1" spc="-5" dirty="0">
                <a:solidFill>
                  <a:srgbClr val="0000FF"/>
                </a:solidFill>
                <a:latin typeface="Nimbus Sans L"/>
                <a:cs typeface="Nimbus Sans L"/>
              </a:rPr>
              <a:t>or  blood</a:t>
            </a:r>
            <a:endParaRPr sz="2800">
              <a:latin typeface="Nimbus Sans L"/>
              <a:cs typeface="Nimbus Sans 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60925" y="2155825"/>
            <a:ext cx="3888104" cy="3354070"/>
          </a:xfrm>
          <a:custGeom>
            <a:avLst/>
            <a:gdLst/>
            <a:ahLst/>
            <a:cxnLst/>
            <a:rect l="l" t="t" r="r" b="b"/>
            <a:pathLst>
              <a:path w="3888104" h="3354070">
                <a:moveTo>
                  <a:pt x="0" y="185420"/>
                </a:moveTo>
                <a:lnTo>
                  <a:pt x="6626" y="136142"/>
                </a:lnTo>
                <a:lnTo>
                  <a:pt x="25324" y="91853"/>
                </a:lnTo>
                <a:lnTo>
                  <a:pt x="54324" y="54324"/>
                </a:lnTo>
                <a:lnTo>
                  <a:pt x="91853" y="25324"/>
                </a:lnTo>
                <a:lnTo>
                  <a:pt x="136142" y="6626"/>
                </a:lnTo>
                <a:lnTo>
                  <a:pt x="185420" y="0"/>
                </a:lnTo>
                <a:lnTo>
                  <a:pt x="3702430" y="0"/>
                </a:lnTo>
                <a:lnTo>
                  <a:pt x="3751707" y="6626"/>
                </a:lnTo>
                <a:lnTo>
                  <a:pt x="3795992" y="25324"/>
                </a:lnTo>
                <a:lnTo>
                  <a:pt x="3833510" y="54324"/>
                </a:lnTo>
                <a:lnTo>
                  <a:pt x="3862488" y="91853"/>
                </a:lnTo>
                <a:lnTo>
                  <a:pt x="3881151" y="136142"/>
                </a:lnTo>
                <a:lnTo>
                  <a:pt x="3887724" y="185420"/>
                </a:lnTo>
                <a:lnTo>
                  <a:pt x="3887851" y="3168141"/>
                </a:lnTo>
                <a:lnTo>
                  <a:pt x="3881224" y="3217419"/>
                </a:lnTo>
                <a:lnTo>
                  <a:pt x="3862526" y="3261708"/>
                </a:lnTo>
                <a:lnTo>
                  <a:pt x="3833526" y="3299237"/>
                </a:lnTo>
                <a:lnTo>
                  <a:pt x="3795997" y="3328237"/>
                </a:lnTo>
                <a:lnTo>
                  <a:pt x="3751708" y="3346935"/>
                </a:lnTo>
                <a:lnTo>
                  <a:pt x="3702430" y="3353562"/>
                </a:lnTo>
                <a:lnTo>
                  <a:pt x="185420" y="3353562"/>
                </a:lnTo>
                <a:lnTo>
                  <a:pt x="136142" y="3346935"/>
                </a:lnTo>
                <a:lnTo>
                  <a:pt x="91853" y="3328237"/>
                </a:lnTo>
                <a:lnTo>
                  <a:pt x="54324" y="3299237"/>
                </a:lnTo>
                <a:lnTo>
                  <a:pt x="25324" y="3261708"/>
                </a:lnTo>
                <a:lnTo>
                  <a:pt x="6626" y="3217419"/>
                </a:lnTo>
                <a:lnTo>
                  <a:pt x="0" y="3168141"/>
                </a:lnTo>
                <a:lnTo>
                  <a:pt x="0" y="185420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0739" y="3705859"/>
            <a:ext cx="338709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marR="1322705" indent="-20764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DejaVu Sans"/>
              <a:buChar char=""/>
              <a:tabLst>
                <a:tab pos="280035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Blood </a:t>
            </a:r>
            <a:r>
              <a:rPr sz="2000" spc="-75" dirty="0">
                <a:solidFill>
                  <a:srgbClr val="000066"/>
                </a:solidFill>
                <a:latin typeface="Nimbus Sans L"/>
                <a:cs typeface="Nimbus Sans L"/>
              </a:rPr>
              <a:t>travelling 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to the body</a:t>
            </a:r>
            <a:r>
              <a:rPr sz="2000" spc="-10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cells</a:t>
            </a:r>
            <a:endParaRPr sz="2000">
              <a:latin typeface="Nimbus Sans L"/>
              <a:cs typeface="Nimbus Sans L"/>
            </a:endParaRPr>
          </a:p>
          <a:p>
            <a:pPr marL="279400" indent="-267335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DejaVu Sans"/>
              <a:buChar char=""/>
              <a:tabLst>
                <a:tab pos="280035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High oxygen</a:t>
            </a:r>
            <a:r>
              <a:rPr sz="2000" spc="-40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content</a:t>
            </a:r>
            <a:endParaRPr sz="2000">
              <a:latin typeface="Nimbus Sans L"/>
              <a:cs typeface="Nimbus Sans L"/>
            </a:endParaRPr>
          </a:p>
          <a:p>
            <a:pPr marL="279400" indent="-267335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DejaVu Sans"/>
              <a:buChar char=""/>
              <a:tabLst>
                <a:tab pos="280035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Low carbon dioxide</a:t>
            </a:r>
            <a:r>
              <a:rPr sz="2000" spc="-7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spc="-135" dirty="0">
                <a:solidFill>
                  <a:srgbClr val="000066"/>
                </a:solidFill>
                <a:latin typeface="Nimbus Sans L"/>
                <a:cs typeface="Nimbus Sans L"/>
              </a:rPr>
              <a:t>content</a:t>
            </a:r>
            <a:endParaRPr sz="2000">
              <a:latin typeface="Nimbus Sans L"/>
              <a:cs typeface="Nimbus Sans 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1928" y="3739388"/>
            <a:ext cx="3442970" cy="154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100"/>
              </a:spcBef>
              <a:buClr>
                <a:srgbClr val="0000FF"/>
              </a:buClr>
              <a:buFont typeface="DejaVu Sans"/>
              <a:buChar char=""/>
              <a:tabLst>
                <a:tab pos="279400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Blood</a:t>
            </a:r>
            <a:r>
              <a:rPr sz="2000" spc="-2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travelling</a:t>
            </a:r>
            <a:endParaRPr sz="2000">
              <a:latin typeface="Nimbus Sans L"/>
              <a:cs typeface="Nimbus Sans L"/>
            </a:endParaRPr>
          </a:p>
          <a:p>
            <a:pPr marL="219710">
              <a:lnSpc>
                <a:spcPct val="100000"/>
              </a:lnSpc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away from the body</a:t>
            </a:r>
            <a:r>
              <a:rPr sz="2000" spc="-10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cells</a:t>
            </a:r>
            <a:endParaRPr sz="2000">
              <a:latin typeface="Nimbus Sans L"/>
              <a:cs typeface="Nimbus Sans L"/>
            </a:endParaRPr>
          </a:p>
          <a:p>
            <a:pPr marL="279400" indent="-266700">
              <a:lnSpc>
                <a:spcPct val="100000"/>
              </a:lnSpc>
              <a:spcBef>
                <a:spcPts val="1200"/>
              </a:spcBef>
              <a:buClr>
                <a:srgbClr val="0000FF"/>
              </a:buClr>
              <a:buFont typeface="DejaVu Sans"/>
              <a:buChar char=""/>
              <a:tabLst>
                <a:tab pos="279400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Low oxygen</a:t>
            </a:r>
            <a:r>
              <a:rPr sz="2000" spc="-4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content</a:t>
            </a:r>
            <a:endParaRPr sz="2000">
              <a:latin typeface="Nimbus Sans L"/>
              <a:cs typeface="Nimbus Sans L"/>
            </a:endParaRPr>
          </a:p>
          <a:p>
            <a:pPr marL="279400" indent="-266700">
              <a:lnSpc>
                <a:spcPct val="100000"/>
              </a:lnSpc>
              <a:spcBef>
                <a:spcPts val="1135"/>
              </a:spcBef>
              <a:buClr>
                <a:srgbClr val="0000FF"/>
              </a:buClr>
              <a:buFont typeface="DejaVu Sans"/>
              <a:buChar char=""/>
              <a:tabLst>
                <a:tab pos="279400" algn="l"/>
              </a:tabLst>
            </a:pPr>
            <a:r>
              <a:rPr sz="2000" dirty="0">
                <a:solidFill>
                  <a:srgbClr val="000066"/>
                </a:solidFill>
                <a:latin typeface="Nimbus Sans L"/>
                <a:cs typeface="Nimbus Sans L"/>
              </a:rPr>
              <a:t>High carbon dioxide</a:t>
            </a:r>
            <a:r>
              <a:rPr sz="2000" spc="-75" dirty="0">
                <a:solidFill>
                  <a:srgbClr val="000066"/>
                </a:solidFill>
                <a:latin typeface="Nimbus Sans L"/>
                <a:cs typeface="Nimbus Sans L"/>
              </a:rPr>
              <a:t> </a:t>
            </a:r>
            <a:r>
              <a:rPr sz="2000" spc="-135" dirty="0">
                <a:solidFill>
                  <a:srgbClr val="000066"/>
                </a:solidFill>
                <a:latin typeface="Nimbus Sans L"/>
                <a:cs typeface="Nimbus Sans L"/>
              </a:rPr>
              <a:t>content</a:t>
            </a:r>
            <a:endParaRPr sz="2000">
              <a:latin typeface="Nimbus Sans L"/>
              <a:cs typeface="Nimbus Sans 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37476" y="2057400"/>
            <a:ext cx="15240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45363" y="36576"/>
            <a:ext cx="5963920" cy="1146175"/>
            <a:chOff x="245363" y="36576"/>
            <a:chExt cx="5963920" cy="1146175"/>
          </a:xfrm>
        </p:grpSpPr>
        <p:sp>
          <p:nvSpPr>
            <p:cNvPr id="14" name="object 14"/>
            <p:cNvSpPr/>
            <p:nvPr/>
          </p:nvSpPr>
          <p:spPr>
            <a:xfrm>
              <a:off x="739063" y="441832"/>
              <a:ext cx="4980508" cy="7195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5363" y="36576"/>
              <a:ext cx="5963412" cy="11460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130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DejaVu Sans</vt:lpstr>
      <vt:lpstr>Nimbus Sans L</vt:lpstr>
      <vt:lpstr>URW Palladio L</vt:lpstr>
      <vt:lpstr>Office Theme</vt:lpstr>
      <vt:lpstr>Basics of Circulatory System</vt:lpstr>
      <vt:lpstr>PowerPoint Presentation</vt:lpstr>
      <vt:lpstr>Components</vt:lpstr>
      <vt:lpstr> Which gases are transported to and from the body’s  cells by the blood flowing in the circulatory system?</vt:lpstr>
      <vt:lpstr>Oxygen-rich  blood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Circulatory System</dc:title>
  <dc:creator>dell</dc:creator>
  <cp:lastModifiedBy>dell</cp:lastModifiedBy>
  <cp:revision>3</cp:revision>
  <dcterms:created xsi:type="dcterms:W3CDTF">2020-04-08T14:57:51Z</dcterms:created>
  <dcterms:modified xsi:type="dcterms:W3CDTF">2020-04-08T17:36:23Z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2020-04-08T00:00:00Z</vt:filetime>
  </property>
</Properties>
</file>