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8" r:id="rId2"/>
    <p:sldId id="276" r:id="rId3"/>
    <p:sldId id="277" r:id="rId4"/>
    <p:sldId id="278" r:id="rId5"/>
    <p:sldId id="279" r:id="rId6"/>
    <p:sldId id="287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Nimbus Sans L"/>
                <a:cs typeface="Nimbus Sans 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© </a:t>
            </a:r>
            <a:r>
              <a:rPr spc="-15" dirty="0"/>
              <a:t>iTutor. </a:t>
            </a:r>
            <a:r>
              <a:rPr spc="-5" dirty="0"/>
              <a:t>2000-2013. </a:t>
            </a:r>
            <a:r>
              <a:rPr dirty="0"/>
              <a:t>All </a:t>
            </a:r>
            <a:r>
              <a:rPr spc="-5" dirty="0"/>
              <a:t>Rights</a:t>
            </a:r>
            <a:r>
              <a:rPr spc="-150" dirty="0"/>
              <a:t> </a:t>
            </a:r>
            <a:r>
              <a:rPr spc="-5" dirty="0"/>
              <a:t>Reserved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URW Palladio L"/>
                <a:cs typeface="URW Palladio 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URW Palladio L"/>
                <a:cs typeface="URW Palladio 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Nimbus Sans L"/>
                <a:cs typeface="Nimbus Sans 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© </a:t>
            </a:r>
            <a:r>
              <a:rPr spc="-15" dirty="0"/>
              <a:t>iTutor. </a:t>
            </a:r>
            <a:r>
              <a:rPr spc="-5" dirty="0"/>
              <a:t>2000-2013. </a:t>
            </a:r>
            <a:r>
              <a:rPr dirty="0"/>
              <a:t>All </a:t>
            </a:r>
            <a:r>
              <a:rPr spc="-5" dirty="0"/>
              <a:t>Rights</a:t>
            </a:r>
            <a:r>
              <a:rPr spc="-150" dirty="0"/>
              <a:t> </a:t>
            </a:r>
            <a:r>
              <a:rPr spc="-5" dirty="0"/>
              <a:t>Reserved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URW Palladio L"/>
                <a:cs typeface="URW Palladio 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Nimbus Sans L"/>
                <a:cs typeface="Nimbus Sans 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© </a:t>
            </a:r>
            <a:r>
              <a:rPr spc="-15" dirty="0"/>
              <a:t>iTutor. </a:t>
            </a:r>
            <a:r>
              <a:rPr spc="-5" dirty="0"/>
              <a:t>2000-2013. </a:t>
            </a:r>
            <a:r>
              <a:rPr dirty="0"/>
              <a:t>All </a:t>
            </a:r>
            <a:r>
              <a:rPr spc="-5" dirty="0"/>
              <a:t>Rights</a:t>
            </a:r>
            <a:r>
              <a:rPr spc="-150" dirty="0"/>
              <a:t> </a:t>
            </a:r>
            <a:r>
              <a:rPr spc="-5" dirty="0"/>
              <a:t>Reserved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URW Palladio L"/>
                <a:cs typeface="URW Palladio 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Nimbus Sans L"/>
                <a:cs typeface="Nimbus Sans 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© </a:t>
            </a:r>
            <a:r>
              <a:rPr spc="-15" dirty="0"/>
              <a:t>iTutor. </a:t>
            </a:r>
            <a:r>
              <a:rPr spc="-5" dirty="0"/>
              <a:t>2000-2013. </a:t>
            </a:r>
            <a:r>
              <a:rPr dirty="0"/>
              <a:t>All </a:t>
            </a:r>
            <a:r>
              <a:rPr spc="-5" dirty="0"/>
              <a:t>Rights</a:t>
            </a:r>
            <a:r>
              <a:rPr spc="-150" dirty="0"/>
              <a:t> </a:t>
            </a:r>
            <a:r>
              <a:rPr spc="-5" dirty="0"/>
              <a:t>Reserved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Nimbus Sans L"/>
                <a:cs typeface="Nimbus Sans 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© </a:t>
            </a:r>
            <a:r>
              <a:rPr spc="-15" dirty="0"/>
              <a:t>iTutor. </a:t>
            </a:r>
            <a:r>
              <a:rPr spc="-5" dirty="0"/>
              <a:t>2000-2013. </a:t>
            </a:r>
            <a:r>
              <a:rPr dirty="0"/>
              <a:t>All </a:t>
            </a:r>
            <a:r>
              <a:rPr spc="-5" dirty="0"/>
              <a:t>Rights</a:t>
            </a:r>
            <a:r>
              <a:rPr spc="-150" dirty="0"/>
              <a:t> </a:t>
            </a:r>
            <a:r>
              <a:rPr spc="-5" dirty="0"/>
              <a:t>Reserved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9F2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8553450" y="0"/>
                </a:moveTo>
                <a:lnTo>
                  <a:pt x="0" y="0"/>
                </a:lnTo>
                <a:lnTo>
                  <a:pt x="0" y="228600"/>
                </a:lnTo>
                <a:lnTo>
                  <a:pt x="8553450" y="228600"/>
                </a:lnTo>
                <a:lnTo>
                  <a:pt x="855345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2592" y="1548129"/>
            <a:ext cx="7798815" cy="977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URW Palladio L"/>
                <a:cs typeface="URW Palladio 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1979" y="1427349"/>
            <a:ext cx="7940040" cy="4799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URW Palladio L"/>
                <a:cs typeface="URW Palladio 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40" y="6673503"/>
            <a:ext cx="2776220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7E7E7E"/>
                </a:solidFill>
                <a:latin typeface="Nimbus Sans L"/>
                <a:cs typeface="Nimbus Sans 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© </a:t>
            </a:r>
            <a:r>
              <a:rPr spc="-15" dirty="0"/>
              <a:t>iTutor. </a:t>
            </a:r>
            <a:r>
              <a:rPr spc="-5" dirty="0"/>
              <a:t>2000-2013. </a:t>
            </a:r>
            <a:r>
              <a:rPr dirty="0"/>
              <a:t>All </a:t>
            </a:r>
            <a:r>
              <a:rPr spc="-5" dirty="0"/>
              <a:t>Rights</a:t>
            </a:r>
            <a:r>
              <a:rPr spc="-150" dirty="0"/>
              <a:t> </a:t>
            </a:r>
            <a:r>
              <a:rPr spc="-5" dirty="0"/>
              <a:t>Reserved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7772400" cy="1354217"/>
          </a:xfrm>
        </p:spPr>
        <p:txBody>
          <a:bodyPr/>
          <a:lstStyle/>
          <a:p>
            <a:r>
              <a:rPr lang="en-US" sz="4400" b="1" dirty="0" err="1" smtClean="0"/>
              <a:t>Vessels,Arteries</a:t>
            </a:r>
            <a:r>
              <a:rPr lang="en-US" sz="4400" b="1" dirty="0" smtClean="0"/>
              <a:t> </a:t>
            </a:r>
            <a:r>
              <a:rPr lang="en-US" sz="4400" b="1"/>
              <a:t>&amp; </a:t>
            </a:r>
            <a:r>
              <a:rPr lang="en-US" sz="4400" b="1" smtClean="0"/>
              <a:t>Veins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smtClean="0"/>
              <a:t>               (</a:t>
            </a:r>
            <a:r>
              <a:rPr lang="en-US" sz="2800" smtClean="0"/>
              <a:t>Basics </a:t>
            </a:r>
            <a:r>
              <a:rPr lang="en-US" sz="2800" dirty="0"/>
              <a:t>of </a:t>
            </a:r>
            <a:r>
              <a:rPr lang="en-US" sz="2800"/>
              <a:t>Circulatory </a:t>
            </a:r>
            <a:r>
              <a:rPr lang="en-US" sz="2800" smtClean="0"/>
              <a:t>System).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5715000" y="4953000"/>
            <a:ext cx="6400800" cy="1292662"/>
          </a:xfrm>
        </p:spPr>
        <p:txBody>
          <a:bodyPr/>
          <a:lstStyle/>
          <a:p>
            <a:r>
              <a:rPr lang="en-US" dirty="0" smtClean="0"/>
              <a:t>By</a:t>
            </a:r>
          </a:p>
          <a:p>
            <a:endParaRPr lang="en-US" dirty="0"/>
          </a:p>
          <a:p>
            <a:r>
              <a:rPr lang="en-US" dirty="0" smtClean="0"/>
              <a:t>Dr. Irfan Ali Khan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4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1084" y="105155"/>
            <a:ext cx="4043679" cy="1031875"/>
            <a:chOff x="291084" y="105155"/>
            <a:chExt cx="4043679" cy="1031875"/>
          </a:xfrm>
        </p:grpSpPr>
        <p:sp>
          <p:nvSpPr>
            <p:cNvPr id="3" name="object 3"/>
            <p:cNvSpPr/>
            <p:nvPr/>
          </p:nvSpPr>
          <p:spPr>
            <a:xfrm>
              <a:off x="735571" y="469646"/>
              <a:ext cx="3159137" cy="52603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91084" y="105155"/>
              <a:ext cx="4043172" cy="10317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91387" y="1609089"/>
            <a:ext cx="4517390" cy="1611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  <a:tabLst>
                <a:tab pos="332105" algn="l"/>
              </a:tabLst>
            </a:pPr>
            <a:r>
              <a:rPr sz="1550" spc="765" dirty="0">
                <a:solidFill>
                  <a:srgbClr val="9F2936"/>
                </a:solidFill>
                <a:latin typeface="DejaVu Sans"/>
                <a:cs typeface="DejaVu Sans"/>
              </a:rPr>
              <a:t>	</a:t>
            </a:r>
            <a:r>
              <a:rPr sz="2600" dirty="0"/>
              <a:t>As </a:t>
            </a:r>
            <a:r>
              <a:rPr sz="2600" spc="-5" dirty="0"/>
              <a:t>blood </a:t>
            </a:r>
            <a:r>
              <a:rPr sz="2600" dirty="0"/>
              <a:t>moves </a:t>
            </a:r>
            <a:r>
              <a:rPr sz="2600" spc="-5" dirty="0"/>
              <a:t>through the  circulatory </a:t>
            </a:r>
            <a:r>
              <a:rPr sz="2600" dirty="0"/>
              <a:t>system </a:t>
            </a:r>
            <a:r>
              <a:rPr sz="2600" spc="-5" dirty="0"/>
              <a:t>it </a:t>
            </a:r>
            <a:r>
              <a:rPr sz="2600" dirty="0"/>
              <a:t>moves  </a:t>
            </a:r>
            <a:r>
              <a:rPr sz="2600" spc="-5" dirty="0"/>
              <a:t>through </a:t>
            </a:r>
            <a:r>
              <a:rPr sz="2600" dirty="0"/>
              <a:t>3 types </a:t>
            </a:r>
            <a:r>
              <a:rPr sz="2600" spc="-10" dirty="0"/>
              <a:t>of </a:t>
            </a:r>
            <a:r>
              <a:rPr sz="2600" spc="-5" dirty="0"/>
              <a:t>blood  </a:t>
            </a:r>
            <a:r>
              <a:rPr sz="2600" dirty="0"/>
              <a:t>vessels:</a:t>
            </a:r>
            <a:endParaRPr sz="2600">
              <a:latin typeface="DejaVu Sans"/>
              <a:cs typeface="DejaVu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57147" y="3273678"/>
            <a:ext cx="4349115" cy="2373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349250" indent="-274955">
              <a:lnSpc>
                <a:spcPct val="100000"/>
              </a:lnSpc>
              <a:spcBef>
                <a:spcPts val="100"/>
              </a:spcBef>
              <a:buClr>
                <a:srgbClr val="EF7E09"/>
              </a:buClr>
              <a:buSzPct val="68750"/>
              <a:buFont typeface="DejaVu Sans"/>
              <a:buChar char=""/>
              <a:tabLst>
                <a:tab pos="287655" algn="l"/>
              </a:tabLst>
            </a:pPr>
            <a:r>
              <a:rPr sz="2400" b="1" dirty="0">
                <a:latin typeface="URW Palladio L"/>
                <a:cs typeface="URW Palladio L"/>
              </a:rPr>
              <a:t>Arteries: </a:t>
            </a:r>
            <a:r>
              <a:rPr sz="2400" dirty="0">
                <a:latin typeface="URW Palladio L"/>
                <a:cs typeface="URW Palladio L"/>
              </a:rPr>
              <a:t>Carry </a:t>
            </a:r>
            <a:r>
              <a:rPr sz="2400" spc="-5" dirty="0">
                <a:latin typeface="URW Palladio L"/>
                <a:cs typeface="URW Palladio L"/>
              </a:rPr>
              <a:t>blood </a:t>
            </a:r>
            <a:r>
              <a:rPr sz="2400" spc="-250" dirty="0">
                <a:latin typeface="URW Palladio L"/>
                <a:cs typeface="URW Palladio L"/>
              </a:rPr>
              <a:t>away  </a:t>
            </a:r>
            <a:r>
              <a:rPr sz="2400" dirty="0">
                <a:latin typeface="URW Palladio L"/>
                <a:cs typeface="URW Palladio L"/>
              </a:rPr>
              <a:t>from </a:t>
            </a:r>
            <a:r>
              <a:rPr sz="2400" spc="-5" dirty="0">
                <a:latin typeface="URW Palladio L"/>
                <a:cs typeface="URW Palladio L"/>
              </a:rPr>
              <a:t>the heart</a:t>
            </a:r>
            <a:r>
              <a:rPr sz="2400" spc="10" dirty="0">
                <a:latin typeface="URW Palladio L"/>
                <a:cs typeface="URW Palladio L"/>
              </a:rPr>
              <a:t> </a:t>
            </a:r>
            <a:r>
              <a:rPr sz="2400" b="1" dirty="0">
                <a:latin typeface="URW Palladio L"/>
                <a:cs typeface="URW Palladio L"/>
              </a:rPr>
              <a:t>.</a:t>
            </a:r>
            <a:endParaRPr sz="2400">
              <a:latin typeface="URW Palladio L"/>
              <a:cs typeface="URW Palladio L"/>
            </a:endParaRPr>
          </a:p>
          <a:p>
            <a:pPr marL="287020" marR="5080" indent="-274955">
              <a:lnSpc>
                <a:spcPct val="100000"/>
              </a:lnSpc>
              <a:spcBef>
                <a:spcPts val="600"/>
              </a:spcBef>
              <a:buClr>
                <a:srgbClr val="EF7E09"/>
              </a:buClr>
              <a:buSzPct val="68750"/>
              <a:buFont typeface="DejaVu Sans"/>
              <a:buChar char=""/>
              <a:tabLst>
                <a:tab pos="287655" algn="l"/>
                <a:tab pos="2037714" algn="l"/>
              </a:tabLst>
            </a:pPr>
            <a:r>
              <a:rPr sz="2400" b="1" spc="-5" dirty="0">
                <a:latin typeface="URW Palladio L"/>
                <a:cs typeface="URW Palladio L"/>
              </a:rPr>
              <a:t>Capillaries:	</a:t>
            </a:r>
            <a:r>
              <a:rPr sz="2400" spc="-5" dirty="0">
                <a:latin typeface="URW Palladio L"/>
                <a:cs typeface="URW Palladio L"/>
              </a:rPr>
              <a:t>Link arterioles</a:t>
            </a:r>
            <a:r>
              <a:rPr sz="2400" spc="-30" dirty="0">
                <a:latin typeface="URW Palladio L"/>
                <a:cs typeface="URW Palladio L"/>
              </a:rPr>
              <a:t> </a:t>
            </a:r>
            <a:r>
              <a:rPr sz="2400" spc="-5" dirty="0">
                <a:latin typeface="URW Palladio L"/>
                <a:cs typeface="URW Palladio L"/>
              </a:rPr>
              <a:t>to  </a:t>
            </a:r>
            <a:r>
              <a:rPr sz="2400" dirty="0">
                <a:latin typeface="URW Palladio L"/>
                <a:cs typeface="URW Palladio L"/>
              </a:rPr>
              <a:t>veins.</a:t>
            </a:r>
            <a:endParaRPr sz="2400">
              <a:latin typeface="URW Palladio L"/>
              <a:cs typeface="URW Palladio L"/>
            </a:endParaRPr>
          </a:p>
          <a:p>
            <a:pPr marL="287020" marR="277495" indent="-274955">
              <a:lnSpc>
                <a:spcPct val="100000"/>
              </a:lnSpc>
              <a:spcBef>
                <a:spcPts val="600"/>
              </a:spcBef>
              <a:buClr>
                <a:srgbClr val="EF7E09"/>
              </a:buClr>
              <a:buSzPct val="68750"/>
              <a:buFont typeface="DejaVu Sans"/>
              <a:buChar char=""/>
              <a:tabLst>
                <a:tab pos="287655" algn="l"/>
              </a:tabLst>
            </a:pPr>
            <a:r>
              <a:rPr sz="2400" b="1" dirty="0">
                <a:latin typeface="URW Palladio L"/>
                <a:cs typeface="URW Palladio L"/>
              </a:rPr>
              <a:t>Veins: </a:t>
            </a:r>
            <a:r>
              <a:rPr sz="2400" dirty="0">
                <a:latin typeface="URW Palladio L"/>
                <a:cs typeface="URW Palladio L"/>
              </a:rPr>
              <a:t>Carry </a:t>
            </a:r>
            <a:r>
              <a:rPr sz="2400" spc="-5" dirty="0">
                <a:latin typeface="URW Palladio L"/>
                <a:cs typeface="URW Palladio L"/>
              </a:rPr>
              <a:t>blood </a:t>
            </a:r>
            <a:r>
              <a:rPr sz="2400" spc="-150" dirty="0">
                <a:latin typeface="URW Palladio L"/>
                <a:cs typeface="URW Palladio L"/>
              </a:rPr>
              <a:t>towards  </a:t>
            </a:r>
            <a:r>
              <a:rPr sz="2400" spc="-5" dirty="0">
                <a:latin typeface="URW Palladio L"/>
                <a:cs typeface="URW Palladio L"/>
              </a:rPr>
              <a:t>the heart</a:t>
            </a:r>
            <a:endParaRPr sz="2400">
              <a:latin typeface="URW Palladio L"/>
              <a:cs typeface="URW Palladio 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43498" y="1605025"/>
            <a:ext cx="3262249" cy="47957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557274"/>
            <a:ext cx="15189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EF7E09"/>
                </a:solidFill>
                <a:latin typeface="URW Palladio L"/>
                <a:cs typeface="URW Palladio L"/>
              </a:rPr>
              <a:t>Art</a:t>
            </a:r>
            <a:r>
              <a:rPr sz="3200" b="1" spc="10" dirty="0">
                <a:solidFill>
                  <a:srgbClr val="EF7E09"/>
                </a:solidFill>
                <a:latin typeface="URW Palladio L"/>
                <a:cs typeface="URW Palladio L"/>
              </a:rPr>
              <a:t>e</a:t>
            </a:r>
            <a:r>
              <a:rPr sz="3200" b="1" spc="-5" dirty="0">
                <a:solidFill>
                  <a:srgbClr val="EF7E09"/>
                </a:solidFill>
                <a:latin typeface="URW Palladio L"/>
                <a:cs typeface="URW Palladio L"/>
              </a:rPr>
              <a:t>ries</a:t>
            </a:r>
            <a:endParaRPr sz="3200">
              <a:latin typeface="URW Palladio L"/>
              <a:cs typeface="URW Palladio 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5640" y="2053869"/>
            <a:ext cx="7981315" cy="448627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530"/>
              </a:spcBef>
              <a:tabLst>
                <a:tab pos="344805" algn="l"/>
              </a:tabLst>
            </a:pPr>
            <a:r>
              <a:rPr sz="1300" spc="660" dirty="0">
                <a:solidFill>
                  <a:srgbClr val="9F2936"/>
                </a:solidFill>
                <a:latin typeface="DejaVu Sans"/>
                <a:cs typeface="DejaVu Sans"/>
              </a:rPr>
              <a:t>	</a:t>
            </a:r>
            <a:r>
              <a:rPr sz="2200" spc="-5" dirty="0">
                <a:latin typeface="URW Palladio L"/>
                <a:cs typeface="URW Palladio L"/>
              </a:rPr>
              <a:t>Large</a:t>
            </a:r>
            <a:r>
              <a:rPr sz="2200" spc="-10" dirty="0">
                <a:latin typeface="URW Palladio L"/>
                <a:cs typeface="URW Palladio L"/>
              </a:rPr>
              <a:t> </a:t>
            </a:r>
            <a:r>
              <a:rPr sz="2200" spc="-5" dirty="0">
                <a:latin typeface="URW Palladio L"/>
                <a:cs typeface="URW Palladio L"/>
              </a:rPr>
              <a:t>vessels</a:t>
            </a:r>
            <a:endParaRPr sz="2200">
              <a:latin typeface="URW Palladio L"/>
              <a:cs typeface="URW Palladio L"/>
            </a:endParaRPr>
          </a:p>
          <a:p>
            <a:pPr marL="345440" indent="-320040">
              <a:lnSpc>
                <a:spcPct val="100000"/>
              </a:lnSpc>
              <a:spcBef>
                <a:spcPts val="434"/>
              </a:spcBef>
              <a:buClr>
                <a:srgbClr val="9F2936"/>
              </a:buClr>
              <a:buSzPct val="59090"/>
              <a:buFont typeface="DejaVu Sans"/>
              <a:buChar char=""/>
              <a:tabLst>
                <a:tab pos="344805" algn="l"/>
                <a:tab pos="345440" algn="l"/>
              </a:tabLst>
            </a:pPr>
            <a:r>
              <a:rPr sz="2200" spc="-5" dirty="0">
                <a:latin typeface="URW Palladio L"/>
                <a:cs typeface="URW Palladio L"/>
              </a:rPr>
              <a:t>Carry </a:t>
            </a:r>
            <a:r>
              <a:rPr sz="2200" spc="-10" dirty="0">
                <a:latin typeface="URW Palladio L"/>
                <a:cs typeface="URW Palladio L"/>
              </a:rPr>
              <a:t>blood </a:t>
            </a:r>
            <a:r>
              <a:rPr sz="2200" spc="-5" dirty="0">
                <a:latin typeface="URW Palladio L"/>
                <a:cs typeface="URW Palladio L"/>
              </a:rPr>
              <a:t>from heart to tissues of</a:t>
            </a:r>
            <a:r>
              <a:rPr sz="2200" spc="55" dirty="0">
                <a:latin typeface="URW Palladio L"/>
                <a:cs typeface="URW Palladio L"/>
              </a:rPr>
              <a:t> </a:t>
            </a:r>
            <a:r>
              <a:rPr sz="2200" spc="-10" dirty="0">
                <a:latin typeface="URW Palladio L"/>
                <a:cs typeface="URW Palladio L"/>
              </a:rPr>
              <a:t>body.</a:t>
            </a:r>
            <a:endParaRPr sz="2200">
              <a:latin typeface="URW Palladio L"/>
              <a:cs typeface="URW Palladio L"/>
            </a:endParaRPr>
          </a:p>
          <a:p>
            <a:pPr marL="345440" marR="423545" indent="-320040">
              <a:lnSpc>
                <a:spcPts val="2380"/>
              </a:lnSpc>
              <a:spcBef>
                <a:spcPts val="740"/>
              </a:spcBef>
              <a:buClr>
                <a:srgbClr val="9F2936"/>
              </a:buClr>
              <a:buSzPct val="59090"/>
              <a:buFont typeface="DejaVu Sans"/>
              <a:buChar char=""/>
              <a:tabLst>
                <a:tab pos="344805" algn="l"/>
                <a:tab pos="345440" algn="l"/>
              </a:tabLst>
            </a:pPr>
            <a:r>
              <a:rPr sz="2200" spc="-5" dirty="0">
                <a:latin typeface="URW Palladio L"/>
                <a:cs typeface="URW Palladio L"/>
              </a:rPr>
              <a:t>Carry oxygen rich </a:t>
            </a:r>
            <a:r>
              <a:rPr sz="2200" spc="-10" dirty="0">
                <a:latin typeface="URW Palladio L"/>
                <a:cs typeface="URW Palladio L"/>
              </a:rPr>
              <a:t>blood, </a:t>
            </a:r>
            <a:r>
              <a:rPr sz="2200" spc="-5" dirty="0">
                <a:latin typeface="URW Palladio L"/>
                <a:cs typeface="URW Palladio L"/>
              </a:rPr>
              <a:t>with the exception of pulmonary  arteries.</a:t>
            </a:r>
            <a:endParaRPr sz="2200">
              <a:latin typeface="URW Palladio L"/>
              <a:cs typeface="URW Palladio L"/>
            </a:endParaRPr>
          </a:p>
          <a:p>
            <a:pPr marL="345440" marR="17780" indent="-320040">
              <a:lnSpc>
                <a:spcPts val="2380"/>
              </a:lnSpc>
              <a:spcBef>
                <a:spcPts val="690"/>
              </a:spcBef>
              <a:buClr>
                <a:srgbClr val="9F2936"/>
              </a:buClr>
              <a:buSzPct val="59090"/>
              <a:buFont typeface="DejaVu Sans"/>
              <a:buChar char=""/>
              <a:tabLst>
                <a:tab pos="344805" algn="l"/>
                <a:tab pos="345440" algn="l"/>
              </a:tabLst>
            </a:pPr>
            <a:r>
              <a:rPr sz="2200" spc="-5" dirty="0">
                <a:latin typeface="URW Palladio L"/>
                <a:cs typeface="URW Palladio L"/>
              </a:rPr>
              <a:t>Thick walls-need to withstand </a:t>
            </a:r>
            <a:r>
              <a:rPr sz="2200" spc="-10" dirty="0">
                <a:latin typeface="URW Palladio L"/>
                <a:cs typeface="URW Palladio L"/>
              </a:rPr>
              <a:t>pressure produced </a:t>
            </a:r>
            <a:r>
              <a:rPr sz="2200" spc="-5" dirty="0">
                <a:latin typeface="URW Palladio L"/>
                <a:cs typeface="URW Palladio L"/>
              </a:rPr>
              <a:t>when heart  pushes </a:t>
            </a:r>
            <a:r>
              <a:rPr sz="2200" spc="-10" dirty="0">
                <a:latin typeface="URW Palladio L"/>
                <a:cs typeface="URW Palladio L"/>
              </a:rPr>
              <a:t>blood </a:t>
            </a:r>
            <a:r>
              <a:rPr sz="2200" spc="-5" dirty="0">
                <a:latin typeface="URW Palladio L"/>
                <a:cs typeface="URW Palladio L"/>
              </a:rPr>
              <a:t>into</a:t>
            </a:r>
            <a:r>
              <a:rPr sz="2200" spc="-10" dirty="0">
                <a:latin typeface="URW Palladio L"/>
                <a:cs typeface="URW Palladio L"/>
              </a:rPr>
              <a:t> </a:t>
            </a:r>
            <a:r>
              <a:rPr sz="2200" spc="-5" dirty="0">
                <a:latin typeface="URW Palladio L"/>
                <a:cs typeface="URW Palladio L"/>
              </a:rPr>
              <a:t>them.</a:t>
            </a:r>
            <a:endParaRPr sz="2200">
              <a:latin typeface="URW Palladio L"/>
              <a:cs typeface="URW Palladio L"/>
            </a:endParaRPr>
          </a:p>
          <a:p>
            <a:pPr marL="330200">
              <a:lnSpc>
                <a:spcPct val="100000"/>
              </a:lnSpc>
              <a:spcBef>
                <a:spcPts val="985"/>
              </a:spcBef>
            </a:pPr>
            <a:r>
              <a:rPr sz="3200" b="1" dirty="0">
                <a:solidFill>
                  <a:srgbClr val="EF7E09"/>
                </a:solidFill>
                <a:latin typeface="URW Palladio L"/>
                <a:cs typeface="URW Palladio L"/>
              </a:rPr>
              <a:t>Capillaries</a:t>
            </a:r>
            <a:endParaRPr sz="3200">
              <a:latin typeface="URW Palladio L"/>
              <a:cs typeface="URW Palladio L"/>
            </a:endParaRPr>
          </a:p>
          <a:p>
            <a:pPr marL="1031240" lvl="1" indent="-320675">
              <a:lnSpc>
                <a:spcPct val="100000"/>
              </a:lnSpc>
              <a:spcBef>
                <a:spcPts val="1015"/>
              </a:spcBef>
              <a:buClr>
                <a:srgbClr val="9F2936"/>
              </a:buClr>
              <a:buSzPct val="59090"/>
              <a:buFont typeface="DejaVu Sans"/>
              <a:buChar char=""/>
              <a:tabLst>
                <a:tab pos="1031240" algn="l"/>
                <a:tab pos="1031875" algn="l"/>
              </a:tabLst>
            </a:pPr>
            <a:r>
              <a:rPr sz="2200" spc="-5" dirty="0">
                <a:latin typeface="URW Palladio L"/>
                <a:cs typeface="URW Palladio L"/>
              </a:rPr>
              <a:t>Smallest </a:t>
            </a:r>
            <a:r>
              <a:rPr sz="2200" spc="-10" dirty="0">
                <a:latin typeface="URW Palladio L"/>
                <a:cs typeface="URW Palladio L"/>
              </a:rPr>
              <a:t>blood</a:t>
            </a:r>
            <a:r>
              <a:rPr sz="2200" spc="-25" dirty="0">
                <a:latin typeface="URW Palladio L"/>
                <a:cs typeface="URW Palladio L"/>
              </a:rPr>
              <a:t> </a:t>
            </a:r>
            <a:r>
              <a:rPr sz="2200" spc="-5" dirty="0">
                <a:latin typeface="URW Palladio L"/>
                <a:cs typeface="URW Palladio L"/>
              </a:rPr>
              <a:t>vessels</a:t>
            </a:r>
            <a:endParaRPr sz="2200">
              <a:latin typeface="URW Palladio L"/>
              <a:cs typeface="URW Palladio L"/>
            </a:endParaRPr>
          </a:p>
          <a:p>
            <a:pPr marL="1031240" lvl="1" indent="-320675">
              <a:lnSpc>
                <a:spcPct val="100000"/>
              </a:lnSpc>
              <a:spcBef>
                <a:spcPts val="695"/>
              </a:spcBef>
              <a:buClr>
                <a:srgbClr val="9F2936"/>
              </a:buClr>
              <a:buSzPct val="59090"/>
              <a:buFont typeface="DejaVu Sans"/>
              <a:buChar char=""/>
              <a:tabLst>
                <a:tab pos="1031240" algn="l"/>
                <a:tab pos="1031875" algn="l"/>
              </a:tabLst>
            </a:pPr>
            <a:r>
              <a:rPr sz="2200" spc="-5" dirty="0">
                <a:latin typeface="URW Palladio L"/>
                <a:cs typeface="URW Palladio L"/>
              </a:rPr>
              <a:t>Walls are only one cell thick </a:t>
            </a:r>
            <a:r>
              <a:rPr sz="2200" dirty="0">
                <a:latin typeface="URW Palladio L"/>
                <a:cs typeface="URW Palladio L"/>
              </a:rPr>
              <a:t>and </a:t>
            </a:r>
            <a:r>
              <a:rPr sz="2200" spc="-5" dirty="0">
                <a:latin typeface="URW Palladio L"/>
                <a:cs typeface="URW Palladio L"/>
              </a:rPr>
              <a:t>very</a:t>
            </a:r>
            <a:r>
              <a:rPr sz="2200" spc="-45" dirty="0">
                <a:latin typeface="URW Palladio L"/>
                <a:cs typeface="URW Palladio L"/>
              </a:rPr>
              <a:t> </a:t>
            </a:r>
            <a:r>
              <a:rPr sz="2200" dirty="0">
                <a:latin typeface="URW Palladio L"/>
                <a:cs typeface="URW Palladio L"/>
              </a:rPr>
              <a:t>narrow.</a:t>
            </a:r>
            <a:endParaRPr sz="2200">
              <a:latin typeface="URW Palladio L"/>
              <a:cs typeface="URW Palladio L"/>
            </a:endParaRPr>
          </a:p>
          <a:p>
            <a:pPr marL="1031240" marR="217804" lvl="1" indent="-320040">
              <a:lnSpc>
                <a:spcPts val="2820"/>
              </a:lnSpc>
              <a:spcBef>
                <a:spcPts val="655"/>
              </a:spcBef>
              <a:buClr>
                <a:srgbClr val="9F2936"/>
              </a:buClr>
              <a:buSzPct val="59090"/>
              <a:buFont typeface="DejaVu Sans"/>
              <a:buChar char=""/>
              <a:tabLst>
                <a:tab pos="1031240" algn="l"/>
                <a:tab pos="1031875" algn="l"/>
              </a:tabLst>
            </a:pPr>
            <a:r>
              <a:rPr sz="2200" spc="-5" dirty="0">
                <a:latin typeface="URW Palladio L"/>
                <a:cs typeface="URW Palladio L"/>
              </a:rPr>
              <a:t>Important for </a:t>
            </a:r>
            <a:r>
              <a:rPr sz="2200" spc="-10" dirty="0">
                <a:latin typeface="URW Palladio L"/>
                <a:cs typeface="URW Palladio L"/>
              </a:rPr>
              <a:t>bringing </a:t>
            </a:r>
            <a:r>
              <a:rPr sz="2200" spc="-5" dirty="0">
                <a:latin typeface="URW Palladio L"/>
                <a:cs typeface="URW Palladio L"/>
              </a:rPr>
              <a:t>nutrients and oxygen to </a:t>
            </a:r>
            <a:r>
              <a:rPr sz="2200" spc="-10" dirty="0">
                <a:latin typeface="URW Palladio L"/>
                <a:cs typeface="URW Palladio L"/>
              </a:rPr>
              <a:t>tissues  </a:t>
            </a:r>
            <a:r>
              <a:rPr sz="2200" spc="-5" dirty="0">
                <a:latin typeface="URW Palladio L"/>
                <a:cs typeface="URW Palladio L"/>
              </a:rPr>
              <a:t>and absorbing </a:t>
            </a:r>
            <a:r>
              <a:rPr sz="2200" spc="5" dirty="0">
                <a:latin typeface="URW Palladio L"/>
                <a:cs typeface="URW Palladio L"/>
              </a:rPr>
              <a:t>CO</a:t>
            </a:r>
            <a:r>
              <a:rPr sz="2175" spc="7" baseline="-21072" dirty="0">
                <a:latin typeface="URW Palladio L"/>
                <a:cs typeface="URW Palladio L"/>
              </a:rPr>
              <a:t>2 </a:t>
            </a:r>
            <a:r>
              <a:rPr sz="2200" spc="-5" dirty="0">
                <a:latin typeface="URW Palladio L"/>
                <a:cs typeface="URW Palladio L"/>
              </a:rPr>
              <a:t>and other waste</a:t>
            </a:r>
            <a:r>
              <a:rPr sz="2200" spc="-220" dirty="0">
                <a:latin typeface="URW Palladio L"/>
                <a:cs typeface="URW Palladio L"/>
              </a:rPr>
              <a:t> </a:t>
            </a:r>
            <a:r>
              <a:rPr sz="2200" spc="-5" dirty="0">
                <a:latin typeface="URW Palladio L"/>
                <a:cs typeface="URW Palladio L"/>
              </a:rPr>
              <a:t>products</a:t>
            </a:r>
            <a:r>
              <a:rPr sz="2400" spc="-5" dirty="0">
                <a:latin typeface="URW Palladio L"/>
                <a:cs typeface="URW Palladio L"/>
              </a:rPr>
              <a:t>.</a:t>
            </a:r>
            <a:endParaRPr sz="2400">
              <a:latin typeface="URW Palladio L"/>
              <a:cs typeface="URW Palladio 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91084" y="105155"/>
            <a:ext cx="4043679" cy="1031875"/>
            <a:chOff x="291084" y="105155"/>
            <a:chExt cx="4043679" cy="1031875"/>
          </a:xfrm>
        </p:grpSpPr>
        <p:sp>
          <p:nvSpPr>
            <p:cNvPr id="5" name="object 5"/>
            <p:cNvSpPr/>
            <p:nvPr/>
          </p:nvSpPr>
          <p:spPr>
            <a:xfrm>
              <a:off x="735571" y="469646"/>
              <a:ext cx="3159137" cy="52603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1084" y="105155"/>
              <a:ext cx="4043172" cy="10317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1084" y="105155"/>
            <a:ext cx="2086610" cy="1031875"/>
            <a:chOff x="291084" y="105155"/>
            <a:chExt cx="2086610" cy="1031875"/>
          </a:xfrm>
        </p:grpSpPr>
        <p:sp>
          <p:nvSpPr>
            <p:cNvPr id="3" name="object 3"/>
            <p:cNvSpPr/>
            <p:nvPr/>
          </p:nvSpPr>
          <p:spPr>
            <a:xfrm>
              <a:off x="717816" y="469646"/>
              <a:ext cx="1220076" cy="52463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91084" y="105155"/>
              <a:ext cx="2086355" cy="10317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691387" y="1548129"/>
            <a:ext cx="7769859" cy="241427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32740" marR="5080" indent="-320040">
              <a:lnSpc>
                <a:spcPts val="2300"/>
              </a:lnSpc>
              <a:spcBef>
                <a:spcPts val="660"/>
              </a:spcBef>
              <a:buClr>
                <a:srgbClr val="9F2936"/>
              </a:buClr>
              <a:buSzPct val="60416"/>
              <a:buFont typeface="DejaVu Sans"/>
              <a:buChar char=""/>
              <a:tabLst>
                <a:tab pos="332105" algn="l"/>
                <a:tab pos="332740" algn="l"/>
              </a:tabLst>
            </a:pPr>
            <a:r>
              <a:rPr sz="2400" spc="-5" dirty="0">
                <a:latin typeface="URW Palladio L"/>
                <a:cs typeface="URW Palladio L"/>
              </a:rPr>
              <a:t>Once </a:t>
            </a:r>
            <a:r>
              <a:rPr sz="2400" spc="-10" dirty="0">
                <a:latin typeface="URW Palladio L"/>
                <a:cs typeface="URW Palladio L"/>
              </a:rPr>
              <a:t>blood </a:t>
            </a:r>
            <a:r>
              <a:rPr sz="2400" spc="-5" dirty="0">
                <a:latin typeface="URW Palladio L"/>
                <a:cs typeface="URW Palladio L"/>
              </a:rPr>
              <a:t>has passed through the capillary </a:t>
            </a:r>
            <a:r>
              <a:rPr sz="2400" dirty="0">
                <a:latin typeface="URW Palladio L"/>
                <a:cs typeface="URW Palladio L"/>
              </a:rPr>
              <a:t>systems </a:t>
            </a:r>
            <a:r>
              <a:rPr sz="2400" spc="-5" dirty="0">
                <a:latin typeface="URW Palladio L"/>
                <a:cs typeface="URW Palladio L"/>
              </a:rPr>
              <a:t>it  </a:t>
            </a:r>
            <a:r>
              <a:rPr sz="2400" dirty="0">
                <a:latin typeface="URW Palladio L"/>
                <a:cs typeface="URW Palladio L"/>
              </a:rPr>
              <a:t>must </a:t>
            </a:r>
            <a:r>
              <a:rPr sz="2400" spc="-5" dirty="0">
                <a:latin typeface="URW Palladio L"/>
                <a:cs typeface="URW Palladio L"/>
              </a:rPr>
              <a:t>be returned to the heart. </a:t>
            </a:r>
            <a:r>
              <a:rPr sz="2400" dirty="0">
                <a:latin typeface="URW Palladio L"/>
                <a:cs typeface="URW Palladio L"/>
              </a:rPr>
              <a:t>Done </a:t>
            </a:r>
            <a:r>
              <a:rPr sz="2400" spc="-5" dirty="0">
                <a:latin typeface="URW Palladio L"/>
                <a:cs typeface="URW Palladio L"/>
              </a:rPr>
              <a:t>by</a:t>
            </a:r>
            <a:r>
              <a:rPr sz="2400" spc="25" dirty="0">
                <a:latin typeface="URW Palladio L"/>
                <a:cs typeface="URW Palladio L"/>
              </a:rPr>
              <a:t> </a:t>
            </a:r>
            <a:r>
              <a:rPr sz="2400" dirty="0">
                <a:latin typeface="URW Palladio L"/>
                <a:cs typeface="URW Palladio L"/>
              </a:rPr>
              <a:t>veins</a:t>
            </a:r>
            <a:endParaRPr sz="2400">
              <a:latin typeface="URW Palladio L"/>
              <a:cs typeface="URW Palladio L"/>
            </a:endParaRPr>
          </a:p>
          <a:p>
            <a:pPr marL="332740" indent="-320040">
              <a:lnSpc>
                <a:spcPct val="100000"/>
              </a:lnSpc>
              <a:spcBef>
                <a:spcPts val="145"/>
              </a:spcBef>
              <a:buClr>
                <a:srgbClr val="9F2936"/>
              </a:buClr>
              <a:buSzPct val="60416"/>
              <a:buFont typeface="DejaVu Sans"/>
              <a:buChar char=""/>
              <a:tabLst>
                <a:tab pos="332105" algn="l"/>
                <a:tab pos="332740" algn="l"/>
              </a:tabLst>
            </a:pPr>
            <a:r>
              <a:rPr sz="2400" spc="-5" dirty="0">
                <a:latin typeface="URW Palladio L"/>
                <a:cs typeface="URW Palladio L"/>
              </a:rPr>
              <a:t>Walls contains connective tissue and smooth</a:t>
            </a:r>
            <a:r>
              <a:rPr sz="2400" spc="40" dirty="0">
                <a:latin typeface="URW Palladio L"/>
                <a:cs typeface="URW Palladio L"/>
              </a:rPr>
              <a:t> </a:t>
            </a:r>
            <a:r>
              <a:rPr sz="2400" dirty="0">
                <a:latin typeface="URW Palladio L"/>
                <a:cs typeface="URW Palladio L"/>
              </a:rPr>
              <a:t>muscle.</a:t>
            </a:r>
            <a:endParaRPr sz="2400">
              <a:latin typeface="URW Palladio L"/>
              <a:cs typeface="URW Palladio L"/>
            </a:endParaRPr>
          </a:p>
          <a:p>
            <a:pPr marL="332740" marR="229870" indent="-320040">
              <a:lnSpc>
                <a:spcPts val="2300"/>
              </a:lnSpc>
              <a:spcBef>
                <a:spcPts val="695"/>
              </a:spcBef>
              <a:buClr>
                <a:srgbClr val="9F2936"/>
              </a:buClr>
              <a:buSzPct val="60416"/>
              <a:buFont typeface="DejaVu Sans"/>
              <a:buChar char=""/>
              <a:tabLst>
                <a:tab pos="332105" algn="l"/>
                <a:tab pos="332740" algn="l"/>
              </a:tabLst>
            </a:pPr>
            <a:r>
              <a:rPr sz="2400" dirty="0">
                <a:latin typeface="URW Palladio L"/>
                <a:cs typeface="URW Palladio L"/>
              </a:rPr>
              <a:t>Largest veins </a:t>
            </a:r>
            <a:r>
              <a:rPr sz="2400" spc="-5" dirty="0">
                <a:latin typeface="URW Palladio L"/>
                <a:cs typeface="URW Palladio L"/>
              </a:rPr>
              <a:t>contain one </a:t>
            </a:r>
            <a:r>
              <a:rPr sz="2400" dirty="0">
                <a:latin typeface="URW Palladio L"/>
                <a:cs typeface="URW Palladio L"/>
              </a:rPr>
              <a:t>way valves </a:t>
            </a:r>
            <a:r>
              <a:rPr sz="2400" spc="-5" dirty="0">
                <a:latin typeface="URW Palladio L"/>
                <a:cs typeface="URW Palladio L"/>
              </a:rPr>
              <a:t>that keep blood  </a:t>
            </a:r>
            <a:r>
              <a:rPr sz="2400" dirty="0">
                <a:latin typeface="URW Palladio L"/>
                <a:cs typeface="URW Palladio L"/>
              </a:rPr>
              <a:t>flowing </a:t>
            </a:r>
            <a:r>
              <a:rPr sz="2400" spc="-5" dirty="0">
                <a:latin typeface="URW Palladio L"/>
                <a:cs typeface="URW Palladio L"/>
              </a:rPr>
              <a:t>toward</a:t>
            </a:r>
            <a:r>
              <a:rPr sz="2400" spc="-15" dirty="0">
                <a:latin typeface="URW Palladio L"/>
                <a:cs typeface="URW Palladio L"/>
              </a:rPr>
              <a:t> </a:t>
            </a:r>
            <a:r>
              <a:rPr sz="2400" spc="-5" dirty="0">
                <a:latin typeface="URW Palladio L"/>
                <a:cs typeface="URW Palladio L"/>
              </a:rPr>
              <a:t>heart.</a:t>
            </a:r>
            <a:endParaRPr sz="2400">
              <a:latin typeface="URW Palladio L"/>
              <a:cs typeface="URW Palladio L"/>
            </a:endParaRPr>
          </a:p>
          <a:p>
            <a:pPr marL="332740" marR="628650" indent="-320040">
              <a:lnSpc>
                <a:spcPts val="2310"/>
              </a:lnSpc>
              <a:spcBef>
                <a:spcPts val="695"/>
              </a:spcBef>
              <a:buClr>
                <a:srgbClr val="9F2936"/>
              </a:buClr>
              <a:buSzPct val="60416"/>
              <a:buFont typeface="DejaVu Sans"/>
              <a:buChar char=""/>
              <a:tabLst>
                <a:tab pos="332105" algn="l"/>
                <a:tab pos="332740" algn="l"/>
                <a:tab pos="5167630" algn="l"/>
              </a:tabLst>
            </a:pPr>
            <a:r>
              <a:rPr sz="2400" spc="-5" dirty="0">
                <a:latin typeface="URW Palladio L"/>
                <a:cs typeface="URW Palladio L"/>
              </a:rPr>
              <a:t>Many found near</a:t>
            </a:r>
            <a:r>
              <a:rPr sz="2400" spc="35" dirty="0">
                <a:latin typeface="URW Palladio L"/>
                <a:cs typeface="URW Palladio L"/>
              </a:rPr>
              <a:t> </a:t>
            </a:r>
            <a:r>
              <a:rPr sz="2400" dirty="0">
                <a:latin typeface="URW Palladio L"/>
                <a:cs typeface="URW Palladio L"/>
              </a:rPr>
              <a:t>skeletal</a:t>
            </a:r>
            <a:r>
              <a:rPr sz="2400" spc="10" dirty="0">
                <a:latin typeface="URW Palladio L"/>
                <a:cs typeface="URW Palladio L"/>
              </a:rPr>
              <a:t> </a:t>
            </a:r>
            <a:r>
              <a:rPr sz="2400" dirty="0">
                <a:latin typeface="URW Palladio L"/>
                <a:cs typeface="URW Palladio L"/>
              </a:rPr>
              <a:t>muscles.	When</a:t>
            </a:r>
            <a:r>
              <a:rPr sz="2400" spc="-90" dirty="0">
                <a:latin typeface="URW Palladio L"/>
                <a:cs typeface="URW Palladio L"/>
              </a:rPr>
              <a:t> </a:t>
            </a:r>
            <a:r>
              <a:rPr sz="2400" dirty="0">
                <a:latin typeface="URW Palladio L"/>
                <a:cs typeface="URW Palladio L"/>
              </a:rPr>
              <a:t>muscles  </a:t>
            </a:r>
            <a:r>
              <a:rPr sz="2400" spc="-5" dirty="0">
                <a:latin typeface="URW Palladio L"/>
                <a:cs typeface="URW Palladio L"/>
              </a:rPr>
              <a:t>contract, blood is </a:t>
            </a:r>
            <a:r>
              <a:rPr sz="2400" dirty="0">
                <a:latin typeface="URW Palladio L"/>
                <a:cs typeface="URW Palladio L"/>
              </a:rPr>
              <a:t>forced </a:t>
            </a:r>
            <a:r>
              <a:rPr sz="2400" spc="-5" dirty="0">
                <a:latin typeface="URW Palladio L"/>
                <a:cs typeface="URW Palladio L"/>
              </a:rPr>
              <a:t>through veins.</a:t>
            </a:r>
            <a:endParaRPr sz="2400">
              <a:latin typeface="URW Palladio L"/>
              <a:cs typeface="URW Palladio 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81200" y="4267200"/>
            <a:ext cx="4625280" cy="18777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4" y="6222"/>
            <a:ext cx="9138285" cy="6851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© </a:t>
            </a:r>
            <a:r>
              <a:rPr spc="-15" dirty="0"/>
              <a:t>iTutor. </a:t>
            </a:r>
            <a:r>
              <a:rPr spc="-5" dirty="0"/>
              <a:t>2000-2013. </a:t>
            </a:r>
            <a:r>
              <a:rPr dirty="0"/>
              <a:t>All </a:t>
            </a:r>
            <a:r>
              <a:rPr spc="-5" dirty="0"/>
              <a:t>Rights</a:t>
            </a:r>
            <a:r>
              <a:rPr spc="-150" dirty="0"/>
              <a:t> </a:t>
            </a:r>
            <a:r>
              <a:rPr spc="-5" dirty="0"/>
              <a:t>Reserved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98815" cy="9772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9400" y="5410200"/>
            <a:ext cx="7940040" cy="1573887"/>
          </a:xfrm>
        </p:spPr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56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79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DejaVu Sans</vt:lpstr>
      <vt:lpstr>Nimbus Sans L</vt:lpstr>
      <vt:lpstr>URW Palladio L</vt:lpstr>
      <vt:lpstr>Office Theme</vt:lpstr>
      <vt:lpstr>Vessels,Arteries &amp; Veins                (Basics of Circulatory System).</vt:lpstr>
      <vt:lpstr> As blood moves through the  circulatory system it moves  through 3 types of blood  vessels:</vt:lpstr>
      <vt:lpstr>Arteries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Circulatory System</dc:title>
  <dc:creator>dell</dc:creator>
  <cp:lastModifiedBy>dell</cp:lastModifiedBy>
  <cp:revision>3</cp:revision>
  <dcterms:created xsi:type="dcterms:W3CDTF">2020-04-08T14:57:51Z</dcterms:created>
  <dcterms:modified xsi:type="dcterms:W3CDTF">2020-04-08T17:49:51Z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2013-06-18T00:00:00Z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2020-04-08T00:00:00Z</vt:filetime>
  </property>
</Properties>
</file>