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7"/>
  </p:notesMasterIdLst>
  <p:sldIdLst>
    <p:sldId id="256" r:id="rId2"/>
    <p:sldId id="299" r:id="rId3"/>
    <p:sldId id="300" r:id="rId4"/>
    <p:sldId id="301" r:id="rId5"/>
    <p:sldId id="297" r:id="rId6"/>
    <p:sldId id="298" r:id="rId7"/>
    <p:sldId id="261" r:id="rId8"/>
    <p:sldId id="262" r:id="rId9"/>
    <p:sldId id="263" r:id="rId10"/>
    <p:sldId id="265" r:id="rId11"/>
    <p:sldId id="267" r:id="rId12"/>
    <p:sldId id="268" r:id="rId13"/>
    <p:sldId id="269" r:id="rId14"/>
    <p:sldId id="270" r:id="rId15"/>
    <p:sldId id="271" r:id="rId16"/>
    <p:sldId id="272" r:id="rId17"/>
    <p:sldId id="285" r:id="rId18"/>
    <p:sldId id="286" r:id="rId19"/>
    <p:sldId id="287" r:id="rId20"/>
    <p:sldId id="290" r:id="rId21"/>
    <p:sldId id="291" r:id="rId22"/>
    <p:sldId id="292" r:id="rId23"/>
    <p:sldId id="293" r:id="rId24"/>
    <p:sldId id="294" r:id="rId25"/>
    <p:sldId id="295" r:id="rId26"/>
    <p:sldId id="273" r:id="rId27"/>
    <p:sldId id="274" r:id="rId28"/>
    <p:sldId id="275" r:id="rId29"/>
    <p:sldId id="276" r:id="rId30"/>
    <p:sldId id="277" r:id="rId31"/>
    <p:sldId id="279" r:id="rId32"/>
    <p:sldId id="280" r:id="rId33"/>
    <p:sldId id="282" r:id="rId34"/>
    <p:sldId id="283" r:id="rId35"/>
    <p:sldId id="284"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1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3FD01-A80D-45A6-9A53-1CE90DBE39F7}" type="datetimeFigureOut">
              <a:rPr lang="en-US" smtClean="0"/>
              <a:t>30-Jul-19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A48858-AD60-44F7-88E6-B3B6F7D2043F}" type="slidenum">
              <a:rPr lang="en-US" smtClean="0"/>
              <a:t>‹#›</a:t>
            </a:fld>
            <a:endParaRPr lang="en-US"/>
          </a:p>
        </p:txBody>
      </p:sp>
    </p:spTree>
    <p:extLst>
      <p:ext uri="{BB962C8B-B14F-4D97-AF65-F5344CB8AC3E}">
        <p14:creationId xmlns:p14="http://schemas.microsoft.com/office/powerpoint/2010/main" val="360466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393700" y="692150"/>
            <a:ext cx="6070600" cy="3416300"/>
          </a:xfrm>
          <a:ln/>
        </p:spPr>
      </p:sp>
      <p:sp>
        <p:nvSpPr>
          <p:cNvPr id="71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141516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30B600-7D67-4B21-9759-744291918CDA}" type="datetimeFigureOut">
              <a:rPr lang="en-US" smtClean="0"/>
              <a:t>30-Jul-19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6D968-CD86-4185-88D2-1A0E291D9697}" type="slidenum">
              <a:rPr lang="en-US" smtClean="0"/>
              <a:t>‹#›</a:t>
            </a:fld>
            <a:endParaRPr lang="en-US"/>
          </a:p>
        </p:txBody>
      </p:sp>
    </p:spTree>
    <p:extLst>
      <p:ext uri="{BB962C8B-B14F-4D97-AF65-F5344CB8AC3E}">
        <p14:creationId xmlns:p14="http://schemas.microsoft.com/office/powerpoint/2010/main" val="1698153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30B600-7D67-4B21-9759-744291918CDA}" type="datetimeFigureOut">
              <a:rPr lang="en-US" smtClean="0"/>
              <a:t>30-Jul-19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6D968-CD86-4185-88D2-1A0E291D9697}" type="slidenum">
              <a:rPr lang="en-US" smtClean="0"/>
              <a:t>‹#›</a:t>
            </a:fld>
            <a:endParaRPr lang="en-US"/>
          </a:p>
        </p:txBody>
      </p:sp>
    </p:spTree>
    <p:extLst>
      <p:ext uri="{BB962C8B-B14F-4D97-AF65-F5344CB8AC3E}">
        <p14:creationId xmlns:p14="http://schemas.microsoft.com/office/powerpoint/2010/main" val="3073916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30B600-7D67-4B21-9759-744291918CDA}" type="datetimeFigureOut">
              <a:rPr lang="en-US" smtClean="0"/>
              <a:t>30-Jul-19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6D968-CD86-4185-88D2-1A0E291D9697}" type="slidenum">
              <a:rPr lang="en-US" smtClean="0"/>
              <a:t>‹#›</a:t>
            </a:fld>
            <a:endParaRPr lang="en-US"/>
          </a:p>
        </p:txBody>
      </p:sp>
    </p:spTree>
    <p:extLst>
      <p:ext uri="{BB962C8B-B14F-4D97-AF65-F5344CB8AC3E}">
        <p14:creationId xmlns:p14="http://schemas.microsoft.com/office/powerpoint/2010/main" val="254204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30B600-7D67-4B21-9759-744291918CDA}" type="datetimeFigureOut">
              <a:rPr lang="en-US" smtClean="0"/>
              <a:t>30-Jul-19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6D968-CD86-4185-88D2-1A0E291D9697}" type="slidenum">
              <a:rPr lang="en-US" smtClean="0"/>
              <a:t>‹#›</a:t>
            </a:fld>
            <a:endParaRPr lang="en-US"/>
          </a:p>
        </p:txBody>
      </p:sp>
    </p:spTree>
    <p:extLst>
      <p:ext uri="{BB962C8B-B14F-4D97-AF65-F5344CB8AC3E}">
        <p14:creationId xmlns:p14="http://schemas.microsoft.com/office/powerpoint/2010/main" val="125137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30B600-7D67-4B21-9759-744291918CDA}" type="datetimeFigureOut">
              <a:rPr lang="en-US" smtClean="0"/>
              <a:t>30-Jul-19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6D968-CD86-4185-88D2-1A0E291D9697}" type="slidenum">
              <a:rPr lang="en-US" smtClean="0"/>
              <a:t>‹#›</a:t>
            </a:fld>
            <a:endParaRPr lang="en-US"/>
          </a:p>
        </p:txBody>
      </p:sp>
    </p:spTree>
    <p:extLst>
      <p:ext uri="{BB962C8B-B14F-4D97-AF65-F5344CB8AC3E}">
        <p14:creationId xmlns:p14="http://schemas.microsoft.com/office/powerpoint/2010/main" val="274268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30B600-7D67-4B21-9759-744291918CDA}" type="datetimeFigureOut">
              <a:rPr lang="en-US" smtClean="0"/>
              <a:t>30-Jul-19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E6D968-CD86-4185-88D2-1A0E291D9697}" type="slidenum">
              <a:rPr lang="en-US" smtClean="0"/>
              <a:t>‹#›</a:t>
            </a:fld>
            <a:endParaRPr lang="en-US"/>
          </a:p>
        </p:txBody>
      </p:sp>
    </p:spTree>
    <p:extLst>
      <p:ext uri="{BB962C8B-B14F-4D97-AF65-F5344CB8AC3E}">
        <p14:creationId xmlns:p14="http://schemas.microsoft.com/office/powerpoint/2010/main" val="1152532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30B600-7D67-4B21-9759-744291918CDA}" type="datetimeFigureOut">
              <a:rPr lang="en-US" smtClean="0"/>
              <a:t>30-Jul-19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E6D968-CD86-4185-88D2-1A0E291D9697}" type="slidenum">
              <a:rPr lang="en-US" smtClean="0"/>
              <a:t>‹#›</a:t>
            </a:fld>
            <a:endParaRPr lang="en-US"/>
          </a:p>
        </p:txBody>
      </p:sp>
    </p:spTree>
    <p:extLst>
      <p:ext uri="{BB962C8B-B14F-4D97-AF65-F5344CB8AC3E}">
        <p14:creationId xmlns:p14="http://schemas.microsoft.com/office/powerpoint/2010/main" val="3405661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30B600-7D67-4B21-9759-744291918CDA}" type="datetimeFigureOut">
              <a:rPr lang="en-US" smtClean="0"/>
              <a:t>30-Jul-19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E6D968-CD86-4185-88D2-1A0E291D9697}" type="slidenum">
              <a:rPr lang="en-US" smtClean="0"/>
              <a:t>‹#›</a:t>
            </a:fld>
            <a:endParaRPr lang="en-US"/>
          </a:p>
        </p:txBody>
      </p:sp>
    </p:spTree>
    <p:extLst>
      <p:ext uri="{BB962C8B-B14F-4D97-AF65-F5344CB8AC3E}">
        <p14:creationId xmlns:p14="http://schemas.microsoft.com/office/powerpoint/2010/main" val="343185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0B600-7D67-4B21-9759-744291918CDA}" type="datetimeFigureOut">
              <a:rPr lang="en-US" smtClean="0"/>
              <a:t>30-Jul-19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E6D968-CD86-4185-88D2-1A0E291D9697}" type="slidenum">
              <a:rPr lang="en-US" smtClean="0"/>
              <a:t>‹#›</a:t>
            </a:fld>
            <a:endParaRPr lang="en-US"/>
          </a:p>
        </p:txBody>
      </p:sp>
    </p:spTree>
    <p:extLst>
      <p:ext uri="{BB962C8B-B14F-4D97-AF65-F5344CB8AC3E}">
        <p14:creationId xmlns:p14="http://schemas.microsoft.com/office/powerpoint/2010/main" val="247917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30B600-7D67-4B21-9759-744291918CDA}" type="datetimeFigureOut">
              <a:rPr lang="en-US" smtClean="0"/>
              <a:t>30-Jul-19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E6D968-CD86-4185-88D2-1A0E291D9697}" type="slidenum">
              <a:rPr lang="en-US" smtClean="0"/>
              <a:t>‹#›</a:t>
            </a:fld>
            <a:endParaRPr lang="en-US"/>
          </a:p>
        </p:txBody>
      </p:sp>
    </p:spTree>
    <p:extLst>
      <p:ext uri="{BB962C8B-B14F-4D97-AF65-F5344CB8AC3E}">
        <p14:creationId xmlns:p14="http://schemas.microsoft.com/office/powerpoint/2010/main" val="255923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30B600-7D67-4B21-9759-744291918CDA}" type="datetimeFigureOut">
              <a:rPr lang="en-US" smtClean="0"/>
              <a:t>30-Jul-19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E6D968-CD86-4185-88D2-1A0E291D9697}" type="slidenum">
              <a:rPr lang="en-US" smtClean="0"/>
              <a:t>‹#›</a:t>
            </a:fld>
            <a:endParaRPr lang="en-US"/>
          </a:p>
        </p:txBody>
      </p:sp>
    </p:spTree>
    <p:extLst>
      <p:ext uri="{BB962C8B-B14F-4D97-AF65-F5344CB8AC3E}">
        <p14:creationId xmlns:p14="http://schemas.microsoft.com/office/powerpoint/2010/main" val="2893518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0B600-7D67-4B21-9759-744291918CDA}" type="datetimeFigureOut">
              <a:rPr lang="en-US" smtClean="0"/>
              <a:t>30-Jul-19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6D968-CD86-4185-88D2-1A0E291D9697}" type="slidenum">
              <a:rPr lang="en-US" smtClean="0"/>
              <a:t>‹#›</a:t>
            </a:fld>
            <a:endParaRPr lang="en-US"/>
          </a:p>
        </p:txBody>
      </p:sp>
    </p:spTree>
    <p:extLst>
      <p:ext uri="{BB962C8B-B14F-4D97-AF65-F5344CB8AC3E}">
        <p14:creationId xmlns:p14="http://schemas.microsoft.com/office/powerpoint/2010/main" val="17163059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anose="02020603050405020304" pitchFamily="18" charset="0"/>
                <a:cs typeface="Times New Roman" panose="02020603050405020304" pitchFamily="18" charset="0"/>
              </a:rPr>
              <a:t>Basic Writing Skills </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602038"/>
            <a:ext cx="9144000" cy="2362664"/>
          </a:xfrm>
        </p:spPr>
        <p:txBody>
          <a:bodyPr>
            <a:normAutofit/>
          </a:bodyPr>
          <a:lstStyle/>
          <a:p>
            <a:endParaRPr lang="en-US" sz="2800" b="1" dirty="0" smtClean="0"/>
          </a:p>
          <a:p>
            <a:r>
              <a:rPr lang="en-US" sz="2800" b="1" dirty="0" smtClean="0">
                <a:latin typeface="Times New Roman" panose="02020603050405020304" pitchFamily="18" charset="0"/>
                <a:cs typeface="Times New Roman" panose="02020603050405020304" pitchFamily="18" charset="0"/>
              </a:rPr>
              <a:t>Imran Khan (M.Phil. In English)  </a:t>
            </a:r>
          </a:p>
          <a:p>
            <a:r>
              <a:rPr lang="en-US" sz="2000" dirty="0" smtClean="0">
                <a:latin typeface="Times New Roman" panose="02020603050405020304" pitchFamily="18" charset="0"/>
                <a:cs typeface="Times New Roman" panose="02020603050405020304" pitchFamily="18" charset="0"/>
              </a:rPr>
              <a:t>Lecturer in English </a:t>
            </a:r>
          </a:p>
          <a:p>
            <a:r>
              <a:rPr lang="en-US" sz="2000" dirty="0" smtClean="0">
                <a:latin typeface="Times New Roman" panose="02020603050405020304" pitchFamily="18" charset="0"/>
                <a:cs typeface="Times New Roman" panose="02020603050405020304" pitchFamily="18" charset="0"/>
              </a:rPr>
              <a:t>Civil Engineering Department</a:t>
            </a:r>
          </a:p>
          <a:p>
            <a:r>
              <a:rPr lang="en-US" sz="2000" dirty="0" smtClean="0">
                <a:latin typeface="Times New Roman" panose="02020603050405020304" pitchFamily="18" charset="0"/>
                <a:cs typeface="Times New Roman" panose="02020603050405020304" pitchFamily="18" charset="0"/>
              </a:rPr>
              <a:t>Iqra National University, Peshawar</a:t>
            </a:r>
          </a:p>
        </p:txBody>
      </p:sp>
    </p:spTree>
    <p:extLst>
      <p:ext uri="{BB962C8B-B14F-4D97-AF65-F5344CB8AC3E}">
        <p14:creationId xmlns:p14="http://schemas.microsoft.com/office/powerpoint/2010/main" val="226245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1" y="685800"/>
            <a:ext cx="9001125" cy="1143000"/>
          </a:xfrm>
        </p:spPr>
        <p:txBody>
          <a:bodyPr/>
          <a:lstStyle/>
          <a:p>
            <a:pPr algn="ctr"/>
            <a:r>
              <a:rPr lang="en-US" altLang="en-US" b="1" dirty="0" smtClean="0">
                <a:ea typeface="ＭＳ Ｐゴシック" panose="020B0600070205080204" pitchFamily="34" charset="-128"/>
              </a:rPr>
              <a:t>Steps in the writing process</a:t>
            </a:r>
          </a:p>
        </p:txBody>
      </p:sp>
      <p:sp>
        <p:nvSpPr>
          <p:cNvPr id="3" name="Content Placeholder 2"/>
          <p:cNvSpPr>
            <a:spLocks noGrp="1"/>
          </p:cNvSpPr>
          <p:nvPr>
            <p:ph idx="1"/>
          </p:nvPr>
        </p:nvSpPr>
        <p:spPr/>
        <p:txBody>
          <a:bodyPr/>
          <a:lstStyle/>
          <a:p>
            <a:pPr>
              <a:defRPr/>
            </a:pPr>
            <a:r>
              <a:rPr lang="en-US" b="1" dirty="0"/>
              <a:t>Planning </a:t>
            </a:r>
            <a:r>
              <a:rPr lang="en-US" dirty="0"/>
              <a:t>means discovering and compiling ideas for your writing.</a:t>
            </a:r>
          </a:p>
          <a:p>
            <a:pPr>
              <a:defRPr/>
            </a:pPr>
            <a:r>
              <a:rPr lang="en-US" b="1" dirty="0" smtClean="0"/>
              <a:t>Shaping </a:t>
            </a:r>
            <a:r>
              <a:rPr lang="en-US" dirty="0"/>
              <a:t>means organizing your material.</a:t>
            </a:r>
          </a:p>
          <a:p>
            <a:pPr>
              <a:defRPr/>
            </a:pPr>
            <a:r>
              <a:rPr lang="en-US" dirty="0" smtClean="0"/>
              <a:t> </a:t>
            </a:r>
            <a:r>
              <a:rPr lang="en-US" b="1" dirty="0"/>
              <a:t>Drafting </a:t>
            </a:r>
            <a:r>
              <a:rPr lang="en-US" dirty="0"/>
              <a:t>means writing your material into sentences and paragraphs.</a:t>
            </a:r>
          </a:p>
          <a:p>
            <a:pPr>
              <a:defRPr/>
            </a:pPr>
            <a:r>
              <a:rPr lang="en-US" dirty="0" smtClean="0"/>
              <a:t> </a:t>
            </a:r>
            <a:r>
              <a:rPr lang="en-US" b="1" dirty="0"/>
              <a:t>Revising </a:t>
            </a:r>
            <a:r>
              <a:rPr lang="en-US" dirty="0"/>
              <a:t>means evaluating your draft and then rewriting it by adding,</a:t>
            </a:r>
          </a:p>
          <a:p>
            <a:pPr marL="0" indent="0">
              <a:buNone/>
              <a:defRPr/>
            </a:pPr>
            <a:r>
              <a:rPr lang="en-US" dirty="0"/>
              <a:t>deleting, rewording, and rearranging</a:t>
            </a:r>
            <a:endParaRPr lang="en-US" b="1" dirty="0"/>
          </a:p>
          <a:p>
            <a:pPr>
              <a:defRPr/>
            </a:pPr>
            <a:r>
              <a:rPr lang="en-US" b="1" dirty="0"/>
              <a:t>Editing </a:t>
            </a:r>
            <a:r>
              <a:rPr lang="en-US" dirty="0"/>
              <a:t>means checking for correct grammar, spelling, punctuation, and mechanics.</a:t>
            </a:r>
          </a:p>
          <a:p>
            <a:pPr>
              <a:defRPr/>
            </a:pPr>
            <a:r>
              <a:rPr lang="en-US" dirty="0"/>
              <a:t> </a:t>
            </a:r>
            <a:r>
              <a:rPr lang="en-US" b="1" dirty="0"/>
              <a:t>Proofreading </a:t>
            </a:r>
            <a:r>
              <a:rPr lang="en-US" dirty="0"/>
              <a:t>means reading your final copy to eliminate typing or handwriting errors. </a:t>
            </a:r>
          </a:p>
          <a:p>
            <a:pPr marL="0" indent="0">
              <a:buNone/>
              <a:defRPr/>
            </a:pPr>
            <a:endParaRPr lang="en-US" dirty="0"/>
          </a:p>
        </p:txBody>
      </p:sp>
    </p:spTree>
    <p:extLst>
      <p:ext uri="{BB962C8B-B14F-4D97-AF65-F5344CB8AC3E}">
        <p14:creationId xmlns:p14="http://schemas.microsoft.com/office/powerpoint/2010/main" val="1296943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US" altLang="en-US" b="1" dirty="0" smtClean="0">
                <a:ea typeface="ＭＳ Ｐゴシック" panose="020B0600070205080204" pitchFamily="34" charset="-128"/>
              </a:rPr>
              <a:t>Ways to discover and compile ideas for writing</a:t>
            </a:r>
          </a:p>
        </p:txBody>
      </p:sp>
      <p:sp>
        <p:nvSpPr>
          <p:cNvPr id="14339" name="Content Placeholder 2"/>
          <p:cNvSpPr>
            <a:spLocks noGrp="1"/>
          </p:cNvSpPr>
          <p:nvPr>
            <p:ph idx="1"/>
          </p:nvPr>
        </p:nvSpPr>
        <p:spPr/>
        <p:txBody>
          <a:bodyPr/>
          <a:lstStyle/>
          <a:p>
            <a:r>
              <a:rPr lang="en-US" altLang="en-US" dirty="0" smtClean="0">
                <a:ea typeface="ＭＳ Ｐゴシック" panose="020B0600070205080204" pitchFamily="34" charset="-128"/>
              </a:rPr>
              <a:t>Keep an idea log and a journal</a:t>
            </a:r>
          </a:p>
          <a:p>
            <a:r>
              <a:rPr lang="en-US" altLang="en-US" dirty="0" smtClean="0">
                <a:ea typeface="ＭＳ Ｐゴシック" panose="020B0600070205080204" pitchFamily="34" charset="-128"/>
              </a:rPr>
              <a:t> </a:t>
            </a:r>
            <a:r>
              <a:rPr lang="en-US" altLang="en-US" dirty="0" err="1" smtClean="0">
                <a:ea typeface="ＭＳ Ｐゴシック" panose="020B0600070205080204" pitchFamily="34" charset="-128"/>
              </a:rPr>
              <a:t>Freewrite</a:t>
            </a:r>
            <a:r>
              <a:rPr lang="en-US" altLang="en-US" dirty="0" smtClean="0">
                <a:ea typeface="ＭＳ Ｐゴシック" panose="020B0600070205080204" pitchFamily="34" charset="-128"/>
              </a:rPr>
              <a:t> </a:t>
            </a:r>
          </a:p>
          <a:p>
            <a:r>
              <a:rPr lang="en-US" altLang="en-US" dirty="0" smtClean="0">
                <a:ea typeface="ＭＳ Ｐゴシック" panose="020B0600070205080204" pitchFamily="34" charset="-128"/>
              </a:rPr>
              <a:t> Brainstorm: Step 1: listing ideas in words, paragraphs, broken sentences etc. Step 2: Look for patterns, ways to group the ideas into categories. </a:t>
            </a:r>
          </a:p>
          <a:p>
            <a:r>
              <a:rPr lang="en-US" altLang="en-US" dirty="0" smtClean="0">
                <a:ea typeface="ＭＳ Ｐゴシック" panose="020B0600070205080204" pitchFamily="34" charset="-128"/>
              </a:rPr>
              <a:t> Ask the “journalist’s questions” What? Where? When? Who? Why? How?</a:t>
            </a: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2128319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b="1" dirty="0">
                <a:solidFill>
                  <a:prstClr val="black"/>
                </a:solidFill>
                <a:ea typeface="ＭＳ Ｐゴシック" panose="020B0600070205080204" pitchFamily="34" charset="-128"/>
              </a:rPr>
              <a:t>Ways to discover and compile ideas for writing</a:t>
            </a:r>
            <a:endParaRPr lang="en-US" altLang="en-US" dirty="0" smtClean="0">
              <a:ea typeface="ＭＳ Ｐゴシック" panose="020B0600070205080204" pitchFamily="34" charset="-128"/>
            </a:endParaRPr>
          </a:p>
        </p:txBody>
      </p:sp>
      <p:sp>
        <p:nvSpPr>
          <p:cNvPr id="3" name="Content Placeholder 2"/>
          <p:cNvSpPr>
            <a:spLocks noGrp="1"/>
          </p:cNvSpPr>
          <p:nvPr>
            <p:ph idx="1"/>
          </p:nvPr>
        </p:nvSpPr>
        <p:spPr/>
        <p:txBody>
          <a:bodyPr/>
          <a:lstStyle/>
          <a:p>
            <a:pPr>
              <a:defRPr/>
            </a:pPr>
            <a:r>
              <a:rPr lang="en-US" dirty="0" smtClean="0"/>
              <a:t> Map using smart art technique such as listing, hierarchy, and relationship diagrams for ideas. </a:t>
            </a:r>
          </a:p>
          <a:p>
            <a:pPr>
              <a:defRPr/>
            </a:pPr>
            <a:r>
              <a:rPr lang="en-US" dirty="0"/>
              <a:t>Talk it over </a:t>
            </a:r>
          </a:p>
          <a:p>
            <a:pPr>
              <a:defRPr/>
            </a:pPr>
            <a:r>
              <a:rPr lang="en-US" dirty="0"/>
              <a:t>• Read, browse, or search </a:t>
            </a:r>
          </a:p>
          <a:p>
            <a:pPr>
              <a:defRPr/>
            </a:pPr>
            <a:r>
              <a:rPr lang="en-US" dirty="0"/>
              <a:t>• </a:t>
            </a:r>
            <a:r>
              <a:rPr lang="en-US" dirty="0" smtClean="0"/>
              <a:t>Incubate: giving </a:t>
            </a:r>
            <a:r>
              <a:rPr lang="en-US" dirty="0"/>
              <a:t>your ideas time to grow and </a:t>
            </a:r>
            <a:r>
              <a:rPr lang="en-US" dirty="0" smtClean="0"/>
              <a:t>develop. Focus on something unrelated to your writing for a period of time and come back to your writing. You may find new connection in your ideas. </a:t>
            </a:r>
          </a:p>
          <a:p>
            <a:pPr marL="0" indent="0">
              <a:buNone/>
              <a:defRPr/>
            </a:pPr>
            <a:endParaRPr lang="en-US" dirty="0" smtClean="0"/>
          </a:p>
          <a:p>
            <a:pPr marL="0" indent="0">
              <a:buNone/>
              <a:defRPr/>
            </a:pPr>
            <a:endParaRPr lang="en-US" dirty="0"/>
          </a:p>
          <a:p>
            <a:pPr marL="0" indent="0">
              <a:buNone/>
              <a:defRPr/>
            </a:pPr>
            <a:endParaRPr lang="en-US" dirty="0" smtClean="0"/>
          </a:p>
          <a:p>
            <a:pPr marL="0" indent="0">
              <a:buNone/>
              <a:defRPr/>
            </a:pPr>
            <a:endParaRPr lang="en-US" dirty="0"/>
          </a:p>
          <a:p>
            <a:pPr marL="0" indent="0">
              <a:buNone/>
              <a:defRPr/>
            </a:pPr>
            <a:endParaRPr lang="en-US" dirty="0" smtClean="0"/>
          </a:p>
          <a:p>
            <a:pPr marL="0" indent="0">
              <a:buNone/>
              <a:defRPr/>
            </a:pPr>
            <a:endParaRPr lang="en-US" dirty="0"/>
          </a:p>
          <a:p>
            <a:pPr marL="0" indent="0">
              <a:buNone/>
              <a:defRPr/>
            </a:pPr>
            <a:endParaRPr lang="en-US" dirty="0" smtClean="0"/>
          </a:p>
          <a:p>
            <a:pPr marL="0" indent="0">
              <a:buNone/>
              <a:defRPr/>
            </a:pPr>
            <a:endParaRPr lang="en-US" dirty="0" smtClean="0"/>
          </a:p>
          <a:p>
            <a:pPr marL="0" indent="0">
              <a:buNone/>
              <a:defRPr/>
            </a:pPr>
            <a:endParaRPr lang="en-US" dirty="0"/>
          </a:p>
        </p:txBody>
      </p:sp>
    </p:spTree>
    <p:extLst>
      <p:ext uri="{BB962C8B-B14F-4D97-AF65-F5344CB8AC3E}">
        <p14:creationId xmlns:p14="http://schemas.microsoft.com/office/powerpoint/2010/main" val="3714277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fontScale="90000"/>
          </a:bodyPr>
          <a:lstStyle/>
          <a:p>
            <a:pPr algn="ctr"/>
            <a:r>
              <a:rPr lang="en-US" altLang="en-US" b="1" dirty="0" smtClean="0">
                <a:ea typeface="ＭＳ Ｐゴシック" panose="020B0600070205080204" pitchFamily="34" charset="-128"/>
              </a:rPr>
              <a:t/>
            </a:r>
            <a:br>
              <a:rPr lang="en-US" altLang="en-US" b="1" dirty="0" smtClean="0">
                <a:ea typeface="ＭＳ Ｐゴシック" panose="020B0600070205080204" pitchFamily="34" charset="-128"/>
              </a:rPr>
            </a:br>
            <a:r>
              <a:rPr lang="en-US" altLang="en-US" b="1" dirty="0" smtClean="0">
                <a:ea typeface="ＭＳ Ｐゴシック" panose="020B0600070205080204" pitchFamily="34" charset="-128"/>
              </a:rPr>
              <a:t>Writing Introductory Paragraphs</a:t>
            </a:r>
            <a:br>
              <a:rPr lang="en-US" altLang="en-US" b="1" dirty="0" smtClean="0">
                <a:ea typeface="ＭＳ Ｐゴシック" panose="020B0600070205080204" pitchFamily="34" charset="-128"/>
              </a:rPr>
            </a:br>
            <a:r>
              <a:rPr lang="en-US" altLang="en-US" b="1" dirty="0" smtClean="0">
                <a:ea typeface="ＭＳ Ｐゴシック" panose="020B0600070205080204" pitchFamily="34" charset="-128"/>
              </a:rPr>
              <a:t> Thesis Statement</a:t>
            </a:r>
            <a:r>
              <a:rPr lang="en-US" altLang="en-US" b="1" dirty="0" smtClean="0">
                <a:solidFill>
                  <a:srgbClr val="FF0000"/>
                </a:solidFill>
                <a:ea typeface="ＭＳ Ｐゴシック" panose="020B0600070205080204" pitchFamily="34" charset="-128"/>
              </a:rPr>
              <a:t/>
            </a:r>
            <a:br>
              <a:rPr lang="en-US" altLang="en-US" b="1" dirty="0" smtClean="0">
                <a:solidFill>
                  <a:srgbClr val="FF0000"/>
                </a:solidFill>
                <a:ea typeface="ＭＳ Ｐゴシック" panose="020B0600070205080204" pitchFamily="34" charset="-128"/>
              </a:rPr>
            </a:br>
            <a:endParaRPr lang="en-US" altLang="en-US" dirty="0" smtClean="0">
              <a:ea typeface="ＭＳ Ｐゴシック" panose="020B0600070205080204" pitchFamily="34" charset="-128"/>
            </a:endParaRPr>
          </a:p>
        </p:txBody>
      </p:sp>
      <p:sp>
        <p:nvSpPr>
          <p:cNvPr id="16387" name="Content Placeholder 2"/>
          <p:cNvSpPr>
            <a:spLocks noGrp="1"/>
          </p:cNvSpPr>
          <p:nvPr>
            <p:ph idx="1"/>
          </p:nvPr>
        </p:nvSpPr>
        <p:spPr/>
        <p:txBody>
          <a:bodyPr/>
          <a:lstStyle/>
          <a:p>
            <a:pPr marL="0" indent="0">
              <a:buNone/>
            </a:pPr>
            <a:r>
              <a:rPr lang="en-US" altLang="en-US" dirty="0" smtClean="0">
                <a:ea typeface="ＭＳ Ｐゴシック" panose="020B0600070205080204" pitchFamily="34" charset="-128"/>
              </a:rPr>
              <a:t>It consists of thesis statement that includes the following points.</a:t>
            </a:r>
          </a:p>
          <a:p>
            <a:r>
              <a:rPr lang="en-US" altLang="en-US" dirty="0" smtClean="0">
                <a:ea typeface="ＭＳ Ｐゴシック" panose="020B0600070205080204" pitchFamily="34" charset="-128"/>
              </a:rPr>
              <a:t>It </a:t>
            </a:r>
            <a:r>
              <a:rPr lang="en-US" altLang="en-US" dirty="0">
                <a:ea typeface="ＭＳ Ｐゴシック" panose="020B0600070205080204" pitchFamily="34" charset="-128"/>
              </a:rPr>
              <a:t>states the essay’s subject—the topic that you discuss.</a:t>
            </a:r>
          </a:p>
          <a:p>
            <a:r>
              <a:rPr lang="en-US" altLang="en-US" dirty="0">
                <a:ea typeface="ＭＳ Ｐゴシック" panose="020B0600070205080204" pitchFamily="34" charset="-128"/>
              </a:rPr>
              <a:t>• It conveys the essay’s purpose—either informative or persuasive.</a:t>
            </a:r>
          </a:p>
          <a:p>
            <a:r>
              <a:rPr lang="en-US" altLang="en-US" dirty="0">
                <a:ea typeface="ＭＳ Ｐゴシック" panose="020B0600070205080204" pitchFamily="34" charset="-128"/>
              </a:rPr>
              <a:t>• It indicates your focus—the assertion that presents your point of view.</a:t>
            </a:r>
          </a:p>
          <a:p>
            <a:r>
              <a:rPr lang="en-US" altLang="en-US" dirty="0">
                <a:ea typeface="ＭＳ Ｐゴシック" panose="020B0600070205080204" pitchFamily="34" charset="-128"/>
              </a:rPr>
              <a:t>• It uses specific language, not vague words.</a:t>
            </a:r>
          </a:p>
          <a:p>
            <a:r>
              <a:rPr lang="en-US" altLang="en-US" dirty="0">
                <a:ea typeface="ＭＳ Ｐゴシック" panose="020B0600070205080204" pitchFamily="34" charset="-128"/>
              </a:rPr>
              <a:t>• It may briefly state the major subdivisions of the essay’s topic</a:t>
            </a:r>
          </a:p>
        </p:txBody>
      </p:sp>
    </p:spTree>
    <p:extLst>
      <p:ext uri="{BB962C8B-B14F-4D97-AF65-F5344CB8AC3E}">
        <p14:creationId xmlns:p14="http://schemas.microsoft.com/office/powerpoint/2010/main" val="3253158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a:r>
              <a:rPr lang="en-US" altLang="en-US" b="1" dirty="0" smtClean="0">
                <a:ea typeface="ＭＳ Ｐゴシック" panose="020B0600070205080204" pitchFamily="34" charset="-128"/>
              </a:rPr>
              <a:t>Examples of Thesis Statement</a:t>
            </a:r>
          </a:p>
        </p:txBody>
      </p:sp>
      <p:sp>
        <p:nvSpPr>
          <p:cNvPr id="17411" name="Content Placeholder 2"/>
          <p:cNvSpPr>
            <a:spLocks noGrp="1"/>
          </p:cNvSpPr>
          <p:nvPr>
            <p:ph idx="1"/>
          </p:nvPr>
        </p:nvSpPr>
        <p:spPr/>
        <p:txBody>
          <a:bodyPr/>
          <a:lstStyle/>
          <a:p>
            <a:r>
              <a:rPr lang="en-US" altLang="en-US" dirty="0" smtClean="0">
                <a:ea typeface="ＭＳ Ｐゴシック" panose="020B0600070205080204" pitchFamily="34" charset="-128"/>
              </a:rPr>
              <a:t>1. Cell phones are popular. (weak)</a:t>
            </a:r>
          </a:p>
          <a:p>
            <a:r>
              <a:rPr lang="en-US" altLang="en-US" dirty="0" smtClean="0">
                <a:ea typeface="ＭＳ Ｐゴシック" panose="020B0600070205080204" pitchFamily="34" charset="-128"/>
              </a:rPr>
              <a:t>2. People use cell phones in many situations. (weak)</a:t>
            </a:r>
          </a:p>
          <a:p>
            <a:r>
              <a:rPr lang="en-US" altLang="en-US" dirty="0" smtClean="0">
                <a:ea typeface="ＭＳ Ｐゴシック" panose="020B0600070205080204" pitchFamily="34" charset="-128"/>
              </a:rPr>
              <a:t>3. The increased use of cell phones causes problems. (Strong)</a:t>
            </a:r>
          </a:p>
          <a:p>
            <a:r>
              <a:rPr lang="en-US" altLang="en-US" dirty="0" smtClean="0">
                <a:ea typeface="ＭＳ Ｐゴシック" panose="020B0600070205080204" pitchFamily="34" charset="-128"/>
              </a:rPr>
              <a:t>4. Using cell phones while driving should be illegal. ( Strongest) </a:t>
            </a:r>
          </a:p>
        </p:txBody>
      </p:sp>
    </p:spTree>
    <p:extLst>
      <p:ext uri="{BB962C8B-B14F-4D97-AF65-F5344CB8AC3E}">
        <p14:creationId xmlns:p14="http://schemas.microsoft.com/office/powerpoint/2010/main" val="233655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en-US" altLang="en-US" b="1" dirty="0" smtClean="0">
                <a:ea typeface="ＭＳ Ｐゴシック" panose="020B0600070205080204" pitchFamily="34" charset="-128"/>
              </a:rPr>
              <a:t>Introductory paragraph</a:t>
            </a:r>
          </a:p>
        </p:txBody>
      </p:sp>
      <p:sp>
        <p:nvSpPr>
          <p:cNvPr id="3" name="Content Placeholder 2"/>
          <p:cNvSpPr>
            <a:spLocks noGrp="1"/>
          </p:cNvSpPr>
          <p:nvPr>
            <p:ph idx="1"/>
          </p:nvPr>
        </p:nvSpPr>
        <p:spPr/>
        <p:txBody>
          <a:bodyPr/>
          <a:lstStyle/>
          <a:p>
            <a:pPr marL="0" indent="0">
              <a:buNone/>
              <a:defRPr/>
            </a:pPr>
            <a:r>
              <a:rPr lang="en-US" dirty="0" smtClean="0"/>
              <a:t> STRATEGIES </a:t>
            </a:r>
            <a:r>
              <a:rPr lang="en-US" dirty="0"/>
              <a:t>TO USE</a:t>
            </a:r>
          </a:p>
          <a:p>
            <a:pPr>
              <a:defRPr/>
            </a:pPr>
            <a:r>
              <a:rPr lang="en-US" dirty="0" smtClean="0"/>
              <a:t> </a:t>
            </a:r>
            <a:r>
              <a:rPr lang="en-US" dirty="0"/>
              <a:t>Providing relevant background information</a:t>
            </a:r>
          </a:p>
          <a:p>
            <a:pPr>
              <a:defRPr/>
            </a:pPr>
            <a:r>
              <a:rPr lang="en-US" dirty="0" smtClean="0"/>
              <a:t> </a:t>
            </a:r>
            <a:r>
              <a:rPr lang="en-US" dirty="0"/>
              <a:t>Relating briefly an interesting story or anecdote</a:t>
            </a:r>
          </a:p>
          <a:p>
            <a:pPr>
              <a:defRPr/>
            </a:pPr>
            <a:r>
              <a:rPr lang="en-US" dirty="0" smtClean="0"/>
              <a:t> </a:t>
            </a:r>
            <a:r>
              <a:rPr lang="en-US" dirty="0"/>
              <a:t>Giving one or more pertinent—perhaps surprising—statistics</a:t>
            </a:r>
          </a:p>
          <a:p>
            <a:pPr>
              <a:defRPr/>
            </a:pPr>
            <a:r>
              <a:rPr lang="en-US" dirty="0" smtClean="0"/>
              <a:t> </a:t>
            </a:r>
            <a:r>
              <a:rPr lang="en-US" dirty="0"/>
              <a:t>Asking one or more provocative questions</a:t>
            </a:r>
          </a:p>
          <a:p>
            <a:pPr>
              <a:defRPr/>
            </a:pPr>
            <a:r>
              <a:rPr lang="en-US" dirty="0" smtClean="0"/>
              <a:t> </a:t>
            </a:r>
            <a:r>
              <a:rPr lang="en-US" dirty="0"/>
              <a:t>Using an appropriate </a:t>
            </a:r>
            <a:r>
              <a:rPr lang="en-US" dirty="0" smtClean="0"/>
              <a:t>quotation</a:t>
            </a:r>
          </a:p>
          <a:p>
            <a:pPr>
              <a:defRPr/>
            </a:pPr>
            <a:endParaRPr lang="en-US" dirty="0"/>
          </a:p>
          <a:p>
            <a:pPr marL="0" indent="0">
              <a:buNone/>
              <a:defRPr/>
            </a:pPr>
            <a:endParaRPr lang="en-US" dirty="0"/>
          </a:p>
        </p:txBody>
      </p:sp>
    </p:spTree>
    <p:extLst>
      <p:ext uri="{BB962C8B-B14F-4D97-AF65-F5344CB8AC3E}">
        <p14:creationId xmlns:p14="http://schemas.microsoft.com/office/powerpoint/2010/main" val="1926722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algn="ctr"/>
            <a:r>
              <a:rPr lang="en-US" altLang="en-US" sz="3600" dirty="0" smtClean="0">
                <a:ea typeface="ＭＳ Ｐゴシック" panose="020B0600070205080204" pitchFamily="34" charset="-128"/>
              </a:rPr>
              <a:t>Introductory Paragraph</a:t>
            </a:r>
          </a:p>
        </p:txBody>
      </p:sp>
      <p:sp>
        <p:nvSpPr>
          <p:cNvPr id="19459" name="Content Placeholder 2"/>
          <p:cNvSpPr>
            <a:spLocks noGrp="1"/>
          </p:cNvSpPr>
          <p:nvPr>
            <p:ph idx="1"/>
          </p:nvPr>
        </p:nvSpPr>
        <p:spPr/>
        <p:txBody>
          <a:bodyPr/>
          <a:lstStyle/>
          <a:p>
            <a:r>
              <a:rPr lang="en-US" altLang="en-US" dirty="0" smtClean="0">
                <a:ea typeface="ＭＳ Ｐゴシック" panose="020B0600070205080204" pitchFamily="34" charset="-128"/>
              </a:rPr>
              <a:t> Defining a KEY TERM</a:t>
            </a:r>
          </a:p>
          <a:p>
            <a:r>
              <a:rPr lang="en-US" altLang="en-US" dirty="0" smtClean="0">
                <a:ea typeface="ＭＳ Ｐゴシック" panose="020B0600070205080204" pitchFamily="34" charset="-128"/>
              </a:rPr>
              <a:t> Presenting one or more brief examples </a:t>
            </a:r>
          </a:p>
          <a:p>
            <a:r>
              <a:rPr lang="en-US" altLang="en-US" dirty="0" smtClean="0">
                <a:ea typeface="ＭＳ Ｐゴシック" panose="020B0600070205080204" pitchFamily="34" charset="-128"/>
              </a:rPr>
              <a:t> Drawing an ANALOGY </a:t>
            </a:r>
          </a:p>
          <a:p>
            <a:pPr marL="0" indent="0">
              <a:buNone/>
            </a:pPr>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1271638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Body Paragraph/s </a:t>
            </a:r>
            <a:endParaRPr lang="en-US" b="1" dirty="0"/>
          </a:p>
        </p:txBody>
      </p:sp>
      <p:sp>
        <p:nvSpPr>
          <p:cNvPr id="3" name="Content Placeholder 2"/>
          <p:cNvSpPr>
            <a:spLocks noGrp="1"/>
          </p:cNvSpPr>
          <p:nvPr>
            <p:ph idx="1"/>
          </p:nvPr>
        </p:nvSpPr>
        <p:spPr/>
        <p:txBody>
          <a:bodyPr/>
          <a:lstStyle/>
          <a:p>
            <a:pPr marL="0" indent="0">
              <a:buNone/>
            </a:pPr>
            <a:r>
              <a:rPr lang="en-US" dirty="0" smtClean="0"/>
              <a:t>In most academic writing, each body paragraph, the several paragraphs</a:t>
            </a:r>
          </a:p>
          <a:p>
            <a:pPr marL="0" indent="0">
              <a:buNone/>
            </a:pPr>
            <a:r>
              <a:rPr lang="en-US" dirty="0" smtClean="0"/>
              <a:t>between an introductory paragraph  and a concluding paragraph</a:t>
            </a:r>
          </a:p>
          <a:p>
            <a:pPr marL="0" indent="0">
              <a:buNone/>
            </a:pPr>
            <a:r>
              <a:rPr lang="en-US" dirty="0" smtClean="0"/>
              <a:t>consists of a main idea and support for that idea. To be effective, a</a:t>
            </a:r>
          </a:p>
          <a:p>
            <a:pPr marL="0" indent="0">
              <a:buNone/>
            </a:pPr>
            <a:r>
              <a:rPr lang="en-US" dirty="0" smtClean="0"/>
              <a:t>body paragraph needs three characteristics: 1) development ,2) unity ,and 3) coherence.</a:t>
            </a:r>
            <a:endParaRPr lang="en-US" dirty="0"/>
          </a:p>
        </p:txBody>
      </p:sp>
    </p:spTree>
    <p:extLst>
      <p:ext uri="{BB962C8B-B14F-4D97-AF65-F5344CB8AC3E}">
        <p14:creationId xmlns:p14="http://schemas.microsoft.com/office/powerpoint/2010/main" val="3045102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Characteristics of </a:t>
            </a:r>
            <a:r>
              <a:rPr lang="en-US" b="1" dirty="0" smtClean="0"/>
              <a:t>an effective </a:t>
            </a:r>
            <a:r>
              <a:rPr lang="en-US" b="1" dirty="0"/>
              <a:t>body paragraphs</a:t>
            </a:r>
          </a:p>
        </p:txBody>
      </p:sp>
      <p:sp>
        <p:nvSpPr>
          <p:cNvPr id="3" name="Content Placeholder 2"/>
          <p:cNvSpPr>
            <a:spLocks noGrp="1"/>
          </p:cNvSpPr>
          <p:nvPr>
            <p:ph idx="1"/>
          </p:nvPr>
        </p:nvSpPr>
        <p:spPr/>
        <p:txBody>
          <a:bodyPr>
            <a:normAutofit/>
          </a:bodyPr>
          <a:lstStyle/>
          <a:p>
            <a:r>
              <a:rPr lang="en-US" b="1" i="0" u="none" strike="noStrike" baseline="0" dirty="0" smtClean="0">
                <a:latin typeface="AGaramond-Bold"/>
              </a:rPr>
              <a:t>Development: </a:t>
            </a:r>
            <a:r>
              <a:rPr lang="en-US" b="0" i="0" u="none" strike="noStrike" baseline="0" dirty="0" smtClean="0">
                <a:latin typeface="AGaramond-Regular"/>
              </a:rPr>
              <a:t>Have you included detailed and sufficient support for the</a:t>
            </a:r>
            <a:r>
              <a:rPr lang="en-US" b="0" i="0" u="none" strike="noStrike" dirty="0" smtClean="0">
                <a:latin typeface="AGaramond-Regular"/>
              </a:rPr>
              <a:t> </a:t>
            </a:r>
            <a:r>
              <a:rPr lang="en-US" b="0" i="0" u="none" strike="noStrike" baseline="0" dirty="0" smtClean="0">
                <a:latin typeface="AGaramond-Regular"/>
              </a:rPr>
              <a:t>main idea of the paragraph. </a:t>
            </a:r>
          </a:p>
          <a:p>
            <a:r>
              <a:rPr lang="en-US" sz="4000" b="0" i="0" u="none" strike="noStrike" baseline="0" dirty="0" smtClean="0">
                <a:latin typeface="AGaramond-Regular"/>
              </a:rPr>
              <a:t> </a:t>
            </a:r>
            <a:r>
              <a:rPr lang="en-US" b="1" i="0" u="none" strike="noStrike" baseline="0" dirty="0" smtClean="0">
                <a:latin typeface="AGaramond-Bold"/>
              </a:rPr>
              <a:t>Unity: </a:t>
            </a:r>
            <a:r>
              <a:rPr lang="en-US" b="0" i="0" u="none" strike="noStrike" baseline="0" dirty="0" smtClean="0">
                <a:latin typeface="AGaramond-Regular"/>
              </a:rPr>
              <a:t>Have you made a clear connection between the main idea of the</a:t>
            </a:r>
            <a:r>
              <a:rPr lang="en-US" b="0" i="0" u="none" strike="noStrike" dirty="0" smtClean="0">
                <a:latin typeface="AGaramond-Regular"/>
              </a:rPr>
              <a:t> </a:t>
            </a:r>
            <a:r>
              <a:rPr lang="en-US" b="0" i="0" u="none" strike="noStrike" baseline="0" dirty="0" smtClean="0">
                <a:latin typeface="AGaramond-Regular"/>
              </a:rPr>
              <a:t>paragraph and the sentences that support, develop, or illustrate the main</a:t>
            </a:r>
            <a:r>
              <a:rPr lang="en-US" b="0" i="0" u="none" strike="noStrike" dirty="0" smtClean="0">
                <a:latin typeface="AGaramond-Regular"/>
              </a:rPr>
              <a:t> </a:t>
            </a:r>
            <a:r>
              <a:rPr lang="en-US" b="0" i="0" u="none" strike="noStrike" baseline="0" dirty="0" smtClean="0">
                <a:latin typeface="AGaramond-Regular"/>
              </a:rPr>
              <a:t>idea. </a:t>
            </a:r>
          </a:p>
          <a:p>
            <a:r>
              <a:rPr lang="en-US" sz="4000" b="0" i="0" u="none" strike="noStrike" baseline="0" dirty="0" smtClean="0">
                <a:latin typeface="AGaramond-Regular"/>
              </a:rPr>
              <a:t> </a:t>
            </a:r>
            <a:r>
              <a:rPr lang="en-US" b="1" i="0" u="none" strike="noStrike" baseline="0" dirty="0" smtClean="0">
                <a:latin typeface="AGaramond-Bold"/>
              </a:rPr>
              <a:t>Coherence: </a:t>
            </a:r>
            <a:r>
              <a:rPr lang="en-US" b="0" i="0" u="none" strike="noStrike" baseline="0" dirty="0" smtClean="0">
                <a:latin typeface="AGaramond-Regular"/>
              </a:rPr>
              <a:t>Have you progressed from one sentence to the next in the</a:t>
            </a:r>
            <a:r>
              <a:rPr lang="en-US" b="0" i="0" u="none" strike="noStrike" dirty="0" smtClean="0">
                <a:latin typeface="AGaramond-Regular"/>
              </a:rPr>
              <a:t> </a:t>
            </a:r>
            <a:r>
              <a:rPr lang="en-US" b="0" i="0" u="none" strike="noStrike" baseline="0" dirty="0" smtClean="0">
                <a:latin typeface="AGaramond-Regular"/>
              </a:rPr>
              <a:t>paragraph smoothly and logically.</a:t>
            </a:r>
            <a:endParaRPr lang="en-US" dirty="0"/>
          </a:p>
        </p:txBody>
      </p:sp>
    </p:spTree>
    <p:extLst>
      <p:ext uri="{BB962C8B-B14F-4D97-AF65-F5344CB8AC3E}">
        <p14:creationId xmlns:p14="http://schemas.microsoft.com/office/powerpoint/2010/main" val="2229118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Topic Sentence</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A topic sentence contains the main idea of a paragraph and controls its content. Often, the topic sentence comes at the beginning of a paragraph, though not always. Professional essay writers, because they have the skill to carry the reader along without explicit signposts, sometimes decide not to use topic sentences. However, instructors often require students to use topic sentences. As apprentice writers, students might have more difficulty writing unified paragraphs.</a:t>
            </a:r>
            <a:endParaRPr lang="en-US" dirty="0"/>
          </a:p>
        </p:txBody>
      </p:sp>
    </p:spTree>
    <p:extLst>
      <p:ext uri="{BB962C8B-B14F-4D97-AF65-F5344CB8AC3E}">
        <p14:creationId xmlns:p14="http://schemas.microsoft.com/office/powerpoint/2010/main" val="428547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2590800" y="228601"/>
            <a:ext cx="8305800"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SzPct val="10000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10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10000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SzTx/>
              <a:buFontTx/>
              <a:buNone/>
            </a:pPr>
            <a:endParaRPr lang="en-US" altLang="en-US" sz="3400" b="1" dirty="0" smtClean="0">
              <a:solidFill>
                <a:schemeClr val="tx2"/>
              </a:solidFill>
              <a:latin typeface="+mj-lt"/>
            </a:endParaRPr>
          </a:p>
          <a:p>
            <a:pPr algn="ctr">
              <a:spcBef>
                <a:spcPct val="0"/>
              </a:spcBef>
              <a:buSzTx/>
              <a:buFontTx/>
              <a:buNone/>
            </a:pPr>
            <a:r>
              <a:rPr lang="en-US" altLang="en-US" sz="3400" b="1" dirty="0" smtClean="0">
                <a:latin typeface="+mj-lt"/>
              </a:rPr>
              <a:t>What are the most common ways we communicate?</a:t>
            </a:r>
            <a:endParaRPr lang="en-US" altLang="en-US" sz="3400" b="1" dirty="0">
              <a:latin typeface="+mj-lt"/>
            </a:endParaRPr>
          </a:p>
        </p:txBody>
      </p:sp>
      <p:sp>
        <p:nvSpPr>
          <p:cNvPr id="8195" name="AutoShape 5"/>
          <p:cNvSpPr>
            <a:spLocks noChangeArrowheads="1"/>
          </p:cNvSpPr>
          <p:nvPr/>
        </p:nvSpPr>
        <p:spPr bwMode="auto">
          <a:xfrm rot="-720042">
            <a:off x="2495550" y="1981200"/>
            <a:ext cx="3257550" cy="1752600"/>
          </a:xfrm>
          <a:prstGeom prst="rightArrow">
            <a:avLst>
              <a:gd name="adj1" fmla="val 50000"/>
              <a:gd name="adj2" fmla="val 46467"/>
            </a:avLst>
          </a:prstGeom>
          <a:solidFill>
            <a:srgbClr val="9966FF"/>
          </a:solidFill>
          <a:ln w="9525">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10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10000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SzTx/>
              <a:buFontTx/>
              <a:buNone/>
            </a:pPr>
            <a:r>
              <a:rPr lang="en-US" altLang="en-US" sz="1800" b="1">
                <a:latin typeface="Verdana" panose="020B0604030504040204" pitchFamily="34" charset="0"/>
              </a:rPr>
              <a:t>Spoken Word</a:t>
            </a:r>
          </a:p>
        </p:txBody>
      </p:sp>
      <p:sp>
        <p:nvSpPr>
          <p:cNvPr id="8196" name="AutoShape 6"/>
          <p:cNvSpPr>
            <a:spLocks noChangeArrowheads="1"/>
          </p:cNvSpPr>
          <p:nvPr/>
        </p:nvSpPr>
        <p:spPr bwMode="auto">
          <a:xfrm>
            <a:off x="2795589" y="3835400"/>
            <a:ext cx="3000375" cy="1828800"/>
          </a:xfrm>
          <a:prstGeom prst="rightArrow">
            <a:avLst>
              <a:gd name="adj1" fmla="val 50000"/>
              <a:gd name="adj2" fmla="val 41016"/>
            </a:avLst>
          </a:prstGeom>
          <a:solidFill>
            <a:srgbClr val="00FFFF"/>
          </a:solidFill>
          <a:ln w="9525">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10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10000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SzTx/>
              <a:buFontTx/>
              <a:buNone/>
            </a:pPr>
            <a:r>
              <a:rPr lang="en-US" altLang="en-US" sz="1800" b="1">
                <a:latin typeface="Verdana" panose="020B0604030504040204" pitchFamily="34" charset="0"/>
              </a:rPr>
              <a:t>Written Word</a:t>
            </a:r>
          </a:p>
        </p:txBody>
      </p:sp>
      <p:sp>
        <p:nvSpPr>
          <p:cNvPr id="8197" name="AutoShape 7"/>
          <p:cNvSpPr>
            <a:spLocks noChangeArrowheads="1"/>
          </p:cNvSpPr>
          <p:nvPr/>
        </p:nvSpPr>
        <p:spPr bwMode="auto">
          <a:xfrm rot="-815729">
            <a:off x="6296026" y="1587500"/>
            <a:ext cx="3171825" cy="1828800"/>
          </a:xfrm>
          <a:prstGeom prst="leftArrow">
            <a:avLst>
              <a:gd name="adj1" fmla="val 50000"/>
              <a:gd name="adj2" fmla="val 43359"/>
            </a:avLst>
          </a:prstGeom>
          <a:solidFill>
            <a:srgbClr val="99CCFF"/>
          </a:solidFill>
          <a:ln w="9525">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10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10000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SzTx/>
              <a:buFontTx/>
              <a:buNone/>
            </a:pPr>
            <a:r>
              <a:rPr lang="en-US" altLang="en-US" sz="1800" b="1">
                <a:latin typeface="Verdana" panose="020B0604030504040204" pitchFamily="34" charset="0"/>
              </a:rPr>
              <a:t>Visual Images</a:t>
            </a:r>
          </a:p>
        </p:txBody>
      </p:sp>
      <p:sp>
        <p:nvSpPr>
          <p:cNvPr id="8198" name="AutoShape 8"/>
          <p:cNvSpPr>
            <a:spLocks noChangeArrowheads="1"/>
          </p:cNvSpPr>
          <p:nvPr/>
        </p:nvSpPr>
        <p:spPr bwMode="auto">
          <a:xfrm rot="987601">
            <a:off x="6296025" y="3873500"/>
            <a:ext cx="3257550" cy="1600200"/>
          </a:xfrm>
          <a:prstGeom prst="leftArrow">
            <a:avLst>
              <a:gd name="adj1" fmla="val 50000"/>
              <a:gd name="adj2" fmla="val 50893"/>
            </a:avLst>
          </a:prstGeom>
          <a:solidFill>
            <a:srgbClr val="6699FF"/>
          </a:solidFill>
          <a:ln w="9525">
            <a:solidFill>
              <a:schemeClr val="tx1"/>
            </a:solidFill>
            <a:miter lim="800000"/>
            <a:headEnd/>
            <a:tailEnd/>
          </a:ln>
        </p:spPr>
        <p:txBody>
          <a:bodyPr wrap="none" anchor="ctr"/>
          <a:lstStyle>
            <a:lvl1pPr>
              <a:spcBef>
                <a:spcPct val="20000"/>
              </a:spcBef>
              <a:buSzPct val="10000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10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10000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SzTx/>
              <a:buFontTx/>
              <a:buNone/>
            </a:pPr>
            <a:r>
              <a:rPr lang="en-US" altLang="en-US" sz="1800" b="1">
                <a:latin typeface="Verdana" panose="020B0604030504040204" pitchFamily="34" charset="0"/>
              </a:rPr>
              <a:t>Body Language</a:t>
            </a:r>
          </a:p>
        </p:txBody>
      </p:sp>
    </p:spTree>
    <p:extLst>
      <p:ext uri="{BB962C8B-B14F-4D97-AF65-F5344CB8AC3E}">
        <p14:creationId xmlns:p14="http://schemas.microsoft.com/office/powerpoint/2010/main" val="1549196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Techniques for achieving coherence</a:t>
            </a:r>
          </a:p>
        </p:txBody>
      </p:sp>
      <p:sp>
        <p:nvSpPr>
          <p:cNvPr id="3" name="Content Placeholder 2"/>
          <p:cNvSpPr>
            <a:spLocks noGrp="1"/>
          </p:cNvSpPr>
          <p:nvPr>
            <p:ph idx="1"/>
          </p:nvPr>
        </p:nvSpPr>
        <p:spPr/>
        <p:txBody>
          <a:bodyPr/>
          <a:lstStyle/>
          <a:p>
            <a:r>
              <a:rPr lang="en-US" dirty="0" smtClean="0"/>
              <a:t>Using appropriate transitional expressions </a:t>
            </a:r>
          </a:p>
          <a:p>
            <a:pPr marL="0" indent="0">
              <a:buNone/>
            </a:pPr>
            <a:r>
              <a:rPr lang="en-US" dirty="0" smtClean="0"/>
              <a:t>• Using pronouns when possible </a:t>
            </a:r>
          </a:p>
          <a:p>
            <a:pPr marL="0" indent="0">
              <a:buNone/>
            </a:pPr>
            <a:r>
              <a:rPr lang="en-US" dirty="0" smtClean="0"/>
              <a:t>• Using deliberate repetition of a key word</a:t>
            </a:r>
          </a:p>
          <a:p>
            <a:pPr marL="0" indent="0">
              <a:buNone/>
            </a:pPr>
            <a:r>
              <a:rPr lang="en-US" dirty="0" smtClean="0"/>
              <a:t>• Using parallel structures </a:t>
            </a:r>
          </a:p>
          <a:p>
            <a:pPr marL="0" indent="0">
              <a:buNone/>
            </a:pPr>
            <a:r>
              <a:rPr lang="en-US" dirty="0" smtClean="0"/>
              <a:t>• Using coherence techniques to create connections among paragraphs</a:t>
            </a:r>
            <a:endParaRPr lang="en-US" dirty="0"/>
          </a:p>
        </p:txBody>
      </p:sp>
    </p:spTree>
    <p:extLst>
      <p:ext uri="{BB962C8B-B14F-4D97-AF65-F5344CB8AC3E}">
        <p14:creationId xmlns:p14="http://schemas.microsoft.com/office/powerpoint/2010/main" val="38301247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Using transitional expressions for coherence</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Transitional expressions are words and phrases that signal connections among ideas.</a:t>
            </a:r>
          </a:p>
          <a:p>
            <a:r>
              <a:rPr lang="en-US" dirty="0"/>
              <a:t>ADDITION also, in addition, too, moreover, and, besides, furthermore,</a:t>
            </a:r>
          </a:p>
          <a:p>
            <a:r>
              <a:rPr lang="en-US" dirty="0"/>
              <a:t>equally important, then, finally</a:t>
            </a:r>
          </a:p>
          <a:p>
            <a:r>
              <a:rPr lang="en-US" dirty="0"/>
              <a:t>EXAMPLE for example, for instance, thus, as an illustration, namely,</a:t>
            </a:r>
          </a:p>
          <a:p>
            <a:r>
              <a:rPr lang="en-US" dirty="0"/>
              <a:t>specifically</a:t>
            </a:r>
          </a:p>
          <a:p>
            <a:r>
              <a:rPr lang="en-US" dirty="0"/>
              <a:t>CONTRAST but, yet, however, nevertheless, nonetheless, conversely,</a:t>
            </a:r>
          </a:p>
          <a:p>
            <a:r>
              <a:rPr lang="en-US" dirty="0"/>
              <a:t>in contrast, still, at the same time, on the one hand, on</a:t>
            </a:r>
          </a:p>
          <a:p>
            <a:r>
              <a:rPr lang="en-US" dirty="0"/>
              <a:t>the other hand</a:t>
            </a:r>
          </a:p>
          <a:p>
            <a:r>
              <a:rPr lang="en-US" dirty="0"/>
              <a:t>COMPARISON similarly, likewise, in the same way</a:t>
            </a:r>
          </a:p>
        </p:txBody>
      </p:sp>
    </p:spTree>
    <p:extLst>
      <p:ext uri="{BB962C8B-B14F-4D97-AF65-F5344CB8AC3E}">
        <p14:creationId xmlns:p14="http://schemas.microsoft.com/office/powerpoint/2010/main" val="3919317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prstClr val="black"/>
                </a:solidFill>
              </a:rPr>
              <a:t>Using transitional expressions for coherence</a:t>
            </a:r>
            <a:endParaRPr lang="en-US" sz="3200" dirty="0"/>
          </a:p>
        </p:txBody>
      </p:sp>
      <p:sp>
        <p:nvSpPr>
          <p:cNvPr id="3" name="Content Placeholder 2"/>
          <p:cNvSpPr>
            <a:spLocks noGrp="1"/>
          </p:cNvSpPr>
          <p:nvPr>
            <p:ph idx="1"/>
          </p:nvPr>
        </p:nvSpPr>
        <p:spPr/>
        <p:txBody>
          <a:bodyPr>
            <a:normAutofit/>
          </a:bodyPr>
          <a:lstStyle/>
          <a:p>
            <a:r>
              <a:rPr lang="en-US" dirty="0"/>
              <a:t>CONCESSION of course, to be sure, certainly, granted</a:t>
            </a:r>
          </a:p>
          <a:p>
            <a:r>
              <a:rPr lang="en-US" dirty="0"/>
              <a:t>RESULT therefore, thus, as a result, so, accordingly, consequently</a:t>
            </a:r>
          </a:p>
          <a:p>
            <a:r>
              <a:rPr lang="en-US" dirty="0"/>
              <a:t>SUMMARY hence, in short, in brief, in summary, in conclusion, finally</a:t>
            </a:r>
          </a:p>
          <a:p>
            <a:r>
              <a:rPr lang="en-US" dirty="0"/>
              <a:t>TIME first, second, third, next, then, finally, afterward, before,</a:t>
            </a:r>
          </a:p>
          <a:p>
            <a:r>
              <a:rPr lang="en-US" dirty="0"/>
              <a:t>soon, later, meanwhile, subsequently, immediately, eventually,</a:t>
            </a:r>
          </a:p>
          <a:p>
            <a:r>
              <a:rPr lang="en-US" dirty="0"/>
              <a:t>currently</a:t>
            </a:r>
          </a:p>
          <a:p>
            <a:r>
              <a:rPr lang="en-US" dirty="0"/>
              <a:t>PLACE in the front, in the foreground, in the back, in the background,</a:t>
            </a:r>
          </a:p>
          <a:p>
            <a:r>
              <a:rPr lang="en-US" dirty="0"/>
              <a:t>at the side, adjacent, nearby, in the </a:t>
            </a:r>
            <a:r>
              <a:rPr lang="en-US" dirty="0" smtClean="0"/>
              <a:t>distance, here</a:t>
            </a:r>
            <a:r>
              <a:rPr lang="en-US" dirty="0"/>
              <a:t>, there</a:t>
            </a:r>
          </a:p>
        </p:txBody>
      </p:sp>
    </p:spTree>
    <p:extLst>
      <p:ext uri="{BB962C8B-B14F-4D97-AF65-F5344CB8AC3E}">
        <p14:creationId xmlns:p14="http://schemas.microsoft.com/office/powerpoint/2010/main" val="38501833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Concluding Paragraph</a:t>
            </a:r>
            <a:endParaRPr lang="en-US" b="1" dirty="0"/>
          </a:p>
        </p:txBody>
      </p:sp>
      <p:sp>
        <p:nvSpPr>
          <p:cNvPr id="3" name="Content Placeholder 2"/>
          <p:cNvSpPr>
            <a:spLocks noGrp="1"/>
          </p:cNvSpPr>
          <p:nvPr>
            <p:ph idx="1"/>
          </p:nvPr>
        </p:nvSpPr>
        <p:spPr/>
        <p:txBody>
          <a:bodyPr>
            <a:normAutofit/>
          </a:bodyPr>
          <a:lstStyle/>
          <a:p>
            <a:pPr marL="0" indent="0" algn="just">
              <a:buNone/>
            </a:pPr>
            <a:r>
              <a:rPr lang="en-US" dirty="0" smtClean="0"/>
              <a:t>A concluding paragraph ends the discussion smoothly by following logically from the essay’s introductory paragraph and the essay’s body paragraphs. Always integrate a concluding device into the final paragraph so that the discussion does not end abruptly. A conclusion that is hurriedly tacked on is a missed opportunity to provide a sense of completion and a finishing touch that adds to the whole essay.</a:t>
            </a:r>
            <a:endParaRPr lang="en-US" dirty="0"/>
          </a:p>
        </p:txBody>
      </p:sp>
    </p:spTree>
    <p:extLst>
      <p:ext uri="{BB962C8B-B14F-4D97-AF65-F5344CB8AC3E}">
        <p14:creationId xmlns:p14="http://schemas.microsoft.com/office/powerpoint/2010/main" val="9984775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 Strategies for Concluding Paragraph</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 Relating a brief concluding interesting story or anecdote</a:t>
            </a:r>
          </a:p>
          <a:p>
            <a:pPr marL="0" indent="0">
              <a:buNone/>
            </a:pPr>
            <a:r>
              <a:rPr lang="en-US" dirty="0" smtClean="0"/>
              <a:t>• Giving one or more pertinent—perhaps surprising—concluding statistics</a:t>
            </a:r>
          </a:p>
          <a:p>
            <a:pPr marL="0" indent="0">
              <a:buNone/>
            </a:pPr>
            <a:r>
              <a:rPr lang="en-US" dirty="0" smtClean="0"/>
              <a:t>• Asking one or more provocative questions for further thought</a:t>
            </a:r>
          </a:p>
          <a:p>
            <a:pPr marL="0" indent="0">
              <a:buNone/>
            </a:pPr>
            <a:r>
              <a:rPr lang="en-US" dirty="0" smtClean="0"/>
              <a:t>• Using an appropriate quotation to sum up the THESIS STATEMENT</a:t>
            </a:r>
          </a:p>
          <a:p>
            <a:pPr marL="0" indent="0">
              <a:buNone/>
            </a:pPr>
            <a:r>
              <a:rPr lang="en-US" dirty="0" smtClean="0"/>
              <a:t>• Redefining a key term for emphasis</a:t>
            </a:r>
          </a:p>
          <a:p>
            <a:pPr marL="0" indent="0">
              <a:buNone/>
            </a:pPr>
            <a:r>
              <a:rPr lang="en-US" dirty="0" smtClean="0"/>
              <a:t>• An ANALOGY that summarizes the thesis statement</a:t>
            </a:r>
          </a:p>
          <a:p>
            <a:pPr marL="0" indent="0">
              <a:buNone/>
            </a:pPr>
            <a:r>
              <a:rPr lang="en-US" dirty="0" smtClean="0"/>
              <a:t>• A SUMMARY of the main points, but only if the piece of writing is longer</a:t>
            </a:r>
          </a:p>
          <a:p>
            <a:pPr marL="0" indent="0">
              <a:buNone/>
            </a:pPr>
            <a:r>
              <a:rPr lang="en-US" dirty="0" smtClean="0"/>
              <a:t>than three to four pages</a:t>
            </a:r>
          </a:p>
          <a:p>
            <a:pPr marL="0" indent="0">
              <a:buNone/>
            </a:pPr>
            <a:r>
              <a:rPr lang="en-US" dirty="0" smtClean="0"/>
              <a:t>• A statement that urges awareness by the readers</a:t>
            </a:r>
          </a:p>
          <a:p>
            <a:pPr marL="0" indent="0">
              <a:buNone/>
            </a:pPr>
            <a:r>
              <a:rPr lang="en-US" dirty="0" smtClean="0"/>
              <a:t>• A statement that looks ahead to the future</a:t>
            </a:r>
          </a:p>
          <a:p>
            <a:pPr marL="0" indent="0">
              <a:buNone/>
            </a:pPr>
            <a:r>
              <a:rPr lang="en-US" dirty="0" smtClean="0"/>
              <a:t>• A call to readers</a:t>
            </a:r>
            <a:endParaRPr lang="en-US" dirty="0"/>
          </a:p>
        </p:txBody>
      </p:sp>
    </p:spTree>
    <p:extLst>
      <p:ext uri="{BB962C8B-B14F-4D97-AF65-F5344CB8AC3E}">
        <p14:creationId xmlns:p14="http://schemas.microsoft.com/office/powerpoint/2010/main" val="4926284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Avoiding ill-logic by Avoiding Fallacies.</a:t>
            </a:r>
            <a:br>
              <a:rPr lang="en-US" b="1" dirty="0" smtClean="0"/>
            </a:br>
            <a:r>
              <a:rPr lang="en-US" b="1" dirty="0" smtClean="0"/>
              <a:t>What is a Fallacy?</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2496" y="1825625"/>
            <a:ext cx="6527007" cy="4351338"/>
          </a:xfrm>
        </p:spPr>
      </p:pic>
    </p:spTree>
    <p:extLst>
      <p:ext uri="{BB962C8B-B14F-4D97-AF65-F5344CB8AC3E}">
        <p14:creationId xmlns:p14="http://schemas.microsoft.com/office/powerpoint/2010/main" val="13154349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795588" y="533400"/>
            <a:ext cx="7219950" cy="1143000"/>
          </a:xfrm>
        </p:spPr>
        <p:txBody>
          <a:bodyPr/>
          <a:lstStyle/>
          <a:p>
            <a:pPr algn="ctr"/>
            <a:r>
              <a:rPr lang="en-US" altLang="en-US" sz="4000" b="1" dirty="0">
                <a:ea typeface="ＭＳ Ｐゴシック" panose="020B0600070205080204" pitchFamily="34" charset="-128"/>
              </a:rPr>
              <a:t>Logical Fallacies To Avoid</a:t>
            </a:r>
          </a:p>
        </p:txBody>
      </p:sp>
      <p:sp>
        <p:nvSpPr>
          <p:cNvPr id="3" name="Content Placeholder 2"/>
          <p:cNvSpPr>
            <a:spLocks noGrp="1"/>
          </p:cNvSpPr>
          <p:nvPr>
            <p:ph idx="1"/>
          </p:nvPr>
        </p:nvSpPr>
        <p:spPr>
          <a:xfrm>
            <a:off x="1905001" y="1905000"/>
            <a:ext cx="9001125" cy="4114800"/>
          </a:xfrm>
        </p:spPr>
        <p:txBody>
          <a:bodyPr>
            <a:normAutofit fontScale="85000" lnSpcReduction="20000"/>
          </a:bodyPr>
          <a:lstStyle/>
          <a:p>
            <a:pPr>
              <a:defRPr/>
            </a:pPr>
            <a:r>
              <a:rPr lang="en-US" b="1" u="sng" dirty="0">
                <a:latin typeface="+mj-lt"/>
                <a:cs typeface="Arial" charset="0"/>
              </a:rPr>
              <a:t>Bandwagon:</a:t>
            </a:r>
            <a:r>
              <a:rPr lang="en-US" b="1" dirty="0">
                <a:latin typeface="+mj-lt"/>
                <a:cs typeface="Arial" charset="0"/>
              </a:rPr>
              <a:t>   Inviting readers to accept a claim because everyone else does or because the prestigious group does</a:t>
            </a:r>
          </a:p>
          <a:p>
            <a:pPr marL="0" indent="0">
              <a:buNone/>
              <a:defRPr/>
            </a:pPr>
            <a:endParaRPr lang="en-US" b="1" u="sng" dirty="0">
              <a:latin typeface="+mj-lt"/>
              <a:cs typeface="Arial" charset="0"/>
            </a:endParaRPr>
          </a:p>
          <a:p>
            <a:pPr>
              <a:defRPr/>
            </a:pPr>
            <a:r>
              <a:rPr lang="en-US" b="1" u="sng" dirty="0">
                <a:latin typeface="+mj-lt"/>
                <a:cs typeface="Arial" charset="0"/>
              </a:rPr>
              <a:t>Argument from authority</a:t>
            </a:r>
            <a:r>
              <a:rPr lang="en-US" b="1" dirty="0">
                <a:latin typeface="+mj-lt"/>
                <a:cs typeface="Arial" charset="0"/>
              </a:rPr>
              <a:t>:  Inviting readers to accept a claim because the claim is put forth by someone in a position of authority – though the authority is invalid.</a:t>
            </a:r>
          </a:p>
          <a:p>
            <a:pPr>
              <a:defRPr/>
            </a:pPr>
            <a:endParaRPr lang="en-US" b="1" dirty="0">
              <a:latin typeface="+mj-lt"/>
              <a:cs typeface="Arial" charset="0"/>
            </a:endParaRPr>
          </a:p>
          <a:p>
            <a:pPr>
              <a:defRPr/>
            </a:pPr>
            <a:r>
              <a:rPr lang="en-US" b="1" u="sng" dirty="0">
                <a:latin typeface="+mj-lt"/>
                <a:cs typeface="Arial" charset="0"/>
              </a:rPr>
              <a:t>Slippery Slope</a:t>
            </a:r>
            <a:r>
              <a:rPr lang="en-US" b="1" dirty="0">
                <a:latin typeface="+mj-lt"/>
                <a:cs typeface="Arial" charset="0"/>
              </a:rPr>
              <a:t>:  Forecasting a series of events (usually disastrous) that will befall one if the first stated step is  taken.</a:t>
            </a:r>
          </a:p>
          <a:p>
            <a:pPr marL="0" indent="0">
              <a:buNone/>
              <a:defRPr/>
            </a:pPr>
            <a:endParaRPr lang="en-US" b="1" dirty="0">
              <a:latin typeface="+mj-lt"/>
              <a:cs typeface="Arial" charset="0"/>
            </a:endParaRPr>
          </a:p>
          <a:p>
            <a:pPr>
              <a:defRPr/>
            </a:pPr>
            <a:r>
              <a:rPr lang="en-US" b="1" u="sng" dirty="0">
                <a:latin typeface="+mj-lt"/>
              </a:rPr>
              <a:t>Ad Hominem</a:t>
            </a:r>
            <a:r>
              <a:rPr lang="en-US" b="1" dirty="0">
                <a:latin typeface="+mj-lt"/>
              </a:rPr>
              <a:t>:  (attacking the man) attacking the qualities of the people holding an opposing view rather than the substance of the view itself.</a:t>
            </a:r>
          </a:p>
          <a:p>
            <a:pPr>
              <a:lnSpc>
                <a:spcPct val="80000"/>
              </a:lnSpc>
              <a:buFontTx/>
              <a:buNone/>
              <a:defRPr/>
            </a:pPr>
            <a:endParaRPr lang="en-US" dirty="0">
              <a:latin typeface="+mj-lt"/>
            </a:endParaRPr>
          </a:p>
          <a:p>
            <a:pPr>
              <a:lnSpc>
                <a:spcPct val="70000"/>
              </a:lnSpc>
              <a:defRPr/>
            </a:pPr>
            <a:endParaRPr lang="en-US" b="1" dirty="0">
              <a:latin typeface="+mj-lt"/>
              <a:cs typeface="Arial" charset="0"/>
            </a:endParaRPr>
          </a:p>
          <a:p>
            <a:pPr>
              <a:lnSpc>
                <a:spcPct val="70000"/>
              </a:lnSpc>
              <a:buFontTx/>
              <a:buNone/>
              <a:defRPr/>
            </a:pPr>
            <a:endParaRPr lang="en-US" sz="2000" b="1" dirty="0">
              <a:cs typeface="Arial" charset="0"/>
            </a:endParaRPr>
          </a:p>
          <a:p>
            <a:pPr>
              <a:lnSpc>
                <a:spcPct val="70000"/>
              </a:lnSpc>
              <a:defRPr/>
            </a:pPr>
            <a:endParaRPr lang="en-US" sz="2000" b="1" dirty="0">
              <a:cs typeface="Arial" charset="0"/>
            </a:endParaRPr>
          </a:p>
        </p:txBody>
      </p:sp>
    </p:spTree>
    <p:extLst>
      <p:ext uri="{BB962C8B-B14F-4D97-AF65-F5344CB8AC3E}">
        <p14:creationId xmlns:p14="http://schemas.microsoft.com/office/powerpoint/2010/main" val="8119468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0276" y="304800"/>
            <a:ext cx="9001125" cy="6019800"/>
          </a:xfrm>
        </p:spPr>
        <p:txBody>
          <a:bodyPr/>
          <a:lstStyle/>
          <a:p>
            <a:pPr>
              <a:lnSpc>
                <a:spcPct val="150000"/>
              </a:lnSpc>
              <a:defRPr/>
            </a:pPr>
            <a:r>
              <a:rPr lang="en-US" sz="2400" b="1" u="sng" dirty="0">
                <a:latin typeface="+mj-lt"/>
                <a:cs typeface="Shonar Bangla" panose="020B0502040204020203" pitchFamily="34" charset="0"/>
              </a:rPr>
              <a:t>Appeal to Fear:</a:t>
            </a:r>
            <a:r>
              <a:rPr lang="en-US" sz="2400" b="1" dirty="0">
                <a:latin typeface="+mj-lt"/>
                <a:cs typeface="Shonar Bangla" panose="020B0502040204020203" pitchFamily="34" charset="0"/>
              </a:rPr>
              <a:t>  Scaring the reader to accept your point of view</a:t>
            </a:r>
          </a:p>
          <a:p>
            <a:pPr>
              <a:lnSpc>
                <a:spcPct val="150000"/>
              </a:lnSpc>
              <a:defRPr/>
            </a:pPr>
            <a:r>
              <a:rPr lang="en-US" sz="2400" b="1" u="sng" dirty="0">
                <a:latin typeface="+mj-lt"/>
                <a:cs typeface="Shonar Bangla" panose="020B0502040204020203" pitchFamily="34" charset="0"/>
              </a:rPr>
              <a:t>Appeal to Pity:  </a:t>
            </a:r>
            <a:r>
              <a:rPr lang="en-US" sz="2400" b="1" dirty="0">
                <a:latin typeface="+mj-lt"/>
                <a:cs typeface="Shonar Bangla" panose="020B0502040204020203" pitchFamily="34" charset="0"/>
              </a:rPr>
              <a:t>Substituting emotions for reasoning.</a:t>
            </a:r>
          </a:p>
          <a:p>
            <a:pPr>
              <a:lnSpc>
                <a:spcPct val="150000"/>
              </a:lnSpc>
              <a:defRPr/>
            </a:pPr>
            <a:r>
              <a:rPr lang="en-US" sz="2400" b="1" u="sng" dirty="0">
                <a:latin typeface="+mj-lt"/>
                <a:cs typeface="Shonar Bangla" panose="020B0502040204020203" pitchFamily="34" charset="0"/>
              </a:rPr>
              <a:t>Appeal to Force:  </a:t>
            </a:r>
            <a:r>
              <a:rPr lang="en-US" sz="2400" b="1" dirty="0">
                <a:latin typeface="+mj-lt"/>
                <a:cs typeface="Shonar Bangla" panose="020B0502040204020203" pitchFamily="34" charset="0"/>
              </a:rPr>
              <a:t>Abandoning reason and using or threatening strong arm methods by means of the </a:t>
            </a:r>
            <a:r>
              <a:rPr lang="en-US" sz="2400" b="1" dirty="0" smtClean="0">
                <a:latin typeface="+mj-lt"/>
                <a:cs typeface="Shonar Bangla" panose="020B0502040204020203" pitchFamily="34" charset="0"/>
              </a:rPr>
              <a:t>political </a:t>
            </a:r>
            <a:r>
              <a:rPr lang="en-US" sz="2400" b="1" dirty="0">
                <a:latin typeface="+mj-lt"/>
                <a:cs typeface="Shonar Bangla" panose="020B0502040204020203" pitchFamily="34" charset="0"/>
              </a:rPr>
              <a:t>or physical power of the enforcer: “might makes right”</a:t>
            </a:r>
          </a:p>
          <a:p>
            <a:pPr>
              <a:lnSpc>
                <a:spcPct val="150000"/>
              </a:lnSpc>
              <a:defRPr/>
            </a:pPr>
            <a:r>
              <a:rPr lang="en-US" sz="2400" b="1" u="sng" dirty="0">
                <a:latin typeface="+mj-lt"/>
                <a:cs typeface="Shonar Bangla" panose="020B0502040204020203" pitchFamily="34" charset="0"/>
              </a:rPr>
              <a:t>Red Herring:  </a:t>
            </a:r>
            <a:r>
              <a:rPr lang="en-US" sz="2400" b="1" dirty="0">
                <a:latin typeface="+mj-lt"/>
                <a:cs typeface="Shonar Bangla" panose="020B0502040204020203" pitchFamily="34" charset="0"/>
              </a:rPr>
              <a:t>Introducing an irrelevant issue intended to distract readers from the relevant issues – going off on a tangent.</a:t>
            </a:r>
          </a:p>
          <a:p>
            <a:pPr marL="0" indent="0">
              <a:lnSpc>
                <a:spcPct val="150000"/>
              </a:lnSpc>
              <a:buNone/>
              <a:defRPr/>
            </a:pPr>
            <a:endParaRPr lang="en-US" sz="2400" b="1" dirty="0">
              <a:latin typeface="+mj-lt"/>
              <a:cs typeface="Shonar Bangla" panose="020B0502040204020203" pitchFamily="34" charset="0"/>
            </a:endParaRPr>
          </a:p>
        </p:txBody>
      </p:sp>
    </p:spTree>
    <p:extLst>
      <p:ext uri="{BB962C8B-B14F-4D97-AF65-F5344CB8AC3E}">
        <p14:creationId xmlns:p14="http://schemas.microsoft.com/office/powerpoint/2010/main" val="14975451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62139" y="609600"/>
            <a:ext cx="9001125" cy="1143000"/>
          </a:xfrm>
        </p:spPr>
        <p:txBody>
          <a:bodyPr/>
          <a:lstStyle/>
          <a:p>
            <a:pPr algn="ctr"/>
            <a:r>
              <a:rPr lang="en-US" altLang="en-US" sz="3200" b="1" dirty="0">
                <a:ea typeface="ＭＳ Ｐゴシック" panose="020B0600070205080204" pitchFamily="34" charset="-128"/>
              </a:rPr>
              <a:t>What is logically wrong with the following statements?</a:t>
            </a:r>
          </a:p>
        </p:txBody>
      </p:sp>
      <p:sp>
        <p:nvSpPr>
          <p:cNvPr id="4" name="Rectangle 3"/>
          <p:cNvSpPr>
            <a:spLocks noChangeArrowheads="1"/>
          </p:cNvSpPr>
          <p:nvPr/>
        </p:nvSpPr>
        <p:spPr bwMode="auto">
          <a:xfrm>
            <a:off x="2362200" y="1958976"/>
            <a:ext cx="739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SzPct val="10000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10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10000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SzTx/>
            </a:pPr>
            <a:r>
              <a:rPr lang="en-US" altLang="en-US" sz="2400" dirty="0">
                <a:latin typeface="Times New Roman" panose="02020603050405020304" pitchFamily="18" charset="0"/>
              </a:rPr>
              <a:t>Boxing is dangerous because it is an unsafe sport.</a:t>
            </a:r>
          </a:p>
        </p:txBody>
      </p:sp>
      <p:sp>
        <p:nvSpPr>
          <p:cNvPr id="5" name="Rectangle 4"/>
          <p:cNvSpPr>
            <a:spLocks noChangeArrowheads="1"/>
          </p:cNvSpPr>
          <p:nvPr/>
        </p:nvSpPr>
        <p:spPr bwMode="auto">
          <a:xfrm>
            <a:off x="2344738" y="2690813"/>
            <a:ext cx="69643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SzPct val="10000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10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10000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SzTx/>
            </a:pPr>
            <a:r>
              <a:rPr lang="en-US" altLang="en-US" sz="2400" dirty="0">
                <a:latin typeface="Times New Roman" panose="02020603050405020304" pitchFamily="18" charset="0"/>
              </a:rPr>
              <a:t>What  Ahmad says is true because he says so.</a:t>
            </a:r>
          </a:p>
        </p:txBody>
      </p:sp>
      <p:sp>
        <p:nvSpPr>
          <p:cNvPr id="6" name="Rectangle 5"/>
          <p:cNvSpPr>
            <a:spLocks noChangeArrowheads="1"/>
          </p:cNvSpPr>
          <p:nvPr/>
        </p:nvSpPr>
        <p:spPr bwMode="auto">
          <a:xfrm>
            <a:off x="2286000" y="3346451"/>
            <a:ext cx="87899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SzPct val="10000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10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10000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SzTx/>
            </a:pPr>
            <a:r>
              <a:rPr lang="en-US" altLang="en-US" sz="2400" dirty="0">
                <a:latin typeface="Times New Roman" panose="02020603050405020304" pitchFamily="18" charset="0"/>
              </a:rPr>
              <a:t>Mr. Ali is a good player, therefore, he will be a good husband</a:t>
            </a:r>
          </a:p>
        </p:txBody>
      </p:sp>
      <p:sp>
        <p:nvSpPr>
          <p:cNvPr id="7" name="Rectangle 6"/>
          <p:cNvSpPr>
            <a:spLocks noChangeArrowheads="1"/>
          </p:cNvSpPr>
          <p:nvPr/>
        </p:nvSpPr>
        <p:spPr bwMode="auto">
          <a:xfrm>
            <a:off x="2286001" y="4148577"/>
            <a:ext cx="83169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SzPct val="10000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10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10000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SzTx/>
            </a:pPr>
            <a:r>
              <a:rPr lang="en-US" altLang="en-US" sz="2400" dirty="0">
                <a:latin typeface="Times New Roman" panose="02020603050405020304" pitchFamily="18" charset="0"/>
              </a:rPr>
              <a:t>That candidate had an affair; therefore, he should not be president </a:t>
            </a:r>
          </a:p>
        </p:txBody>
      </p:sp>
      <p:sp>
        <p:nvSpPr>
          <p:cNvPr id="8" name="Rectangle 7"/>
          <p:cNvSpPr>
            <a:spLocks noChangeArrowheads="1"/>
          </p:cNvSpPr>
          <p:nvPr/>
        </p:nvSpPr>
        <p:spPr bwMode="auto">
          <a:xfrm>
            <a:off x="2286000" y="5341938"/>
            <a:ext cx="8763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SzPct val="10000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10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10000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SzTx/>
            </a:pPr>
            <a:r>
              <a:rPr lang="en-US" altLang="en-US" sz="2400" dirty="0" err="1">
                <a:latin typeface="Times New Roman" panose="02020603050405020304" pitchFamily="18" charset="0"/>
              </a:rPr>
              <a:t>Wasim</a:t>
            </a:r>
            <a:r>
              <a:rPr lang="en-US" altLang="en-US" sz="2400" dirty="0">
                <a:latin typeface="Times New Roman" panose="02020603050405020304" pitchFamily="18" charset="0"/>
              </a:rPr>
              <a:t> is friend with Ali who was caught embezzling from the company; therefore, </a:t>
            </a:r>
            <a:r>
              <a:rPr lang="en-US" altLang="en-US" sz="2400" dirty="0" err="1">
                <a:latin typeface="Times New Roman" panose="02020603050405020304" pitchFamily="18" charset="0"/>
              </a:rPr>
              <a:t>Wasim</a:t>
            </a:r>
            <a:r>
              <a:rPr lang="en-US" altLang="en-US" sz="2400" dirty="0">
                <a:latin typeface="Times New Roman" panose="02020603050405020304" pitchFamily="18" charset="0"/>
              </a:rPr>
              <a:t> should be fired.</a:t>
            </a:r>
          </a:p>
        </p:txBody>
      </p:sp>
    </p:spTree>
    <p:extLst>
      <p:ext uri="{BB962C8B-B14F-4D97-AF65-F5344CB8AC3E}">
        <p14:creationId xmlns:p14="http://schemas.microsoft.com/office/powerpoint/2010/main" val="17392250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333625" y="1622426"/>
            <a:ext cx="8610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SzPct val="10000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10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10000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SzTx/>
            </a:pPr>
            <a:r>
              <a:rPr lang="en-US" altLang="en-US" sz="2400" dirty="0">
                <a:latin typeface="Times New Roman" panose="02020603050405020304" pitchFamily="18" charset="0"/>
              </a:rPr>
              <a:t>Professor </a:t>
            </a:r>
            <a:r>
              <a:rPr lang="en-US" altLang="en-US" sz="2400" dirty="0" err="1">
                <a:latin typeface="Times New Roman" panose="02020603050405020304" pitchFamily="18" charset="0"/>
              </a:rPr>
              <a:t>Saib</a:t>
            </a:r>
            <a:r>
              <a:rPr lang="en-US" altLang="en-US" sz="2400" dirty="0">
                <a:latin typeface="Times New Roman" panose="02020603050405020304" pitchFamily="18" charset="0"/>
              </a:rPr>
              <a:t>, if I don’t make an “A” in your class I won’t get my scholarship next semester.</a:t>
            </a:r>
          </a:p>
        </p:txBody>
      </p:sp>
      <p:sp>
        <p:nvSpPr>
          <p:cNvPr id="5" name="Rectangle 4"/>
          <p:cNvSpPr>
            <a:spLocks noChangeArrowheads="1"/>
          </p:cNvSpPr>
          <p:nvPr/>
        </p:nvSpPr>
        <p:spPr bwMode="auto">
          <a:xfrm>
            <a:off x="2371725" y="3208338"/>
            <a:ext cx="8382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SzPct val="10000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10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10000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SzTx/>
            </a:pPr>
            <a:r>
              <a:rPr lang="en-US" altLang="en-US" sz="2400" dirty="0">
                <a:latin typeface="Times New Roman" panose="02020603050405020304" pitchFamily="18" charset="0"/>
              </a:rPr>
              <a:t> Shahid Afridi drink Pepsi therefore, it must be the best and you should buy it</a:t>
            </a:r>
          </a:p>
        </p:txBody>
      </p:sp>
      <p:sp>
        <p:nvSpPr>
          <p:cNvPr id="7" name="Rectangle 6"/>
          <p:cNvSpPr>
            <a:spLocks noChangeArrowheads="1"/>
          </p:cNvSpPr>
          <p:nvPr/>
        </p:nvSpPr>
        <p:spPr bwMode="auto">
          <a:xfrm>
            <a:off x="1981200" y="4548189"/>
            <a:ext cx="8458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SzPct val="10000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10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10000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SzTx/>
            </a:pPr>
            <a:r>
              <a:rPr lang="en-US" altLang="en-US" sz="2400" dirty="0">
                <a:latin typeface="Times New Roman" panose="02020603050405020304" pitchFamily="18" charset="0"/>
              </a:rPr>
              <a:t> If we legalize marijuana/hashish (a drug), eventually everyone will start smoking it regularly  and then they’ll want to go on to more kinds of drugs – soon heroin will become legal and most of Pakistan will become hashish addicts.</a:t>
            </a:r>
          </a:p>
        </p:txBody>
      </p:sp>
    </p:spTree>
    <p:extLst>
      <p:ext uri="{BB962C8B-B14F-4D97-AF65-F5344CB8AC3E}">
        <p14:creationId xmlns:p14="http://schemas.microsoft.com/office/powerpoint/2010/main" val="4266579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600201" y="914400"/>
            <a:ext cx="9001125" cy="1143000"/>
          </a:xfrm>
        </p:spPr>
        <p:txBody>
          <a:bodyPr/>
          <a:lstStyle/>
          <a:p>
            <a:pPr algn="ctr"/>
            <a:r>
              <a:rPr lang="en-US" altLang="en-US" sz="4000" b="1" dirty="0">
                <a:ea typeface="ＭＳ Ｐゴシック" panose="020B0600070205080204" pitchFamily="34" charset="-128"/>
              </a:rPr>
              <a:t>Objectives of </a:t>
            </a:r>
            <a:r>
              <a:rPr lang="en-US" altLang="en-US" sz="4000" b="1" dirty="0" smtClean="0">
                <a:ea typeface="ＭＳ Ｐゴシック" panose="020B0600070205080204" pitchFamily="34" charset="-128"/>
              </a:rPr>
              <a:t>communication</a:t>
            </a:r>
            <a:endParaRPr lang="en-US" altLang="en-US" sz="4000" b="1" dirty="0">
              <a:ea typeface="ＭＳ Ｐゴシック" panose="020B0600070205080204" pitchFamily="34" charset="-128"/>
            </a:endParaRPr>
          </a:p>
        </p:txBody>
      </p:sp>
      <p:sp>
        <p:nvSpPr>
          <p:cNvPr id="6147" name="Content Placeholder 2"/>
          <p:cNvSpPr>
            <a:spLocks noGrp="1"/>
          </p:cNvSpPr>
          <p:nvPr>
            <p:ph idx="1"/>
          </p:nvPr>
        </p:nvSpPr>
        <p:spPr>
          <a:xfrm>
            <a:off x="1711325" y="2719388"/>
            <a:ext cx="9353550" cy="4114800"/>
          </a:xfrm>
        </p:spPr>
        <p:txBody>
          <a:bodyPr/>
          <a:lstStyle/>
          <a:p>
            <a:pPr marL="514350" indent="-514350">
              <a:buFontTx/>
              <a:buAutoNum type="arabicPeriod"/>
            </a:pPr>
            <a:r>
              <a:rPr lang="en-US" altLang="en-US" dirty="0" smtClean="0">
                <a:ea typeface="ＭＳ Ｐゴシック" panose="020B0600070205080204" pitchFamily="34" charset="-128"/>
              </a:rPr>
              <a:t>To understand others </a:t>
            </a:r>
            <a:r>
              <a:rPr lang="en-US" altLang="en-US" dirty="0">
                <a:ea typeface="ＭＳ Ｐゴシック" panose="020B0600070205080204" pitchFamily="34" charset="-128"/>
              </a:rPr>
              <a:t>(Listening and Reading</a:t>
            </a:r>
            <a:r>
              <a:rPr lang="en-US" altLang="en-US" dirty="0" smtClean="0">
                <a:ea typeface="ＭＳ Ｐゴシック" panose="020B0600070205080204" pitchFamily="34" charset="-128"/>
              </a:rPr>
              <a:t>)</a:t>
            </a:r>
            <a:endParaRPr lang="en-US" altLang="en-US" dirty="0">
              <a:ea typeface="ＭＳ Ｐゴシック" panose="020B0600070205080204" pitchFamily="34" charset="-128"/>
            </a:endParaRPr>
          </a:p>
          <a:p>
            <a:pPr marL="514350" indent="-514350">
              <a:buNone/>
            </a:pPr>
            <a:r>
              <a:rPr lang="en-US" altLang="en-US" dirty="0" smtClean="0">
                <a:ea typeface="ＭＳ Ｐゴシック" panose="020B0600070205080204" pitchFamily="34" charset="-128"/>
              </a:rPr>
              <a:t>2. To be understood by others </a:t>
            </a:r>
            <a:r>
              <a:rPr lang="en-US" altLang="en-US" dirty="0">
                <a:ea typeface="ＭＳ Ｐゴシック" panose="020B0600070205080204" pitchFamily="34" charset="-128"/>
              </a:rPr>
              <a:t>(Speaking and </a:t>
            </a:r>
            <a:r>
              <a:rPr lang="en-US" altLang="en-US" dirty="0" smtClean="0">
                <a:ea typeface="ＭＳ Ｐゴシック" panose="020B0600070205080204" pitchFamily="34" charset="-128"/>
              </a:rPr>
              <a:t>Writing)</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8332778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2095500" y="2057400"/>
            <a:ext cx="9144000" cy="4114800"/>
          </a:xfrm>
        </p:spPr>
        <p:txBody>
          <a:bodyPr/>
          <a:lstStyle/>
          <a:p>
            <a:pPr marL="0" indent="0">
              <a:buNone/>
            </a:pPr>
            <a:r>
              <a:rPr lang="en-US" altLang="en-US" b="1">
                <a:ea typeface="ＭＳ Ｐゴシック" panose="020B0600070205080204" pitchFamily="34" charset="-128"/>
              </a:rPr>
              <a:t>Mr. A:  </a:t>
            </a:r>
            <a:r>
              <a:rPr lang="en-US" altLang="en-US">
                <a:ea typeface="ＭＳ Ｐゴシック" panose="020B0600070205080204" pitchFamily="34" charset="-128"/>
              </a:rPr>
              <a:t>We should put more money into health and education.</a:t>
            </a:r>
          </a:p>
          <a:p>
            <a:pPr marL="0" indent="0">
              <a:buNone/>
            </a:pPr>
            <a:endParaRPr lang="en-US" altLang="en-US">
              <a:ea typeface="ＭＳ Ｐゴシック" panose="020B0600070205080204" pitchFamily="34" charset="-128"/>
            </a:endParaRPr>
          </a:p>
          <a:p>
            <a:pPr marL="0" indent="0">
              <a:buNone/>
            </a:pPr>
            <a:r>
              <a:rPr lang="en-US" altLang="en-US" b="1">
                <a:ea typeface="ＭＳ Ｐゴシック" panose="020B0600070205080204" pitchFamily="34" charset="-128"/>
              </a:rPr>
              <a:t>Mr. B: </a:t>
            </a:r>
            <a:r>
              <a:rPr lang="en-US" altLang="en-US">
                <a:ea typeface="ＭＳ Ｐゴシック" panose="020B0600070205080204" pitchFamily="34" charset="-128"/>
              </a:rPr>
              <a:t>You hate our country so much that you want to leave it defenseless by cutting military spending.</a:t>
            </a:r>
            <a:endParaRPr lang="en-US" altLang="en-US" smtClean="0">
              <a:ea typeface="ＭＳ Ｐゴシック" panose="020B0600070205080204" pitchFamily="34" charset="-128"/>
            </a:endParaRPr>
          </a:p>
        </p:txBody>
      </p:sp>
    </p:spTree>
    <p:extLst>
      <p:ext uri="{BB962C8B-B14F-4D97-AF65-F5344CB8AC3E}">
        <p14:creationId xmlns:p14="http://schemas.microsoft.com/office/powerpoint/2010/main" val="38835915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a:r>
              <a:rPr lang="en-US" altLang="en-US" dirty="0" smtClean="0">
                <a:ea typeface="ＭＳ Ｐゴシック" panose="020B0600070205080204" pitchFamily="34" charset="-128"/>
              </a:rPr>
              <a:t>Beliefs in Myths About Writing that Damages Writing Skills</a:t>
            </a:r>
          </a:p>
        </p:txBody>
      </p:sp>
      <p:sp>
        <p:nvSpPr>
          <p:cNvPr id="3" name="Content Placeholder 2"/>
          <p:cNvSpPr>
            <a:spLocks noGrp="1"/>
          </p:cNvSpPr>
          <p:nvPr>
            <p:ph idx="1"/>
          </p:nvPr>
        </p:nvSpPr>
        <p:spPr/>
        <p:txBody>
          <a:bodyPr/>
          <a:lstStyle/>
          <a:p>
            <a:pPr marL="0" indent="0">
              <a:buNone/>
              <a:defRPr/>
            </a:pPr>
            <a:r>
              <a:rPr lang="en-US" dirty="0"/>
              <a:t>The most common cause of </a:t>
            </a:r>
            <a:r>
              <a:rPr lang="en-US" dirty="0" smtClean="0"/>
              <a:t>bad writing  skills  </a:t>
            </a:r>
          </a:p>
          <a:p>
            <a:pPr marL="0" indent="0">
              <a:buNone/>
              <a:defRPr/>
            </a:pPr>
            <a:r>
              <a:rPr lang="en-US" sz="2400" dirty="0" smtClean="0">
                <a:solidFill>
                  <a:srgbClr val="FF0000"/>
                </a:solidFill>
                <a:latin typeface="Avenir-Black"/>
              </a:rPr>
              <a:t>MYTH 1: </a:t>
            </a:r>
            <a:r>
              <a:rPr lang="en-US" dirty="0" smtClean="0">
                <a:latin typeface="AGaramond-Regular"/>
              </a:rPr>
              <a:t>Writers are born, not made.</a:t>
            </a:r>
          </a:p>
          <a:p>
            <a:pPr marL="0" indent="0">
              <a:buNone/>
              <a:defRPr/>
            </a:pPr>
            <a:r>
              <a:rPr lang="en-US" sz="2400" dirty="0">
                <a:solidFill>
                  <a:srgbClr val="FF0000"/>
                </a:solidFill>
                <a:latin typeface="Avenir-Black"/>
              </a:rPr>
              <a:t>TRUTH </a:t>
            </a:r>
            <a:r>
              <a:rPr lang="en-US" sz="2400" dirty="0" smtClean="0">
                <a:solidFill>
                  <a:srgbClr val="FF0000"/>
                </a:solidFill>
                <a:latin typeface="Avenir-Black"/>
              </a:rPr>
              <a:t>: </a:t>
            </a:r>
            <a:r>
              <a:rPr lang="en-US" dirty="0" smtClean="0">
                <a:latin typeface="AGaramond-Regular"/>
              </a:rPr>
              <a:t>Everyone can write. Writers don’t expect to “get it right” the first time. Being a good writer means being a patient rewriter.</a:t>
            </a:r>
          </a:p>
          <a:p>
            <a:pPr marL="0" indent="0">
              <a:buNone/>
              <a:defRPr/>
            </a:pPr>
            <a:r>
              <a:rPr lang="en-US" sz="2400" dirty="0" smtClean="0">
                <a:solidFill>
                  <a:srgbClr val="FF0000"/>
                </a:solidFill>
                <a:latin typeface="Avenir-Black"/>
              </a:rPr>
              <a:t>MYTH 2 :</a:t>
            </a:r>
            <a:r>
              <a:rPr lang="en-US" sz="2400" dirty="0" smtClean="0">
                <a:latin typeface="Avenir-Black"/>
              </a:rPr>
              <a:t> </a:t>
            </a:r>
            <a:r>
              <a:rPr lang="en-US" dirty="0" smtClean="0">
                <a:latin typeface="AGaramond-Regular"/>
              </a:rPr>
              <a:t>Writers have to be “in the mood” to write.</a:t>
            </a:r>
          </a:p>
          <a:p>
            <a:pPr marL="0" indent="0">
              <a:buNone/>
              <a:defRPr/>
            </a:pPr>
            <a:r>
              <a:rPr lang="en-US" altLang="en-US" sz="2400" dirty="0">
                <a:solidFill>
                  <a:srgbClr val="FF0000"/>
                </a:solidFill>
                <a:latin typeface="Avenir-Black"/>
                <a:ea typeface="ＭＳ Ｐゴシック" panose="020B0600070205080204" pitchFamily="34" charset="-128"/>
              </a:rPr>
              <a:t>TRUTH</a:t>
            </a:r>
            <a:r>
              <a:rPr lang="en-US" altLang="en-US" sz="2400" dirty="0">
                <a:latin typeface="Avenir-Black"/>
                <a:ea typeface="ＭＳ Ｐゴシック" panose="020B0600070205080204" pitchFamily="34" charset="-128"/>
              </a:rPr>
              <a:t> </a:t>
            </a:r>
            <a:r>
              <a:rPr lang="en-US" altLang="en-US" dirty="0">
                <a:latin typeface="AGaramond-Regular"/>
                <a:ea typeface="ＭＳ Ｐゴシック" panose="020B0600070205080204" pitchFamily="34" charset="-128"/>
              </a:rPr>
              <a:t>If writers always waited for “the mood” to occur, few would write at all. News reporters and other professional writers have deadlines to meet, whether or not they’re in the mood to write.</a:t>
            </a:r>
          </a:p>
          <a:p>
            <a:pPr marL="0" indent="0">
              <a:buNone/>
              <a:defRPr/>
            </a:pPr>
            <a:endParaRPr lang="en-US" dirty="0" smtClean="0">
              <a:latin typeface="AGaramond-Regular"/>
            </a:endParaRPr>
          </a:p>
          <a:p>
            <a:pPr>
              <a:defRPr/>
            </a:pPr>
            <a:endParaRPr lang="en-US" dirty="0">
              <a:latin typeface="AGaramond-Regular"/>
            </a:endParaRPr>
          </a:p>
          <a:p>
            <a:pPr>
              <a:defRPr/>
            </a:pPr>
            <a:endParaRPr lang="en-US" dirty="0" smtClean="0">
              <a:latin typeface="AGaramond-Regular"/>
            </a:endParaRPr>
          </a:p>
        </p:txBody>
      </p:sp>
    </p:spTree>
    <p:extLst>
      <p:ext uri="{BB962C8B-B14F-4D97-AF65-F5344CB8AC3E}">
        <p14:creationId xmlns:p14="http://schemas.microsoft.com/office/powerpoint/2010/main" val="14935239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ctr"/>
            <a:r>
              <a:rPr lang="en-US" altLang="en-US" dirty="0" smtClean="0">
                <a:ea typeface="ＭＳ Ｐゴシック" panose="020B0600070205080204" pitchFamily="34" charset="-128"/>
              </a:rPr>
              <a:t>Myths About Writing Skills</a:t>
            </a:r>
          </a:p>
        </p:txBody>
      </p:sp>
      <p:sp>
        <p:nvSpPr>
          <p:cNvPr id="27651" name="Content Placeholder 2"/>
          <p:cNvSpPr>
            <a:spLocks noGrp="1"/>
          </p:cNvSpPr>
          <p:nvPr>
            <p:ph idx="1"/>
          </p:nvPr>
        </p:nvSpPr>
        <p:spPr/>
        <p:txBody>
          <a:bodyPr/>
          <a:lstStyle/>
          <a:p>
            <a:pPr marL="0" indent="0" algn="just">
              <a:buNone/>
            </a:pPr>
            <a:r>
              <a:rPr lang="en-US" altLang="en-US" sz="2400" dirty="0" smtClean="0">
                <a:solidFill>
                  <a:srgbClr val="FF0000"/>
                </a:solidFill>
                <a:latin typeface="Avenir-Black"/>
                <a:ea typeface="ＭＳ Ｐゴシック" panose="020B0600070205080204" pitchFamily="34" charset="-128"/>
              </a:rPr>
              <a:t>MYTH 3 :</a:t>
            </a:r>
            <a:r>
              <a:rPr lang="en-US" altLang="en-US" sz="2400" b="1" dirty="0" smtClean="0">
                <a:solidFill>
                  <a:srgbClr val="FF0000"/>
                </a:solidFill>
                <a:latin typeface="Avenir-Black"/>
                <a:ea typeface="ＭＳ Ｐゴシック" panose="020B0600070205080204" pitchFamily="34" charset="-128"/>
              </a:rPr>
              <a:t> </a:t>
            </a:r>
            <a:r>
              <a:rPr lang="en-US" altLang="en-US" dirty="0" smtClean="0">
                <a:latin typeface="AGaramond-Regular"/>
                <a:ea typeface="ＭＳ Ｐゴシック" panose="020B0600070205080204" pitchFamily="34" charset="-128"/>
              </a:rPr>
              <a:t>Writers have to be really good at grammar and spelling.</a:t>
            </a:r>
          </a:p>
          <a:p>
            <a:pPr marL="0" indent="0" algn="just">
              <a:buNone/>
            </a:pPr>
            <a:r>
              <a:rPr lang="en-US" altLang="en-US" dirty="0" smtClean="0">
                <a:solidFill>
                  <a:srgbClr val="FF0000"/>
                </a:solidFill>
                <a:latin typeface="AGaramond-Regular"/>
                <a:ea typeface="ＭＳ Ｐゴシック" panose="020B0600070205080204" pitchFamily="34" charset="-128"/>
              </a:rPr>
              <a:t>TRUTH:</a:t>
            </a:r>
            <a:r>
              <a:rPr lang="en-US" altLang="en-US" dirty="0" smtClean="0">
                <a:latin typeface="AGaramond-Regular"/>
                <a:ea typeface="ＭＳ Ｐゴシック" panose="020B0600070205080204" pitchFamily="34" charset="-128"/>
              </a:rPr>
              <a:t> Writers don’t let spelling and grammar block them. They write, and when they hear that quiet inner voice saying that a word or sentence isn’t quite right, they mark the spot with a symbol or word in all capitals. After they’re finished drafting they return to those spots and work on them.</a:t>
            </a:r>
          </a:p>
          <a:p>
            <a:pPr marL="0" indent="0">
              <a:buNone/>
            </a:pPr>
            <a:endParaRPr lang="en-US" altLang="en-US" dirty="0" smtClean="0">
              <a:latin typeface="AGaramond-Regular"/>
              <a:ea typeface="ＭＳ Ｐゴシック" panose="020B0600070205080204" pitchFamily="34" charset="-128"/>
            </a:endParaRPr>
          </a:p>
          <a:p>
            <a:endParaRPr lang="en-US" altLang="en-US" dirty="0" smtClean="0">
              <a:latin typeface="AGaramond-Regular"/>
              <a:ea typeface="ＭＳ Ｐゴシック" panose="020B0600070205080204" pitchFamily="34" charset="-128"/>
            </a:endParaRPr>
          </a:p>
          <a:p>
            <a:endParaRPr lang="en-US" altLang="en-US" dirty="0" smtClean="0">
              <a:latin typeface="AGaramond-Regular"/>
              <a:ea typeface="ＭＳ Ｐゴシック" panose="020B0600070205080204" pitchFamily="34" charset="-128"/>
            </a:endParaRPr>
          </a:p>
        </p:txBody>
      </p:sp>
    </p:spTree>
    <p:extLst>
      <p:ext uri="{BB962C8B-B14F-4D97-AF65-F5344CB8AC3E}">
        <p14:creationId xmlns:p14="http://schemas.microsoft.com/office/powerpoint/2010/main" val="34045859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a:r>
              <a:rPr lang="en-US" altLang="en-US" dirty="0" smtClean="0">
                <a:ea typeface="ＭＳ Ｐゴシック" panose="020B0600070205080204" pitchFamily="34" charset="-128"/>
              </a:rPr>
              <a:t>Myths About Writing Skills</a:t>
            </a:r>
          </a:p>
        </p:txBody>
      </p:sp>
      <p:sp>
        <p:nvSpPr>
          <p:cNvPr id="29699" name="Content Placeholder 2"/>
          <p:cNvSpPr>
            <a:spLocks noGrp="1"/>
          </p:cNvSpPr>
          <p:nvPr>
            <p:ph idx="1"/>
          </p:nvPr>
        </p:nvSpPr>
        <p:spPr/>
        <p:txBody>
          <a:bodyPr/>
          <a:lstStyle/>
          <a:p>
            <a:pPr marL="0" indent="0">
              <a:buNone/>
            </a:pPr>
            <a:r>
              <a:rPr lang="en-US" altLang="en-US" dirty="0" smtClean="0">
                <a:solidFill>
                  <a:srgbClr val="FF0000"/>
                </a:solidFill>
                <a:ea typeface="ＭＳ Ｐゴシック" panose="020B0600070205080204" pitchFamily="34" charset="-128"/>
              </a:rPr>
              <a:t>MYTH 4 :</a:t>
            </a:r>
            <a:r>
              <a:rPr lang="en-US" altLang="en-US" dirty="0" smtClean="0">
                <a:ea typeface="ＭＳ Ｐゴシック" panose="020B0600070205080204" pitchFamily="34" charset="-128"/>
              </a:rPr>
              <a:t> Writers don’t have to revise.</a:t>
            </a:r>
          </a:p>
          <a:p>
            <a:pPr marL="0" indent="0">
              <a:buNone/>
            </a:pPr>
            <a:r>
              <a:rPr lang="en-US" altLang="en-US" dirty="0" smtClean="0">
                <a:solidFill>
                  <a:srgbClr val="FF0000"/>
                </a:solidFill>
                <a:ea typeface="ＭＳ Ｐゴシック" panose="020B0600070205080204" pitchFamily="34" charset="-128"/>
              </a:rPr>
              <a:t>TRUTH: </a:t>
            </a:r>
            <a:r>
              <a:rPr lang="en-US" altLang="en-US" dirty="0" smtClean="0">
                <a:ea typeface="ＭＳ Ｐゴシック" panose="020B0600070205080204" pitchFamily="34" charset="-128"/>
              </a:rPr>
              <a:t> Writers expect to revise—several times. Once words are on paper, writers can see what readers will see. This “revision” helps writers revise.</a:t>
            </a:r>
          </a:p>
          <a:p>
            <a:pPr marL="0" indent="0">
              <a:buNone/>
            </a:pPr>
            <a:r>
              <a:rPr lang="en-US" altLang="en-US" dirty="0" smtClean="0">
                <a:solidFill>
                  <a:srgbClr val="FF0000"/>
                </a:solidFill>
                <a:ea typeface="ＭＳ Ｐゴシック" panose="020B0600070205080204" pitchFamily="34" charset="-128"/>
              </a:rPr>
              <a:t>MYTH 5 :</a:t>
            </a:r>
            <a:r>
              <a:rPr lang="en-US" altLang="en-US" dirty="0" smtClean="0">
                <a:ea typeface="ＭＳ Ｐゴシック" panose="020B0600070205080204" pitchFamily="34" charset="-128"/>
              </a:rPr>
              <a:t> Writing can be done at the last minute.</a:t>
            </a:r>
          </a:p>
          <a:p>
            <a:pPr marL="0" indent="0">
              <a:buNone/>
            </a:pPr>
            <a:r>
              <a:rPr lang="en-US" altLang="en-US" dirty="0" smtClean="0">
                <a:solidFill>
                  <a:srgbClr val="FF0000"/>
                </a:solidFill>
                <a:ea typeface="ＭＳ Ｐゴシック" panose="020B0600070205080204" pitchFamily="34" charset="-128"/>
              </a:rPr>
              <a:t>TRUTH:</a:t>
            </a:r>
            <a:r>
              <a:rPr lang="en-US" altLang="en-US" dirty="0" smtClean="0">
                <a:ea typeface="ＭＳ Ｐゴシック" panose="020B0600070205080204" pitchFamily="34" charset="-128"/>
              </a:rPr>
              <a:t> Drafting and revising take time. Ideas don’t leap onto paper in final, polished form.</a:t>
            </a:r>
          </a:p>
        </p:txBody>
      </p:sp>
    </p:spTree>
    <p:extLst>
      <p:ext uri="{BB962C8B-B14F-4D97-AF65-F5344CB8AC3E}">
        <p14:creationId xmlns:p14="http://schemas.microsoft.com/office/powerpoint/2010/main" val="22236404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1981200" y="1676400"/>
            <a:ext cx="8301038"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SzPct val="10000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10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10000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SzTx/>
              <a:buFontTx/>
              <a:buNone/>
            </a:pPr>
            <a:r>
              <a:rPr lang="en-US" altLang="en-US" sz="3600" b="1" dirty="0" smtClean="0">
                <a:solidFill>
                  <a:schemeClr val="tx2"/>
                </a:solidFill>
              </a:rPr>
              <a:t>… </a:t>
            </a:r>
            <a:r>
              <a:rPr lang="en-US" altLang="en-US" sz="3600" b="1" dirty="0">
                <a:solidFill>
                  <a:schemeClr val="tx2"/>
                </a:solidFill>
              </a:rPr>
              <a:t>the new global and diverse workplace </a:t>
            </a:r>
            <a:r>
              <a:rPr lang="en-US" altLang="en-US" sz="3600" b="1" dirty="0" smtClean="0">
                <a:solidFill>
                  <a:schemeClr val="tx2"/>
                </a:solidFill>
              </a:rPr>
              <a:t>require</a:t>
            </a:r>
            <a:r>
              <a:rPr lang="en-US" altLang="en-US" sz="3600" b="1" dirty="0">
                <a:solidFill>
                  <a:schemeClr val="tx2"/>
                </a:solidFill>
              </a:rPr>
              <a:t/>
            </a:r>
            <a:br>
              <a:rPr lang="en-US" altLang="en-US" sz="3600" b="1" dirty="0">
                <a:solidFill>
                  <a:schemeClr val="tx2"/>
                </a:solidFill>
              </a:rPr>
            </a:br>
            <a:r>
              <a:rPr lang="en-US" altLang="en-US" sz="3600" b="1" dirty="0">
                <a:solidFill>
                  <a:schemeClr val="tx2"/>
                </a:solidFill>
              </a:rPr>
              <a:t>excellent Communication Skills, especially Writing </a:t>
            </a:r>
            <a:r>
              <a:rPr lang="en-US" altLang="en-US" sz="3600" b="1" dirty="0" smtClean="0">
                <a:solidFill>
                  <a:schemeClr val="tx2"/>
                </a:solidFill>
              </a:rPr>
              <a:t>Skills!</a:t>
            </a:r>
            <a:r>
              <a:rPr lang="en-US" altLang="en-US" sz="4000" dirty="0" smtClean="0">
                <a:solidFill>
                  <a:schemeClr val="tx2"/>
                </a:solidFill>
              </a:rPr>
              <a:t> </a:t>
            </a:r>
            <a:endParaRPr lang="en-US" altLang="en-US" sz="4000" dirty="0">
              <a:solidFill>
                <a:schemeClr val="tx2"/>
              </a:solidFill>
            </a:endParaRPr>
          </a:p>
        </p:txBody>
      </p:sp>
      <p:pic>
        <p:nvPicPr>
          <p:cNvPr id="30723" name="Picture 5" descr="Ch01d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4191001"/>
            <a:ext cx="3657600" cy="196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Rectangle 6"/>
          <p:cNvSpPr>
            <a:spLocks noChangeArrowheads="1"/>
          </p:cNvSpPr>
          <p:nvPr/>
        </p:nvSpPr>
        <p:spPr bwMode="auto">
          <a:xfrm>
            <a:off x="2895600" y="533400"/>
            <a:ext cx="4908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10000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10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10000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SzTx/>
              <a:buFontTx/>
              <a:buNone/>
            </a:pPr>
            <a:r>
              <a:rPr lang="en-US" altLang="en-US" sz="3600">
                <a:solidFill>
                  <a:schemeClr val="tx2"/>
                </a:solidFill>
              </a:rPr>
              <a:t>Success for YOU…</a:t>
            </a:r>
          </a:p>
        </p:txBody>
      </p:sp>
    </p:spTree>
    <p:extLst>
      <p:ext uri="{BB962C8B-B14F-4D97-AF65-F5344CB8AC3E}">
        <p14:creationId xmlns:p14="http://schemas.microsoft.com/office/powerpoint/2010/main" val="102254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linds(horizontal)">
                                      <p:cBhvr>
                                        <p:cTn id="7"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ChangeArrowheads="1"/>
          </p:cNvSpPr>
          <p:nvPr/>
        </p:nvSpPr>
        <p:spPr bwMode="auto">
          <a:xfrm>
            <a:off x="3886200" y="4876800"/>
            <a:ext cx="47434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SzPct val="10000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SzPct val="10000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SzPct val="10000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SzPct val="10000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SzPct val="100000"/>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SzTx/>
              <a:buFontTx/>
              <a:buNone/>
            </a:pPr>
            <a:r>
              <a:rPr lang="en-US" altLang="en-US" sz="4400" b="1">
                <a:solidFill>
                  <a:schemeClr val="tx2"/>
                </a:solidFill>
              </a:rPr>
              <a:t>Questions</a:t>
            </a:r>
          </a:p>
        </p:txBody>
      </p:sp>
      <p:pic>
        <p:nvPicPr>
          <p:cNvPr id="31747" name="Picture 5" descr="bd00028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990601"/>
            <a:ext cx="4191000" cy="410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7668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Clear thinking leads to clear </a:t>
            </a:r>
            <a:r>
              <a:rPr lang="en-US" b="1" dirty="0"/>
              <a:t>c</a:t>
            </a:r>
            <a:r>
              <a:rPr lang="en-US" b="1" dirty="0" smtClean="0"/>
              <a:t>ommunication</a:t>
            </a:r>
            <a:endParaRPr lang="en-US" b="1"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2250" y="2334419"/>
            <a:ext cx="6667500" cy="3333750"/>
          </a:xfrm>
        </p:spPr>
      </p:pic>
    </p:spTree>
    <p:extLst>
      <p:ext uri="{BB962C8B-B14F-4D97-AF65-F5344CB8AC3E}">
        <p14:creationId xmlns:p14="http://schemas.microsoft.com/office/powerpoint/2010/main" val="2737606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Writing Skills</a:t>
            </a:r>
            <a:endParaRPr lang="en-US" dirty="0"/>
          </a:p>
        </p:txBody>
      </p:sp>
      <p:sp>
        <p:nvSpPr>
          <p:cNvPr id="3" name="Content Placeholder 2"/>
          <p:cNvSpPr>
            <a:spLocks noGrp="1"/>
          </p:cNvSpPr>
          <p:nvPr>
            <p:ph idx="1"/>
          </p:nvPr>
        </p:nvSpPr>
        <p:spPr/>
        <p:txBody>
          <a:bodyPr/>
          <a:lstStyle/>
          <a:p>
            <a:r>
              <a:rPr lang="en-US" dirty="0" smtClean="0"/>
              <a:t>Education purpose: assignments, Exam, Grades etc.</a:t>
            </a:r>
          </a:p>
          <a:p>
            <a:r>
              <a:rPr lang="en-US" dirty="0" smtClean="0"/>
              <a:t>Job  </a:t>
            </a:r>
          </a:p>
          <a:p>
            <a:r>
              <a:rPr lang="en-US" dirty="0" smtClean="0"/>
              <a:t>Career, professional need, promotions</a:t>
            </a:r>
          </a:p>
          <a:p>
            <a:r>
              <a:rPr lang="en-US" dirty="0" smtClean="0"/>
              <a:t>Respect </a:t>
            </a:r>
          </a:p>
          <a:p>
            <a:r>
              <a:rPr lang="en-US" dirty="0" smtClean="0"/>
              <a:t>It </a:t>
            </a:r>
            <a:r>
              <a:rPr lang="en-US" dirty="0"/>
              <a:t>depends on your job. In business you write proposals, technical and admin memos, specifications, letters and reports, opinions. In research you write research/grant proposals, technical reports, and </a:t>
            </a:r>
            <a:r>
              <a:rPr lang="en-US" dirty="0" smtClean="0"/>
              <a:t>Research papers  </a:t>
            </a:r>
            <a:r>
              <a:rPr lang="en-US" dirty="0"/>
              <a:t>for </a:t>
            </a:r>
            <a:r>
              <a:rPr lang="en-US" dirty="0" smtClean="0"/>
              <a:t>publication.</a:t>
            </a:r>
            <a:endParaRPr lang="en-US" dirty="0"/>
          </a:p>
        </p:txBody>
      </p:sp>
    </p:spTree>
    <p:extLst>
      <p:ext uri="{BB962C8B-B14F-4D97-AF65-F5344CB8AC3E}">
        <p14:creationId xmlns:p14="http://schemas.microsoft.com/office/powerpoint/2010/main" val="1171755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Email</a:t>
            </a:r>
            <a:r>
              <a:rPr lang="en-US" dirty="0"/>
              <a:t> - yes this counts, and it should be done right without ambiguity or double meanings. Questions should be clearly answered point by point and for goodness sake be polite always in business communications. A lot of emails, at least 20% should simply say thank you for what you did for me.</a:t>
            </a:r>
          </a:p>
          <a:p>
            <a:r>
              <a:rPr lang="en-US" b="1" dirty="0"/>
              <a:t>PowerPoint presentations </a:t>
            </a:r>
            <a:r>
              <a:rPr lang="en-US" dirty="0"/>
              <a:t>of what I am working on, reporting to seniors and colleagues </a:t>
            </a:r>
            <a:endParaRPr lang="en-US" dirty="0" smtClean="0"/>
          </a:p>
          <a:p>
            <a:pPr lvl="0"/>
            <a:r>
              <a:rPr lang="en-US" dirty="0"/>
              <a:t>Full-blown technical </a:t>
            </a:r>
            <a:r>
              <a:rPr lang="en-US" b="1" dirty="0"/>
              <a:t>reports</a:t>
            </a:r>
          </a:p>
          <a:p>
            <a:r>
              <a:rPr lang="en-US" dirty="0"/>
              <a:t>Process</a:t>
            </a:r>
            <a:r>
              <a:rPr lang="en-US" b="1" dirty="0"/>
              <a:t> manuals</a:t>
            </a:r>
          </a:p>
        </p:txBody>
      </p:sp>
    </p:spTree>
    <p:extLst>
      <p:ext uri="{BB962C8B-B14F-4D97-AF65-F5344CB8AC3E}">
        <p14:creationId xmlns:p14="http://schemas.microsoft.com/office/powerpoint/2010/main" val="1537426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US" altLang="en-US" b="1" dirty="0" smtClean="0">
                <a:ea typeface="ＭＳ Ｐゴシック" panose="020B0600070205080204" pitchFamily="34" charset="-128"/>
              </a:rPr>
              <a:t>Difference between </a:t>
            </a:r>
            <a:r>
              <a:rPr lang="en-US" altLang="en-US" b="1" dirty="0">
                <a:ea typeface="ＭＳ Ｐゴシック" panose="020B0600070205080204" pitchFamily="34" charset="-128"/>
              </a:rPr>
              <a:t>w</a:t>
            </a:r>
            <a:r>
              <a:rPr lang="en-US" altLang="en-US" b="1" dirty="0" smtClean="0">
                <a:ea typeface="ＭＳ Ｐゴシック" panose="020B0600070205080204" pitchFamily="34" charset="-128"/>
              </a:rPr>
              <a:t>riting and talking</a:t>
            </a:r>
          </a:p>
        </p:txBody>
      </p:sp>
      <p:sp>
        <p:nvSpPr>
          <p:cNvPr id="8195" name="Content Placeholder 2"/>
          <p:cNvSpPr>
            <a:spLocks noGrp="1"/>
          </p:cNvSpPr>
          <p:nvPr>
            <p:ph idx="1"/>
          </p:nvPr>
        </p:nvSpPr>
        <p:spPr/>
        <p:txBody>
          <a:bodyPr/>
          <a:lstStyle/>
          <a:p>
            <a:r>
              <a:rPr lang="en-US" altLang="en-US" dirty="0" smtClean="0">
                <a:ea typeface="ＭＳ Ｐゴシック" panose="020B0600070205080204" pitchFamily="34" charset="-128"/>
              </a:rPr>
              <a:t> Talking in everyday life is usually unstructured. Topic of discussion shifts continuously. </a:t>
            </a:r>
          </a:p>
          <a:p>
            <a:r>
              <a:rPr lang="en-US" altLang="en-US" dirty="0" smtClean="0">
                <a:ea typeface="ＭＳ Ｐゴシック" panose="020B0600070205080204" pitchFamily="34" charset="-128"/>
              </a:rPr>
              <a:t>Writing is a process to produce a structured document. It is focused on a specific topic in a specific situation. And every claim is supported with evidence.  </a:t>
            </a:r>
          </a:p>
        </p:txBody>
      </p:sp>
    </p:spTree>
    <p:extLst>
      <p:ext uri="{BB962C8B-B14F-4D97-AF65-F5344CB8AC3E}">
        <p14:creationId xmlns:p14="http://schemas.microsoft.com/office/powerpoint/2010/main" val="4201637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US" altLang="en-US" b="1" dirty="0" smtClean="0">
                <a:ea typeface="ＭＳ Ｐゴシック" panose="020B0600070205080204" pitchFamily="34" charset="-128"/>
              </a:rPr>
              <a:t>What resources can help me with writing?</a:t>
            </a:r>
          </a:p>
        </p:txBody>
      </p:sp>
      <p:sp>
        <p:nvSpPr>
          <p:cNvPr id="3" name="Content Placeholder 2"/>
          <p:cNvSpPr>
            <a:spLocks noGrp="1"/>
          </p:cNvSpPr>
          <p:nvPr>
            <p:ph idx="1"/>
          </p:nvPr>
        </p:nvSpPr>
        <p:spPr/>
        <p:txBody>
          <a:bodyPr/>
          <a:lstStyle/>
          <a:p>
            <a:pPr marL="0" indent="0">
              <a:buNone/>
              <a:defRPr/>
            </a:pPr>
            <a:r>
              <a:rPr lang="en-US" dirty="0" smtClean="0"/>
              <a:t>Qualitative reading and Qualitative Discussions are the main sources for Writing.  </a:t>
            </a:r>
          </a:p>
          <a:p>
            <a:pPr>
              <a:defRPr/>
            </a:pPr>
            <a:r>
              <a:rPr lang="en-US" dirty="0" smtClean="0"/>
              <a:t>A dictionary</a:t>
            </a:r>
            <a:r>
              <a:rPr lang="en-US" dirty="0"/>
              <a:t>, </a:t>
            </a:r>
            <a:endParaRPr lang="en-US" dirty="0" smtClean="0"/>
          </a:p>
          <a:p>
            <a:pPr>
              <a:defRPr/>
            </a:pPr>
            <a:r>
              <a:rPr lang="en-US" dirty="0" smtClean="0"/>
              <a:t>A  </a:t>
            </a:r>
            <a:r>
              <a:rPr lang="en-US" dirty="0"/>
              <a:t>thesaurus</a:t>
            </a:r>
            <a:endParaRPr lang="en-US" dirty="0" smtClean="0"/>
          </a:p>
          <a:p>
            <a:pPr>
              <a:defRPr/>
            </a:pPr>
            <a:r>
              <a:rPr lang="en-US" dirty="0" smtClean="0"/>
              <a:t>Libraries</a:t>
            </a:r>
          </a:p>
          <a:p>
            <a:pPr>
              <a:defRPr/>
            </a:pPr>
            <a:r>
              <a:rPr lang="en-US" dirty="0" smtClean="0"/>
              <a:t>Internet </a:t>
            </a:r>
          </a:p>
          <a:p>
            <a:pPr>
              <a:defRPr/>
            </a:pPr>
            <a:r>
              <a:rPr lang="en-US" dirty="0" smtClean="0"/>
              <a:t>Rational Discussion</a:t>
            </a:r>
            <a:endParaRPr lang="en-US" dirty="0"/>
          </a:p>
        </p:txBody>
      </p:sp>
    </p:spTree>
    <p:extLst>
      <p:ext uri="{BB962C8B-B14F-4D97-AF65-F5344CB8AC3E}">
        <p14:creationId xmlns:p14="http://schemas.microsoft.com/office/powerpoint/2010/main" val="3248817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ctr"/>
            <a:r>
              <a:rPr lang="en-US" altLang="en-US" b="1" dirty="0" smtClean="0">
                <a:ea typeface="ＭＳ Ｐゴシック" panose="020B0600070205080204" pitchFamily="34" charset="-128"/>
              </a:rPr>
              <a:t>Writing Situation</a:t>
            </a:r>
          </a:p>
        </p:txBody>
      </p:sp>
      <p:sp>
        <p:nvSpPr>
          <p:cNvPr id="3" name="Content Placeholder 2"/>
          <p:cNvSpPr>
            <a:spLocks noGrp="1"/>
          </p:cNvSpPr>
          <p:nvPr>
            <p:ph idx="1"/>
          </p:nvPr>
        </p:nvSpPr>
        <p:spPr/>
        <p:txBody>
          <a:bodyPr/>
          <a:lstStyle/>
          <a:p>
            <a:pPr marL="0" indent="0">
              <a:buNone/>
              <a:defRPr/>
            </a:pPr>
            <a:r>
              <a:rPr lang="en-US" dirty="0"/>
              <a:t>Think of the following situations: writing a text message to a friend; a </a:t>
            </a:r>
            <a:r>
              <a:rPr lang="en-US" dirty="0" smtClean="0"/>
              <a:t>research paper, assignment </a:t>
            </a:r>
            <a:r>
              <a:rPr lang="en-US" dirty="0"/>
              <a:t>for </a:t>
            </a:r>
            <a:r>
              <a:rPr lang="en-US" dirty="0" smtClean="0"/>
              <a:t>an Engineering </a:t>
            </a:r>
            <a:r>
              <a:rPr lang="en-US" dirty="0"/>
              <a:t>class; a job application </a:t>
            </a:r>
            <a:r>
              <a:rPr lang="en-US" dirty="0" smtClean="0"/>
              <a:t>letter</a:t>
            </a:r>
            <a:r>
              <a:rPr lang="en-US" dirty="0"/>
              <a:t> </a:t>
            </a:r>
            <a:r>
              <a:rPr lang="en-US" dirty="0" smtClean="0"/>
              <a:t>etc.</a:t>
            </a:r>
            <a:endParaRPr lang="en-US" dirty="0"/>
          </a:p>
          <a:p>
            <a:pPr marL="0" lvl="0" indent="0">
              <a:buNone/>
              <a:defRPr/>
            </a:pPr>
            <a:r>
              <a:rPr lang="en-US" dirty="0"/>
              <a:t>These situations result in texts widely different in length, format, content, </a:t>
            </a:r>
            <a:r>
              <a:rPr lang="en-US" dirty="0" smtClean="0"/>
              <a:t>organization, style</a:t>
            </a:r>
            <a:r>
              <a:rPr lang="en-US" dirty="0"/>
              <a:t>, and so on. A writing situation is the combination of </a:t>
            </a:r>
            <a:r>
              <a:rPr lang="en-US" dirty="0" smtClean="0"/>
              <a:t>several </a:t>
            </a:r>
            <a:r>
              <a:rPr lang="en-US" dirty="0" smtClean="0">
                <a:solidFill>
                  <a:prstClr val="black"/>
                </a:solidFill>
              </a:rPr>
              <a:t>elements </a:t>
            </a:r>
            <a:r>
              <a:rPr lang="en-US" dirty="0">
                <a:solidFill>
                  <a:prstClr val="black"/>
                </a:solidFill>
              </a:rPr>
              <a:t>such as your topic, your purpose, your audience, your role as a writer, and your context and special requirements.</a:t>
            </a:r>
          </a:p>
          <a:p>
            <a:pPr marL="0" indent="0">
              <a:buNone/>
              <a:defRPr/>
            </a:pPr>
            <a:endParaRPr lang="en-US" dirty="0"/>
          </a:p>
        </p:txBody>
      </p:sp>
    </p:spTree>
    <p:extLst>
      <p:ext uri="{BB962C8B-B14F-4D97-AF65-F5344CB8AC3E}">
        <p14:creationId xmlns:p14="http://schemas.microsoft.com/office/powerpoint/2010/main" val="582209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270</TotalTime>
  <Words>2050</Words>
  <Application>Microsoft Office PowerPoint</Application>
  <PresentationFormat>Widescreen</PresentationFormat>
  <Paragraphs>184</Paragraphs>
  <Slides>35</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35</vt:i4>
      </vt:variant>
    </vt:vector>
  </HeadingPairs>
  <TitlesOfParts>
    <vt:vector size="46" baseType="lpstr">
      <vt:lpstr>ＭＳ Ｐゴシック</vt:lpstr>
      <vt:lpstr>AGaramond-Bold</vt:lpstr>
      <vt:lpstr>AGaramond-Regular</vt:lpstr>
      <vt:lpstr>Arial</vt:lpstr>
      <vt:lpstr>Avenir-Black</vt:lpstr>
      <vt:lpstr>Calibri</vt:lpstr>
      <vt:lpstr>Calibri Light</vt:lpstr>
      <vt:lpstr>Shonar Bangla</vt:lpstr>
      <vt:lpstr>Times New Roman</vt:lpstr>
      <vt:lpstr>Verdana</vt:lpstr>
      <vt:lpstr>Office Theme</vt:lpstr>
      <vt:lpstr>Basic Writing Skills </vt:lpstr>
      <vt:lpstr>PowerPoint Presentation</vt:lpstr>
      <vt:lpstr>Objectives of communication</vt:lpstr>
      <vt:lpstr>Clear thinking leads to clear communication</vt:lpstr>
      <vt:lpstr>Why Writing Skills</vt:lpstr>
      <vt:lpstr>PowerPoint Presentation</vt:lpstr>
      <vt:lpstr>Difference between writing and talking</vt:lpstr>
      <vt:lpstr>What resources can help me with writing?</vt:lpstr>
      <vt:lpstr>Writing Situation</vt:lpstr>
      <vt:lpstr>Steps in the writing process</vt:lpstr>
      <vt:lpstr>Ways to discover and compile ideas for writing</vt:lpstr>
      <vt:lpstr>Ways to discover and compile ideas for writing</vt:lpstr>
      <vt:lpstr> Writing Introductory Paragraphs  Thesis Statement </vt:lpstr>
      <vt:lpstr>Examples of Thesis Statement</vt:lpstr>
      <vt:lpstr>Introductory paragraph</vt:lpstr>
      <vt:lpstr>Introductory Paragraph</vt:lpstr>
      <vt:lpstr>Body Paragraph/s </vt:lpstr>
      <vt:lpstr>Characteristics of an effective body paragraphs</vt:lpstr>
      <vt:lpstr>Topic Sentence</vt:lpstr>
      <vt:lpstr>Techniques for achieving coherence</vt:lpstr>
      <vt:lpstr>Using transitional expressions for coherence</vt:lpstr>
      <vt:lpstr>Using transitional expressions for coherence</vt:lpstr>
      <vt:lpstr>Concluding Paragraph</vt:lpstr>
      <vt:lpstr> Strategies for Concluding Paragraph</vt:lpstr>
      <vt:lpstr>Avoiding ill-logic by Avoiding Fallacies. What is a Fallacy?</vt:lpstr>
      <vt:lpstr>Logical Fallacies To Avoid</vt:lpstr>
      <vt:lpstr>PowerPoint Presentation</vt:lpstr>
      <vt:lpstr>What is logically wrong with the following statements?</vt:lpstr>
      <vt:lpstr>PowerPoint Presentation</vt:lpstr>
      <vt:lpstr>PowerPoint Presentation</vt:lpstr>
      <vt:lpstr>Beliefs in Myths About Writing that Damages Writing Skills</vt:lpstr>
      <vt:lpstr>Myths About Writing Skills</vt:lpstr>
      <vt:lpstr>Myths About Writing Skills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Skills</dc:title>
  <dc:creator>Imran Khan</dc:creator>
  <cp:lastModifiedBy>Imran Khan</cp:lastModifiedBy>
  <cp:revision>27</cp:revision>
  <dcterms:created xsi:type="dcterms:W3CDTF">2017-12-19T09:10:56Z</dcterms:created>
  <dcterms:modified xsi:type="dcterms:W3CDTF">2019-07-30T04:40:02Z</dcterms:modified>
</cp:coreProperties>
</file>