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4EDBF1-7CAF-4422-96BC-049F980E4D23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AEB32-83C2-4C16-8978-655042BBDA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3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insurance company must charge enough for its policies to cover selling and administrative costs, pay policyholders’ claims, and generate a profit for its stockholders.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AEB32-83C2-4C16-8978-655042BBDA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48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Now may be a good point to stress that the financial manager plays on a global stage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needs to be familiar with markets around the world. For example, the stock of Citicorp,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of the largest U.S. banks, is listed in New York, London, Amsterdam, Tokyo,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Zurich, Toronto, and Frankfurt, as well as on several smaller exchanges. Conversely,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British Airways, Deutsche Telecom, Nestlé, Sony, and nearly 200 other overseas firms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listed their shares on the New York Stock Exchange.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AEB32-83C2-4C16-8978-655042BBDAC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6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Mutual funds provide other services. For example, they take care of much of the paperwork of holding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shares. Investors also hope that the fund’s professional managers will be able to outsmart the market and secure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higher returns.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AEB32-83C2-4C16-8978-655042BBDAC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44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1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98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86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2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9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74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619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32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0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06A80-B3E4-44A1-B62F-6FF706CE73BC}" type="datetimeFigureOut">
              <a:rPr lang="en-US" smtClean="0"/>
              <a:t>2/19/2018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434D4-B900-4CB7-B4C1-0537A25E8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8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Financial Institutions and Markets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 corporation needs to borrow from the bank or issue new securities, then its </a:t>
            </a:r>
            <a:r>
              <a:rPr lang="en-US" dirty="0" smtClean="0"/>
              <a:t>financial manager </a:t>
            </a:r>
            <a:r>
              <a:rPr lang="en-US" dirty="0"/>
              <a:t>had better understand how financial markets work</a:t>
            </a:r>
            <a:r>
              <a:rPr lang="en-US" dirty="0" smtClean="0"/>
              <a:t>.</a:t>
            </a:r>
          </a:p>
          <a:p>
            <a:r>
              <a:rPr lang="en-US" dirty="0"/>
              <a:t>The financial manager is in </a:t>
            </a:r>
            <a:r>
              <a:rPr lang="en-US" dirty="0" smtClean="0"/>
              <a:t>day-by-day—sometimes minute-by-minute—contact </a:t>
            </a:r>
            <a:r>
              <a:rPr lang="en-US" dirty="0"/>
              <a:t>with financial markets and must understand their </a:t>
            </a:r>
            <a:r>
              <a:rPr lang="en-US" dirty="0" smtClean="0"/>
              <a:t>institutions, regulations</a:t>
            </a:r>
            <a:r>
              <a:rPr lang="en-US" dirty="0"/>
              <a:t>, and operating practices.</a:t>
            </a:r>
          </a:p>
        </p:txBody>
      </p:sp>
    </p:spTree>
    <p:extLst>
      <p:ext uri="{BB962C8B-B14F-4D97-AF65-F5344CB8AC3E}">
        <p14:creationId xmlns:p14="http://schemas.microsoft.com/office/powerpoint/2010/main" val="32181062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Stock exchanges &amp; OTCs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Most trading in the shares of large United States corporations takes place on </a:t>
            </a:r>
            <a:r>
              <a:rPr lang="en-US" dirty="0" smtClean="0"/>
              <a:t>stock exchanges </a:t>
            </a:r>
            <a:r>
              <a:rPr lang="en-US" dirty="0"/>
              <a:t>such as the New York Stock Exchange (NYSE).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is also a thriving </a:t>
            </a:r>
            <a:r>
              <a:rPr lang="en-US" i="1" dirty="0" err="1" smtClean="0"/>
              <a:t>overthe</a:t>
            </a:r>
            <a:r>
              <a:rPr lang="en-US" i="1" dirty="0" smtClean="0"/>
              <a:t>- counter </a:t>
            </a:r>
            <a:r>
              <a:rPr lang="en-US" i="1" dirty="0"/>
              <a:t>(OTC) </a:t>
            </a:r>
            <a:r>
              <a:rPr lang="en-US" dirty="0"/>
              <a:t>market in securities. The over-the-counter market is not a </a:t>
            </a:r>
            <a:r>
              <a:rPr lang="en-US" dirty="0" smtClean="0"/>
              <a:t>centralized exchange </a:t>
            </a:r>
            <a:r>
              <a:rPr lang="en-US" dirty="0"/>
              <a:t>like the NYSE but a network of security dealers who use an electronic </a:t>
            </a:r>
            <a:r>
              <a:rPr lang="en-US" dirty="0" smtClean="0"/>
              <a:t>system known </a:t>
            </a:r>
            <a:r>
              <a:rPr lang="en-US" dirty="0"/>
              <a:t>as NASDAQ6 to quote prices at which they will buy and sell shares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While shares </a:t>
            </a:r>
            <a:r>
              <a:rPr lang="en-US" dirty="0"/>
              <a:t>of stock may be traded either on exchanges or over-the-counter, </a:t>
            </a:r>
            <a:r>
              <a:rPr lang="en-US" dirty="0" smtClean="0"/>
              <a:t>Many </a:t>
            </a:r>
            <a:r>
              <a:rPr lang="en-US" dirty="0"/>
              <a:t>other things trade in financial markets, including foreign currencies; claims </a:t>
            </a:r>
            <a:r>
              <a:rPr lang="en-US" dirty="0" smtClean="0"/>
              <a:t>on commodities </a:t>
            </a:r>
            <a:r>
              <a:rPr lang="en-US" dirty="0"/>
              <a:t>such as corn, crude oil, and silver; and options.</a:t>
            </a:r>
          </a:p>
        </p:txBody>
      </p:sp>
    </p:spTree>
    <p:extLst>
      <p:ext uri="{BB962C8B-B14F-4D97-AF65-F5344CB8AC3E}">
        <p14:creationId xmlns:p14="http://schemas.microsoft.com/office/powerpoint/2010/main" val="421256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906"/>
          </a:xfrm>
        </p:spPr>
        <p:txBody>
          <a:bodyPr>
            <a:noAutofit/>
          </a:bodyPr>
          <a:lstStyle/>
          <a:p>
            <a:r>
              <a:rPr lang="en-US" sz="2800" dirty="0"/>
              <a:t>OTHER FUNCTIONS OF FINANCIAL MARKETS</a:t>
            </a:r>
            <a:br>
              <a:rPr lang="en-US" sz="2800" dirty="0"/>
            </a:br>
            <a:r>
              <a:rPr lang="en-US" sz="2800" dirty="0"/>
              <a:t>AND INSTITUTIONS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Financial markets and institutions provide financing for business. They also </a:t>
            </a:r>
            <a:r>
              <a:rPr lang="en-US" dirty="0" smtClean="0"/>
              <a:t>contribute in </a:t>
            </a:r>
            <a:r>
              <a:rPr lang="en-US" dirty="0"/>
              <a:t>many other ways to our individual well-being and the smooth functioning of </a:t>
            </a:r>
            <a:r>
              <a:rPr lang="en-US" dirty="0" smtClean="0"/>
              <a:t>the economy.</a:t>
            </a:r>
          </a:p>
          <a:p>
            <a:r>
              <a:rPr lang="en-US" b="1" dirty="0"/>
              <a:t>The Payment Mechanism. </a:t>
            </a:r>
            <a:r>
              <a:rPr lang="en-US" dirty="0"/>
              <a:t>Think how inconvenient life would be if you had to pay </a:t>
            </a:r>
            <a:r>
              <a:rPr lang="en-US" dirty="0" smtClean="0"/>
              <a:t>for every </a:t>
            </a:r>
            <a:r>
              <a:rPr lang="en-US" dirty="0"/>
              <a:t>purchase in cash or if General Motors had to ship truckloads of hundred-dollar </a:t>
            </a:r>
            <a:r>
              <a:rPr lang="en-US" dirty="0" smtClean="0"/>
              <a:t>bills round </a:t>
            </a:r>
            <a:r>
              <a:rPr lang="en-US" dirty="0"/>
              <a:t>the country to pay its suppliers. Checking accounts, credit cards, and </a:t>
            </a:r>
            <a:r>
              <a:rPr lang="en-US" dirty="0" smtClean="0"/>
              <a:t>electronic transfers </a:t>
            </a:r>
            <a:r>
              <a:rPr lang="en-US" dirty="0"/>
              <a:t>allow individuals and firms to send and receive payments quickly and safely </a:t>
            </a:r>
            <a:r>
              <a:rPr lang="en-US" dirty="0" smtClean="0"/>
              <a:t>over long </a:t>
            </a:r>
            <a:r>
              <a:rPr lang="en-US" dirty="0"/>
              <a:t>distances. Banks are the obvious providers of payment services, but they are </a:t>
            </a:r>
            <a:r>
              <a:rPr lang="en-US" dirty="0" smtClean="0"/>
              <a:t>not alone.</a:t>
            </a:r>
          </a:p>
          <a:p>
            <a:r>
              <a:rPr lang="en-US" dirty="0" smtClean="0"/>
              <a:t> </a:t>
            </a:r>
            <a:r>
              <a:rPr lang="en-US" b="1" u="sng" dirty="0"/>
              <a:t>For </a:t>
            </a:r>
            <a:r>
              <a:rPr lang="en-US" b="1" u="sng" dirty="0" smtClean="0"/>
              <a:t>example: </a:t>
            </a:r>
            <a:r>
              <a:rPr lang="en-US" dirty="0"/>
              <a:t>if you buy shares in a money-market mutual fund, your money </a:t>
            </a:r>
            <a:r>
              <a:rPr lang="en-US" dirty="0" smtClean="0"/>
              <a:t>is pooled </a:t>
            </a:r>
            <a:r>
              <a:rPr lang="en-US" dirty="0"/>
              <a:t>with that of other investors and used to buy safe, short-term securities. You </a:t>
            </a:r>
            <a:r>
              <a:rPr lang="en-US" dirty="0" smtClean="0"/>
              <a:t>can then </a:t>
            </a:r>
            <a:r>
              <a:rPr lang="en-US" dirty="0"/>
              <a:t>write checks on this mutual fund investment, just as if you had a bank deposit.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223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OTHER FUNCTIONS OF FINANCIAL MARKETS</a:t>
            </a:r>
            <a:br>
              <a:rPr lang="en-US" sz="2800" dirty="0" smtClean="0"/>
            </a:br>
            <a:r>
              <a:rPr lang="en-US" sz="2800" dirty="0" smtClean="0"/>
              <a:t>AND INSTITUTIONS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/>
          </a:bodyPr>
          <a:lstStyle/>
          <a:p>
            <a:r>
              <a:rPr lang="en-US" b="1" dirty="0"/>
              <a:t>Borrowing and Lending. </a:t>
            </a:r>
            <a:r>
              <a:rPr lang="en-US" dirty="0"/>
              <a:t>Financial institutions allow individuals to transfer </a:t>
            </a:r>
            <a:r>
              <a:rPr lang="en-US" dirty="0" smtClean="0"/>
              <a:t>expenditures across </a:t>
            </a:r>
            <a:r>
              <a:rPr lang="en-US" dirty="0"/>
              <a:t>time. If you have more money now than you need and you wish to </a:t>
            </a:r>
            <a:r>
              <a:rPr lang="en-US" dirty="0" smtClean="0"/>
              <a:t>save for </a:t>
            </a:r>
            <a:r>
              <a:rPr lang="en-US" dirty="0"/>
              <a:t>a rainy day, you can (for example) put the money on deposit in a bank. If you </a:t>
            </a:r>
            <a:r>
              <a:rPr lang="en-US" dirty="0" smtClean="0"/>
              <a:t>wish to </a:t>
            </a:r>
            <a:r>
              <a:rPr lang="en-US" dirty="0"/>
              <a:t>anticipate some of your future income to buy a car, you can borrow money from </a:t>
            </a:r>
            <a:r>
              <a:rPr lang="en-US" dirty="0" smtClean="0"/>
              <a:t>the bank</a:t>
            </a:r>
            <a:r>
              <a:rPr lang="en-US" dirty="0"/>
              <a:t>. Both the lender and the borrower are happier than if they were forced to </a:t>
            </a:r>
            <a:r>
              <a:rPr lang="en-US" dirty="0" smtClean="0"/>
              <a:t>spend cash </a:t>
            </a:r>
            <a:r>
              <a:rPr lang="en-US" dirty="0"/>
              <a:t>as it arrived. Of course, individuals are not alone in needing to raise cash from </a:t>
            </a:r>
            <a:r>
              <a:rPr lang="en-US" dirty="0" smtClean="0"/>
              <a:t>time to </a:t>
            </a:r>
            <a:r>
              <a:rPr lang="en-US" dirty="0"/>
              <a:t>time. Firms with good investment opportunities raise cash by borrowing or </a:t>
            </a:r>
            <a:r>
              <a:rPr lang="en-US" dirty="0" smtClean="0"/>
              <a:t>selling new </a:t>
            </a:r>
            <a:r>
              <a:rPr lang="en-US" dirty="0"/>
              <a:t>shares.</a:t>
            </a:r>
          </a:p>
        </p:txBody>
      </p:sp>
    </p:spTree>
    <p:extLst>
      <p:ext uri="{BB962C8B-B14F-4D97-AF65-F5344CB8AC3E}">
        <p14:creationId xmlns:p14="http://schemas.microsoft.com/office/powerpoint/2010/main" val="23899989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8567"/>
          </a:xfrm>
        </p:spPr>
        <p:txBody>
          <a:bodyPr>
            <a:normAutofit fontScale="90000"/>
          </a:bodyPr>
          <a:lstStyle/>
          <a:p>
            <a:r>
              <a:rPr lang="en-US" sz="2500" dirty="0">
                <a:solidFill>
                  <a:prstClr val="black"/>
                </a:solidFill>
              </a:rPr>
              <a:t>OTHER FUNCTIONS OF FINANCIAL MARKETS</a:t>
            </a:r>
            <a:br>
              <a:rPr lang="en-US" sz="2500" dirty="0">
                <a:solidFill>
                  <a:prstClr val="black"/>
                </a:solidFill>
              </a:rPr>
            </a:br>
            <a:r>
              <a:rPr lang="en-US" sz="2500" dirty="0">
                <a:solidFill>
                  <a:prstClr val="black"/>
                </a:solidFill>
              </a:rPr>
              <a:t>AND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13692"/>
            <a:ext cx="10515600" cy="5063271"/>
          </a:xfrm>
        </p:spPr>
        <p:txBody>
          <a:bodyPr>
            <a:normAutofit/>
          </a:bodyPr>
          <a:lstStyle/>
          <a:p>
            <a:r>
              <a:rPr lang="en-US" b="1" dirty="0"/>
              <a:t>Pooling Risk. </a:t>
            </a:r>
            <a:r>
              <a:rPr lang="en-US" dirty="0"/>
              <a:t>Financial markets and institutions allow individuals and firms to </a:t>
            </a:r>
            <a:r>
              <a:rPr lang="en-US" dirty="0" smtClean="0"/>
              <a:t>pool their </a:t>
            </a:r>
            <a:r>
              <a:rPr lang="en-US" dirty="0"/>
              <a:t>risks. Insurance companies are an obvious example. Here is another. Suppose </a:t>
            </a:r>
            <a:r>
              <a:rPr lang="en-US" dirty="0" smtClean="0"/>
              <a:t>that you </a:t>
            </a:r>
            <a:r>
              <a:rPr lang="en-US" dirty="0"/>
              <a:t>have only a small sum to invest. You could buy the stock of a single company, but </a:t>
            </a:r>
            <a:r>
              <a:rPr lang="en-US" dirty="0" smtClean="0"/>
              <a:t>then you </a:t>
            </a:r>
            <a:r>
              <a:rPr lang="en-US" dirty="0"/>
              <a:t>could be wiped out if that company went belly-up. It’s generally better to buy </a:t>
            </a:r>
            <a:r>
              <a:rPr lang="en-US" dirty="0" smtClean="0"/>
              <a:t>shares in </a:t>
            </a:r>
            <a:r>
              <a:rPr lang="en-US" dirty="0"/>
              <a:t>a mutual fund that invests in a diversified portfolio of common stocks or other </a:t>
            </a:r>
            <a:r>
              <a:rPr lang="en-US" dirty="0" smtClean="0"/>
              <a:t>securities. In </a:t>
            </a:r>
            <a:r>
              <a:rPr lang="en-US" dirty="0"/>
              <a:t>this case you are exposed only to the risk that security prices as a whole may fall.8</a:t>
            </a:r>
          </a:p>
        </p:txBody>
      </p:sp>
    </p:spTree>
    <p:extLst>
      <p:ext uri="{BB962C8B-B14F-4D97-AF65-F5344CB8AC3E}">
        <p14:creationId xmlns:p14="http://schemas.microsoft.com/office/powerpoint/2010/main" val="278742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13398"/>
          </a:xfrm>
        </p:spPr>
        <p:txBody>
          <a:bodyPr/>
          <a:lstStyle/>
          <a:p>
            <a:r>
              <a:rPr lang="en-US" dirty="0" smtClean="0"/>
              <a:t>Role of the Financial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2308"/>
            <a:ext cx="10515600" cy="5004655"/>
          </a:xfrm>
        </p:spPr>
        <p:txBody>
          <a:bodyPr/>
          <a:lstStyle/>
          <a:p>
            <a:r>
              <a:rPr lang="en-US" dirty="0" smtClean="0"/>
              <a:t>Financial managers </a:t>
            </a:r>
            <a:r>
              <a:rPr lang="en-US" dirty="0"/>
              <a:t>specialize in finance, and their functions </a:t>
            </a:r>
            <a:r>
              <a:rPr lang="en-US" dirty="0" smtClean="0"/>
              <a:t>are: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8809" y="1870791"/>
            <a:ext cx="8485459" cy="360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5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Treasurer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treasurer </a:t>
            </a:r>
            <a:r>
              <a:rPr lang="en-US" dirty="0"/>
              <a:t>is usually the person most directly </a:t>
            </a:r>
            <a:r>
              <a:rPr lang="en-US" dirty="0" smtClean="0"/>
              <a:t>responsible for </a:t>
            </a:r>
            <a:r>
              <a:rPr lang="en-US" dirty="0"/>
              <a:t>looking after the firm’s cash, raising new capital, and maintaining </a:t>
            </a:r>
            <a:r>
              <a:rPr lang="en-US" dirty="0" smtClean="0"/>
              <a:t>relationships with </a:t>
            </a:r>
            <a:r>
              <a:rPr lang="en-US" dirty="0"/>
              <a:t>banks and other investors who hold the firm’s securities.</a:t>
            </a:r>
          </a:p>
          <a:p>
            <a:r>
              <a:rPr lang="en-US" dirty="0"/>
              <a:t>For small firms, the treasurer is likely to be the only financial executive.</a:t>
            </a:r>
          </a:p>
        </p:txBody>
      </p:sp>
    </p:spTree>
    <p:extLst>
      <p:ext uri="{BB962C8B-B14F-4D97-AF65-F5344CB8AC3E}">
        <p14:creationId xmlns:p14="http://schemas.microsoft.com/office/powerpoint/2010/main" val="1250476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Larger </a:t>
            </a:r>
            <a:r>
              <a:rPr lang="en-US" dirty="0" smtClean="0"/>
              <a:t>corporations usually </a:t>
            </a:r>
            <a:r>
              <a:rPr lang="en-US" dirty="0"/>
              <a:t>also have a </a:t>
            </a:r>
            <a:r>
              <a:rPr lang="en-US" b="1" dirty="0"/>
              <a:t>controller, </a:t>
            </a:r>
            <a:r>
              <a:rPr lang="en-US" dirty="0"/>
              <a:t>who prepares the financial statements, </a:t>
            </a:r>
            <a:r>
              <a:rPr lang="en-US" dirty="0" smtClean="0"/>
              <a:t>manages the </a:t>
            </a:r>
            <a:r>
              <a:rPr lang="en-US" dirty="0"/>
              <a:t>firm’s internal accounting, and looks after its tax affairs. </a:t>
            </a:r>
          </a:p>
          <a:p>
            <a:r>
              <a:rPr lang="en-US" dirty="0"/>
              <a:t>T</a:t>
            </a:r>
            <a:r>
              <a:rPr lang="en-US" dirty="0" smtClean="0"/>
              <a:t>reasurer </a:t>
            </a:r>
            <a:r>
              <a:rPr lang="en-US" dirty="0"/>
              <a:t>and controller have different roles</a:t>
            </a:r>
            <a:r>
              <a:rPr lang="en-US" dirty="0" smtClean="0"/>
              <a:t>:</a:t>
            </a:r>
          </a:p>
          <a:p>
            <a:r>
              <a:rPr lang="en-US" dirty="0" smtClean="0"/>
              <a:t> The </a:t>
            </a:r>
            <a:r>
              <a:rPr lang="en-US" dirty="0"/>
              <a:t>treasurer’s main function is to </a:t>
            </a:r>
            <a:r>
              <a:rPr lang="en-US" dirty="0" smtClean="0"/>
              <a:t>obtain and </a:t>
            </a:r>
            <a:r>
              <a:rPr lang="en-US" dirty="0"/>
              <a:t>manage the firm’s capital, whereas the controller ensures that the money is used efficiently.</a:t>
            </a:r>
          </a:p>
        </p:txBody>
      </p:sp>
    </p:spTree>
    <p:extLst>
      <p:ext uri="{BB962C8B-B14F-4D97-AF65-F5344CB8AC3E}">
        <p14:creationId xmlns:p14="http://schemas.microsoft.com/office/powerpoint/2010/main" val="1435333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Chief Financial Officer (CFO)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largest firms usually appoint a </a:t>
            </a:r>
            <a:r>
              <a:rPr lang="en-US" b="1" dirty="0"/>
              <a:t>chief financial officer (CFO) </a:t>
            </a:r>
            <a:r>
              <a:rPr lang="en-US" dirty="0"/>
              <a:t>to oversee </a:t>
            </a:r>
            <a:r>
              <a:rPr lang="en-US" dirty="0" smtClean="0"/>
              <a:t>both the </a:t>
            </a:r>
            <a:r>
              <a:rPr lang="en-US" dirty="0"/>
              <a:t>treasurer’s and the controller’s work.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CFO is deeply involved in financial </a:t>
            </a:r>
            <a:r>
              <a:rPr lang="en-US" dirty="0" smtClean="0"/>
              <a:t>policymaking and </a:t>
            </a:r>
            <a:r>
              <a:rPr lang="en-US" dirty="0"/>
              <a:t>corporate planning. </a:t>
            </a:r>
            <a:endParaRPr lang="en-US" dirty="0" smtClean="0"/>
          </a:p>
          <a:p>
            <a:r>
              <a:rPr lang="en-US" dirty="0" smtClean="0"/>
              <a:t>Often </a:t>
            </a:r>
            <a:r>
              <a:rPr lang="en-US" dirty="0"/>
              <a:t>he or she will have general responsibilities </a:t>
            </a:r>
            <a:r>
              <a:rPr lang="en-US" dirty="0" smtClean="0"/>
              <a:t>beyond strictly </a:t>
            </a:r>
            <a:r>
              <a:rPr lang="en-US" dirty="0"/>
              <a:t>financial issues.</a:t>
            </a:r>
          </a:p>
        </p:txBody>
      </p:sp>
    </p:spTree>
    <p:extLst>
      <p:ext uri="{BB962C8B-B14F-4D97-AF65-F5344CB8AC3E}">
        <p14:creationId xmlns:p14="http://schemas.microsoft.com/office/powerpoint/2010/main" val="2591733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Usually </a:t>
            </a:r>
            <a:r>
              <a:rPr lang="en-US" dirty="0"/>
              <a:t>the treasurer, controller, or CFO is responsible for organizing and </a:t>
            </a:r>
            <a:r>
              <a:rPr lang="en-US" dirty="0" smtClean="0"/>
              <a:t>supervising the </a:t>
            </a:r>
            <a:r>
              <a:rPr lang="en-US" dirty="0"/>
              <a:t>capital budgeting process. However, major capital investment projects are </a:t>
            </a:r>
            <a:r>
              <a:rPr lang="en-US" dirty="0" smtClean="0"/>
              <a:t>so closely </a:t>
            </a:r>
            <a:r>
              <a:rPr lang="en-US" dirty="0"/>
              <a:t>tied to plans for product development, production, and marketing that </a:t>
            </a:r>
            <a:r>
              <a:rPr lang="en-US" dirty="0" smtClean="0"/>
              <a:t>managers from </a:t>
            </a:r>
            <a:r>
              <a:rPr lang="en-US" dirty="0"/>
              <a:t>these other areas are inevitably drawn into planning and analyzing the projects. </a:t>
            </a:r>
            <a:r>
              <a:rPr lang="en-US" dirty="0" smtClean="0"/>
              <a:t>If the </a:t>
            </a:r>
            <a:r>
              <a:rPr lang="en-US" dirty="0"/>
              <a:t>firm has staff members specializing in corporate planning, they are naturally </a:t>
            </a:r>
            <a:r>
              <a:rPr lang="en-US" dirty="0" smtClean="0"/>
              <a:t>involved in </a:t>
            </a:r>
            <a:r>
              <a:rPr lang="en-US" dirty="0"/>
              <a:t>capital budgeting too.</a:t>
            </a:r>
          </a:p>
        </p:txBody>
      </p:sp>
    </p:spTree>
    <p:extLst>
      <p:ext uri="{BB962C8B-B14F-4D97-AF65-F5344CB8AC3E}">
        <p14:creationId xmlns:p14="http://schemas.microsoft.com/office/powerpoint/2010/main" val="24212446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of the importance of many financial issues, ultimate decisions often rest </a:t>
            </a:r>
            <a:r>
              <a:rPr lang="en-US" dirty="0" smtClean="0"/>
              <a:t>by law </a:t>
            </a:r>
            <a:r>
              <a:rPr lang="en-US" dirty="0"/>
              <a:t>or by custom with the board of directors.9 For example, only the board has the </a:t>
            </a:r>
            <a:r>
              <a:rPr lang="en-US" dirty="0" smtClean="0"/>
              <a:t>legal power </a:t>
            </a:r>
            <a:r>
              <a:rPr lang="en-US" dirty="0"/>
              <a:t>to declare a dividend or to sanction a public issue of securities. </a:t>
            </a:r>
            <a:endParaRPr lang="en-US" dirty="0" smtClean="0"/>
          </a:p>
          <a:p>
            <a:r>
              <a:rPr lang="en-US" dirty="0" smtClean="0"/>
              <a:t>Boards usually delegate </a:t>
            </a:r>
            <a:r>
              <a:rPr lang="en-US" dirty="0"/>
              <a:t>decision-making authority for small- or medium-sized investment outlays, </a:t>
            </a:r>
            <a:r>
              <a:rPr lang="en-US" dirty="0" smtClean="0"/>
              <a:t>but the </a:t>
            </a:r>
            <a:r>
              <a:rPr lang="en-US" dirty="0"/>
              <a:t>authority to approve large investments is almost never delegated</a:t>
            </a:r>
            <a:r>
              <a:rPr lang="en-US" dirty="0" smtClean="0"/>
              <a:t>.</a:t>
            </a:r>
          </a:p>
          <a:p>
            <a:r>
              <a:rPr lang="en-US" dirty="0"/>
              <a:t>Often the firm’s chief financial officer is also a member of its board of directors.</a:t>
            </a:r>
          </a:p>
        </p:txBody>
      </p:sp>
    </p:spTree>
    <p:extLst>
      <p:ext uri="{BB962C8B-B14F-4D97-AF65-F5344CB8AC3E}">
        <p14:creationId xmlns:p14="http://schemas.microsoft.com/office/powerpoint/2010/main" val="3603637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firms are too small to raise funds by selling stocks or bonds directly to </a:t>
            </a:r>
            <a:r>
              <a:rPr lang="en-US" dirty="0" smtClean="0"/>
              <a:t>investors. When </a:t>
            </a:r>
            <a:r>
              <a:rPr lang="en-US" dirty="0"/>
              <a:t>these companies need to raise funds to help pay for a capital investment, the </a:t>
            </a:r>
            <a:r>
              <a:rPr lang="en-US" dirty="0" smtClean="0"/>
              <a:t>only choice </a:t>
            </a:r>
            <a:r>
              <a:rPr lang="en-US" dirty="0"/>
              <a:t>is to borrow money from a </a:t>
            </a:r>
            <a:r>
              <a:rPr lang="en-US" b="1" dirty="0"/>
              <a:t>financial intermediary </a:t>
            </a:r>
            <a:r>
              <a:rPr lang="en-US" dirty="0"/>
              <a:t>like a bank or </a:t>
            </a:r>
            <a:r>
              <a:rPr lang="en-US" dirty="0" smtClean="0"/>
              <a:t>insurance company.</a:t>
            </a:r>
          </a:p>
          <a:p>
            <a:r>
              <a:rPr lang="en-US" dirty="0"/>
              <a:t>The financial intermediary, in turn, raises funds, often in small amounts, </a:t>
            </a:r>
            <a:r>
              <a:rPr lang="en-US" dirty="0" smtClean="0"/>
              <a:t>from individual </a:t>
            </a:r>
            <a:r>
              <a:rPr lang="en-US" dirty="0"/>
              <a:t>households. For example, a bank raises funds when customers deposit </a:t>
            </a:r>
            <a:r>
              <a:rPr lang="en-US" dirty="0" smtClean="0"/>
              <a:t>money into </a:t>
            </a:r>
            <a:r>
              <a:rPr lang="en-US" dirty="0"/>
              <a:t>their bank accounts. The bank can then lend this money to borrowers.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6485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 the following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Sal </a:t>
            </a:r>
            <a:r>
              <a:rPr lang="en-US" dirty="0"/>
              <a:t>and Sally went to business school together 10 years ago. They have just been </a:t>
            </a:r>
            <a:r>
              <a:rPr lang="en-US" dirty="0" smtClean="0"/>
              <a:t>hired by </a:t>
            </a:r>
            <a:r>
              <a:rPr lang="en-US" dirty="0"/>
              <a:t>a midsized corporation that wants to bring in new financial managers. Sal studied </a:t>
            </a:r>
            <a:r>
              <a:rPr lang="en-US" dirty="0" smtClean="0"/>
              <a:t>finance, with </a:t>
            </a:r>
            <a:r>
              <a:rPr lang="en-US" dirty="0"/>
              <a:t>an emphasis on financial markets and institutions. Sally majored in </a:t>
            </a:r>
            <a:r>
              <a:rPr lang="en-US" dirty="0" smtClean="0"/>
              <a:t>accounting and </a:t>
            </a:r>
            <a:r>
              <a:rPr lang="en-US" dirty="0"/>
              <a:t>became a CPA 5 years ago. Who is more suited to be treasurer and </a:t>
            </a:r>
            <a:r>
              <a:rPr lang="en-US" dirty="0" smtClean="0"/>
              <a:t>who controller</a:t>
            </a:r>
            <a:r>
              <a:rPr lang="en-US" dirty="0"/>
              <a:t>? Briefly explain.</a:t>
            </a:r>
          </a:p>
        </p:txBody>
      </p:sp>
    </p:spTree>
    <p:extLst>
      <p:ext uri="{BB962C8B-B14F-4D97-AF65-F5344CB8AC3E}">
        <p14:creationId xmlns:p14="http://schemas.microsoft.com/office/powerpoint/2010/main" val="4087760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89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Goals of the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078"/>
            <a:ext cx="10515600" cy="554501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“SHAREHOLDERS </a:t>
            </a:r>
            <a:r>
              <a:rPr lang="en-US" dirty="0"/>
              <a:t>WANT MANAGERS TO </a:t>
            </a:r>
            <a:r>
              <a:rPr lang="en-US" dirty="0" smtClean="0"/>
              <a:t>MAXIMIZE MARKET VALUE”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For small firms, shareholders and management may be one and the same. But for </a:t>
            </a:r>
            <a:r>
              <a:rPr lang="en-US" dirty="0" smtClean="0"/>
              <a:t>large companies</a:t>
            </a:r>
            <a:r>
              <a:rPr lang="en-US" dirty="0"/>
              <a:t>, separation of ownership and management is a practical necessity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u="sng" dirty="0" smtClean="0"/>
              <a:t>For example: </a:t>
            </a:r>
            <a:r>
              <a:rPr lang="en-US" dirty="0"/>
              <a:t>AT&amp;T has over 2 million shareholders. There is no way that these </a:t>
            </a:r>
            <a:r>
              <a:rPr lang="en-US" dirty="0" smtClean="0"/>
              <a:t>shareholders can </a:t>
            </a:r>
            <a:r>
              <a:rPr lang="en-US" dirty="0"/>
              <a:t>be actively involved in management; it would be like trying to run New York </a:t>
            </a:r>
            <a:r>
              <a:rPr lang="en-US" dirty="0" smtClean="0"/>
              <a:t>City by </a:t>
            </a:r>
            <a:r>
              <a:rPr lang="en-US" dirty="0"/>
              <a:t>town meetings. Authority has to be delegated.</a:t>
            </a:r>
          </a:p>
          <a:p>
            <a:r>
              <a:rPr lang="en-US" dirty="0"/>
              <a:t>How can shareholders decide how to delegate decision making when they all </a:t>
            </a:r>
            <a:r>
              <a:rPr lang="en-US" dirty="0" smtClean="0"/>
              <a:t>have different </a:t>
            </a:r>
            <a:r>
              <a:rPr lang="en-US" dirty="0"/>
              <a:t>tastes, wealth, time horizons, and personal </a:t>
            </a:r>
            <a:r>
              <a:rPr lang="en-US" dirty="0" smtClean="0"/>
              <a:t>opportunities?</a:t>
            </a:r>
          </a:p>
          <a:p>
            <a:r>
              <a:rPr lang="en-US" dirty="0" smtClean="0"/>
              <a:t>Delegation </a:t>
            </a:r>
            <a:r>
              <a:rPr lang="en-US" dirty="0"/>
              <a:t>can </a:t>
            </a:r>
            <a:r>
              <a:rPr lang="en-US" dirty="0" smtClean="0"/>
              <a:t>work only </a:t>
            </a:r>
            <a:r>
              <a:rPr lang="en-US" dirty="0"/>
              <a:t>if the shareholders have a common objective. Fortunately there is a natural </a:t>
            </a:r>
            <a:r>
              <a:rPr lang="en-US" dirty="0" smtClean="0"/>
              <a:t>financial objective </a:t>
            </a:r>
            <a:r>
              <a:rPr lang="en-US" dirty="0"/>
              <a:t>on which almost all shareholders can agree. This is to maximize the </a:t>
            </a:r>
            <a:r>
              <a:rPr lang="en-US" dirty="0" smtClean="0"/>
              <a:t>current value </a:t>
            </a:r>
            <a:r>
              <a:rPr lang="en-US" dirty="0"/>
              <a:t>of their investment</a:t>
            </a:r>
            <a:r>
              <a:rPr lang="en-US" dirty="0" smtClean="0"/>
              <a:t>.</a:t>
            </a:r>
          </a:p>
          <a:p>
            <a:r>
              <a:rPr lang="en-US" dirty="0"/>
              <a:t>A smart and effective financial manager makes decisions which increase the </a:t>
            </a:r>
            <a:r>
              <a:rPr lang="en-US" dirty="0" smtClean="0"/>
              <a:t>current value </a:t>
            </a:r>
            <a:r>
              <a:rPr lang="en-US" dirty="0"/>
              <a:t>of the company’s shares and the wealth of its stockholders.</a:t>
            </a:r>
          </a:p>
        </p:txBody>
      </p:sp>
    </p:spTree>
    <p:extLst>
      <p:ext uri="{BB962C8B-B14F-4D97-AF65-F5344CB8AC3E}">
        <p14:creationId xmlns:p14="http://schemas.microsoft.com/office/powerpoint/2010/main" val="1247395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3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10515600" cy="495776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a free economy a firm is unlikely to survive if it pursues goals that reduce </a:t>
            </a:r>
            <a:r>
              <a:rPr lang="en-US" dirty="0" smtClean="0"/>
              <a:t>the firm’s </a:t>
            </a:r>
            <a:r>
              <a:rPr lang="en-US" dirty="0"/>
              <a:t>value. </a:t>
            </a:r>
            <a:endParaRPr lang="en-US" dirty="0" smtClean="0"/>
          </a:p>
          <a:p>
            <a:r>
              <a:rPr lang="en-US" dirty="0" smtClean="0"/>
              <a:t>Suppose</a:t>
            </a:r>
            <a:r>
              <a:rPr lang="en-US" dirty="0"/>
              <a:t>, for example, that a firm’s only goal is to increase its </a:t>
            </a:r>
            <a:r>
              <a:rPr lang="en-US" dirty="0" smtClean="0"/>
              <a:t>market share</a:t>
            </a:r>
            <a:r>
              <a:rPr lang="en-US" dirty="0"/>
              <a:t>. It aggressively reduces prices to capture new customers, even when the price </a:t>
            </a:r>
            <a:r>
              <a:rPr lang="en-US" dirty="0" smtClean="0"/>
              <a:t>discounts cause </a:t>
            </a:r>
            <a:r>
              <a:rPr lang="en-US" dirty="0"/>
              <a:t>continuing losses. What would happen to such a firm? </a:t>
            </a:r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losses mount, </a:t>
            </a:r>
            <a:r>
              <a:rPr lang="en-US" dirty="0" smtClean="0"/>
              <a:t>it will </a:t>
            </a:r>
            <a:r>
              <a:rPr lang="en-US" dirty="0"/>
              <a:t>find it more and more difficult to borrow money, and it may not even have </a:t>
            </a:r>
            <a:r>
              <a:rPr lang="en-US" dirty="0" smtClean="0"/>
              <a:t>sufficient profits </a:t>
            </a:r>
            <a:r>
              <a:rPr lang="en-US" dirty="0"/>
              <a:t>to repay existing debts. </a:t>
            </a:r>
            <a:endParaRPr lang="en-US" dirty="0" smtClean="0"/>
          </a:p>
          <a:p>
            <a:r>
              <a:rPr lang="en-US" dirty="0" smtClean="0"/>
              <a:t>Sooner </a:t>
            </a:r>
            <a:r>
              <a:rPr lang="en-US" dirty="0"/>
              <a:t>or later, however, outside investors </a:t>
            </a:r>
            <a:r>
              <a:rPr lang="en-US" dirty="0" smtClean="0"/>
              <a:t>would see </a:t>
            </a:r>
            <a:r>
              <a:rPr lang="en-US" dirty="0"/>
              <a:t>an opportunity for easy money. They could offer to buy the firm from its </a:t>
            </a:r>
            <a:r>
              <a:rPr lang="en-US" dirty="0" smtClean="0"/>
              <a:t>current shareholders </a:t>
            </a:r>
            <a:r>
              <a:rPr lang="en-US" dirty="0"/>
              <a:t>and, once they have tossed out existing management, could increase </a:t>
            </a:r>
            <a:r>
              <a:rPr lang="en-US" dirty="0" smtClean="0"/>
              <a:t>the firm’s </a:t>
            </a:r>
            <a:r>
              <a:rPr lang="en-US" dirty="0"/>
              <a:t>value by changing its policies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They would profit by the difference between </a:t>
            </a:r>
            <a:r>
              <a:rPr lang="en-US" dirty="0" smtClean="0"/>
              <a:t>the price </a:t>
            </a:r>
            <a:r>
              <a:rPr lang="en-US" dirty="0"/>
              <a:t>paid for the firm and the higher value it would have under new management</a:t>
            </a:r>
            <a:r>
              <a:rPr lang="en-US"/>
              <a:t>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423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bank saves borrowers and lenders from finding and negotiating with each </a:t>
            </a:r>
            <a:r>
              <a:rPr lang="en-US" dirty="0" smtClean="0"/>
              <a:t>other directly</a:t>
            </a:r>
            <a:r>
              <a:rPr lang="en-US" dirty="0"/>
              <a:t>. For example, a firm that wishes to borrow $2.5 million could in principle </a:t>
            </a:r>
            <a:r>
              <a:rPr lang="en-US" dirty="0" smtClean="0"/>
              <a:t>try to </a:t>
            </a:r>
            <a:r>
              <a:rPr lang="en-US" dirty="0"/>
              <a:t>arrange loans from many individuals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530" y="3767536"/>
            <a:ext cx="6198958" cy="148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39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2804"/>
          </a:xfrm>
        </p:spPr>
        <p:txBody>
          <a:bodyPr>
            <a:normAutofit/>
          </a:bodyPr>
          <a:lstStyle/>
          <a:p>
            <a:r>
              <a:rPr lang="en-US" dirty="0"/>
              <a:t>Ho</a:t>
            </a:r>
            <a:r>
              <a:rPr lang="en-US" sz="2400" dirty="0"/>
              <a:t>wever, it is far more convenient and efficient for a bank, which has ongoing </a:t>
            </a:r>
            <a:r>
              <a:rPr lang="en-US" sz="2400" dirty="0" smtClean="0"/>
              <a:t>relations with </a:t>
            </a:r>
            <a:r>
              <a:rPr lang="en-US" sz="2400" dirty="0"/>
              <a:t>thousands of depositors, to raise the funds from them, and then lend the money </a:t>
            </a:r>
            <a:r>
              <a:rPr lang="en-US" sz="2400" dirty="0" smtClean="0"/>
              <a:t>to the </a:t>
            </a:r>
            <a:r>
              <a:rPr lang="en-US" sz="2400" dirty="0"/>
              <a:t>company</a:t>
            </a:r>
            <a:r>
              <a:rPr lang="en-US" sz="2400" dirty="0" smtClean="0"/>
              <a:t>: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bank provides a service. To cover the costs of this service, it charges borrowers </a:t>
            </a:r>
            <a:r>
              <a:rPr lang="en-US" sz="2400" dirty="0" smtClean="0"/>
              <a:t>a higher </a:t>
            </a:r>
            <a:r>
              <a:rPr lang="en-US" sz="2400" dirty="0"/>
              <a:t>interest rate than it pays its </a:t>
            </a:r>
            <a:r>
              <a:rPr lang="en-US" sz="2400" dirty="0" smtClean="0"/>
              <a:t>depositors. Banks </a:t>
            </a:r>
            <a:r>
              <a:rPr lang="en-US" sz="2400" dirty="0"/>
              <a:t>and their immediate relatives, such as savings and loan companies, are </a:t>
            </a:r>
            <a:r>
              <a:rPr lang="en-US" sz="2400" dirty="0" smtClean="0"/>
              <a:t>the most </a:t>
            </a:r>
            <a:r>
              <a:rPr lang="en-US" sz="2400" dirty="0"/>
              <a:t>familiar financial intermediaries. But there are many others, such as </a:t>
            </a:r>
            <a:r>
              <a:rPr lang="en-US" sz="2400" dirty="0" smtClean="0"/>
              <a:t>insurance companies</a:t>
            </a:r>
            <a:r>
              <a:rPr lang="en-US" sz="2400" dirty="0"/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0179" y="2956935"/>
            <a:ext cx="6692632" cy="1102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956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31653"/>
          </a:xfrm>
        </p:spPr>
        <p:txBody>
          <a:bodyPr>
            <a:normAutofit/>
          </a:bodyPr>
          <a:lstStyle/>
          <a:p>
            <a:r>
              <a:rPr lang="en-US" sz="2400" dirty="0"/>
              <a:t>In the United States, insurance companies are more important than banks for </a:t>
            </a:r>
            <a:r>
              <a:rPr lang="en-US" sz="2400" dirty="0" smtClean="0"/>
              <a:t>the </a:t>
            </a:r>
            <a:r>
              <a:rPr lang="en-US" sz="2400" i="1" dirty="0" smtClean="0"/>
              <a:t>long-term </a:t>
            </a:r>
            <a:r>
              <a:rPr lang="en-US" sz="2400" dirty="0"/>
              <a:t>financing of business. They are massive investors in corporate stocks </a:t>
            </a:r>
            <a:r>
              <a:rPr lang="en-US" sz="2400" dirty="0" smtClean="0"/>
              <a:t>and bonds</a:t>
            </a:r>
            <a:r>
              <a:rPr lang="en-US" sz="2400" dirty="0"/>
              <a:t>, and they often make long-term loans directly to </a:t>
            </a:r>
            <a:r>
              <a:rPr lang="en-US" sz="2400" dirty="0" smtClean="0"/>
              <a:t>corporations. Suppose </a:t>
            </a:r>
            <a:r>
              <a:rPr lang="en-US" sz="2400" dirty="0"/>
              <a:t>a company needs a loan for 9 years, not 9 months. It could issue a bond </a:t>
            </a:r>
            <a:r>
              <a:rPr lang="en-US" sz="2400" dirty="0" smtClean="0"/>
              <a:t>directly to </a:t>
            </a:r>
            <a:r>
              <a:rPr lang="en-US" sz="2400" dirty="0"/>
              <a:t>investors, or it could negotiate a 9-year loan with an insurance </a:t>
            </a:r>
            <a:r>
              <a:rPr lang="en-US" sz="2400" dirty="0" smtClean="0"/>
              <a:t>company.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money to make the loan comes mainly from the sale of insurance policies. Say </a:t>
            </a:r>
            <a:r>
              <a:rPr lang="en-US" sz="2400" dirty="0" smtClean="0"/>
              <a:t>you buy </a:t>
            </a:r>
            <a:r>
              <a:rPr lang="en-US" sz="2400" dirty="0"/>
              <a:t>a fire insurance policy on your home. You pay cash to the insurance company </a:t>
            </a:r>
            <a:r>
              <a:rPr lang="en-US" sz="2400" dirty="0" smtClean="0"/>
              <a:t>and get </a:t>
            </a:r>
            <a:r>
              <a:rPr lang="en-US" sz="2400" dirty="0"/>
              <a:t>a financial asset (the policy) in exchange. You receive no interest payments on </a:t>
            </a:r>
            <a:r>
              <a:rPr lang="en-US" sz="2400" dirty="0" smtClean="0"/>
              <a:t>this financial </a:t>
            </a:r>
            <a:r>
              <a:rPr lang="en-US" sz="2400" dirty="0"/>
              <a:t>asset, but if a fire does strike, the company is obliged to cover the damages </a:t>
            </a:r>
            <a:r>
              <a:rPr lang="en-US" sz="2400" dirty="0" smtClean="0"/>
              <a:t>up to </a:t>
            </a:r>
            <a:r>
              <a:rPr lang="en-US" sz="2400" dirty="0"/>
              <a:t>the policy limit. This is the return on your investment.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4938" y="3531002"/>
            <a:ext cx="6945043" cy="966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768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137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Difference B/w Financial intermediary and manufacturing corporation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1262"/>
            <a:ext cx="10515600" cy="5345723"/>
          </a:xfrm>
        </p:spPr>
        <p:txBody>
          <a:bodyPr/>
          <a:lstStyle/>
          <a:p>
            <a:r>
              <a:rPr lang="en-US" dirty="0"/>
              <a:t>Why is a financial intermediary different from a manufacturing corporation</a:t>
            </a:r>
            <a:r>
              <a:rPr lang="en-US" dirty="0" smtClean="0"/>
              <a:t>?</a:t>
            </a:r>
          </a:p>
          <a:p>
            <a:r>
              <a:rPr lang="en-US" dirty="0" smtClean="0"/>
              <a:t> First, it </a:t>
            </a:r>
            <a:r>
              <a:rPr lang="en-US" dirty="0"/>
              <a:t>may raise money differently, for example, by taking deposits or selling insurance policies.</a:t>
            </a:r>
          </a:p>
          <a:p>
            <a:r>
              <a:rPr lang="en-US" dirty="0"/>
              <a:t>Second, it invests that money in </a:t>
            </a:r>
            <a:r>
              <a:rPr lang="en-US" i="1" dirty="0"/>
              <a:t>financial </a:t>
            </a:r>
            <a:r>
              <a:rPr lang="en-US" dirty="0"/>
              <a:t>assets, for example, in stocks, bonds, or</a:t>
            </a:r>
          </a:p>
          <a:p>
            <a:r>
              <a:rPr lang="en-US" dirty="0"/>
              <a:t>loans to businesses or individuals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 manufacturing company’s main investments </a:t>
            </a:r>
            <a:r>
              <a:rPr lang="en-US" dirty="0" smtClean="0"/>
              <a:t>are in </a:t>
            </a:r>
            <a:r>
              <a:rPr lang="en-US" dirty="0"/>
              <a:t>plant, equipment, and other </a:t>
            </a:r>
            <a:r>
              <a:rPr lang="en-US" i="1" dirty="0"/>
              <a:t>real </a:t>
            </a:r>
            <a:r>
              <a:rPr lang="en-US" dirty="0"/>
              <a:t>assets.</a:t>
            </a:r>
          </a:p>
        </p:txBody>
      </p:sp>
    </p:spTree>
    <p:extLst>
      <p:ext uri="{BB962C8B-B14F-4D97-AF65-F5344CB8AC3E}">
        <p14:creationId xmlns:p14="http://schemas.microsoft.com/office/powerpoint/2010/main" val="3862518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1337"/>
          </a:xfrm>
        </p:spPr>
        <p:txBody>
          <a:bodyPr>
            <a:normAutofit fontScale="90000"/>
          </a:bodyPr>
          <a:lstStyle/>
          <a:p>
            <a:r>
              <a:rPr lang="en-US" dirty="0"/>
              <a:t>FINANCIAL MARKETS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6462"/>
            <a:ext cx="10515600" cy="57091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firms grow, their need for capital can expand dramatically. At some point, the </a:t>
            </a:r>
            <a:r>
              <a:rPr lang="en-US" dirty="0" smtClean="0"/>
              <a:t>firm may </a:t>
            </a:r>
            <a:r>
              <a:rPr lang="en-US" dirty="0"/>
              <a:t>find that “cutting out the middle-man” and raising funds directly from investors </a:t>
            </a:r>
            <a:r>
              <a:rPr lang="en-US" dirty="0" smtClean="0"/>
              <a:t>is advantageous.</a:t>
            </a:r>
          </a:p>
          <a:p>
            <a:r>
              <a:rPr lang="en-US" dirty="0"/>
              <a:t>At this point, it is ready to sell new financial assets, such as shares </a:t>
            </a:r>
            <a:r>
              <a:rPr lang="en-US" dirty="0" smtClean="0"/>
              <a:t>of stock</a:t>
            </a:r>
            <a:r>
              <a:rPr lang="en-US" dirty="0"/>
              <a:t>, to the public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The first time the firm sells shares to the general public is </a:t>
            </a:r>
            <a:r>
              <a:rPr lang="en-US" dirty="0" smtClean="0"/>
              <a:t>called the </a:t>
            </a:r>
            <a:r>
              <a:rPr lang="en-US" i="1" dirty="0"/>
              <a:t>initial public offering, </a:t>
            </a:r>
            <a:r>
              <a:rPr lang="en-US" dirty="0"/>
              <a:t>or </a:t>
            </a:r>
            <a:r>
              <a:rPr lang="en-US" i="1" dirty="0"/>
              <a:t>IPO. </a:t>
            </a:r>
            <a:endParaRPr lang="en-US" i="1" dirty="0" smtClean="0"/>
          </a:p>
          <a:p>
            <a:r>
              <a:rPr lang="en-US" dirty="0" smtClean="0"/>
              <a:t>The </a:t>
            </a:r>
            <a:r>
              <a:rPr lang="en-US" dirty="0"/>
              <a:t>corporation, which until now was </a:t>
            </a:r>
            <a:r>
              <a:rPr lang="en-US" dirty="0" smtClean="0"/>
              <a:t>privately owned</a:t>
            </a:r>
            <a:r>
              <a:rPr lang="en-US" dirty="0"/>
              <a:t>, is said to “go public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 </a:t>
            </a:r>
            <a:r>
              <a:rPr lang="en-US" dirty="0"/>
              <a:t>The sale of the securities is usually managed by a </a:t>
            </a:r>
            <a:r>
              <a:rPr lang="en-US" dirty="0" smtClean="0"/>
              <a:t>group of </a:t>
            </a:r>
            <a:r>
              <a:rPr lang="en-US" dirty="0"/>
              <a:t>investment banks such as Goldman Sachs or Merrill Lynch. </a:t>
            </a:r>
            <a:endParaRPr lang="en-US" dirty="0" smtClean="0"/>
          </a:p>
          <a:p>
            <a:r>
              <a:rPr lang="en-US" dirty="0" smtClean="0"/>
              <a:t>Investors </a:t>
            </a:r>
            <a:r>
              <a:rPr lang="en-US" dirty="0"/>
              <a:t>who buy </a:t>
            </a:r>
            <a:r>
              <a:rPr lang="en-US" dirty="0" smtClean="0"/>
              <a:t>shares are </a:t>
            </a:r>
            <a:r>
              <a:rPr lang="en-US" dirty="0"/>
              <a:t>contributing funds that will be used to pay for the firm’s investments in real assets.</a:t>
            </a:r>
          </a:p>
          <a:p>
            <a:r>
              <a:rPr lang="en-US" dirty="0"/>
              <a:t>In return, they become part-owners of the firm and share in the future success of the enterprise.</a:t>
            </a:r>
          </a:p>
        </p:txBody>
      </p:sp>
    </p:spTree>
    <p:extLst>
      <p:ext uri="{BB962C8B-B14F-4D97-AF65-F5344CB8AC3E}">
        <p14:creationId xmlns:p14="http://schemas.microsoft.com/office/powerpoint/2010/main" val="2290198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4301"/>
            <a:ext cx="10515600" cy="5290284"/>
          </a:xfrm>
        </p:spPr>
        <p:txBody>
          <a:bodyPr>
            <a:normAutofit/>
          </a:bodyPr>
          <a:lstStyle/>
          <a:p>
            <a:r>
              <a:rPr lang="en-US" dirty="0"/>
              <a:t>An IPO is not the only occasion on which newly issued stock is sold to the </a:t>
            </a:r>
            <a:r>
              <a:rPr lang="en-US" dirty="0" smtClean="0"/>
              <a:t>public. Established </a:t>
            </a:r>
            <a:r>
              <a:rPr lang="en-US" dirty="0"/>
              <a:t>firms also issue new shares from time to </a:t>
            </a:r>
            <a:r>
              <a:rPr lang="en-US" dirty="0" smtClean="0"/>
              <a:t>time.</a:t>
            </a:r>
          </a:p>
          <a:p>
            <a:r>
              <a:rPr lang="en-US" dirty="0" smtClean="0"/>
              <a:t>For </a:t>
            </a:r>
            <a:r>
              <a:rPr lang="en-US" dirty="0"/>
              <a:t>example, suppose </a:t>
            </a:r>
            <a:r>
              <a:rPr lang="en-US" dirty="0" smtClean="0"/>
              <a:t>General Motors </a:t>
            </a:r>
            <a:r>
              <a:rPr lang="en-US" dirty="0"/>
              <a:t>needs to raise funds to renovate an auto plant. It might hire an </a:t>
            </a:r>
            <a:r>
              <a:rPr lang="en-US" dirty="0" smtClean="0"/>
              <a:t>investment banking </a:t>
            </a:r>
            <a:r>
              <a:rPr lang="en-US" dirty="0"/>
              <a:t>firm to sell $500 million of GM stock to investors. </a:t>
            </a: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of this stock may </a:t>
            </a:r>
            <a:r>
              <a:rPr lang="en-US" dirty="0" smtClean="0"/>
              <a:t>be bought </a:t>
            </a:r>
            <a:r>
              <a:rPr lang="en-US" dirty="0"/>
              <a:t>by individuals; the remainder will be bought by financial institutions such </a:t>
            </a:r>
            <a:r>
              <a:rPr lang="en-US" dirty="0" smtClean="0"/>
              <a:t>as pension </a:t>
            </a:r>
            <a:r>
              <a:rPr lang="en-US" dirty="0"/>
              <a:t>funds and insurance companies.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fact, about a quarter of the shares of </a:t>
            </a:r>
            <a:r>
              <a:rPr lang="en-US" dirty="0" smtClean="0"/>
              <a:t>U.S. companies </a:t>
            </a:r>
            <a:r>
              <a:rPr lang="en-US" dirty="0"/>
              <a:t>are owned by pension funds.</a:t>
            </a:r>
          </a:p>
        </p:txBody>
      </p:sp>
    </p:spTree>
    <p:extLst>
      <p:ext uri="{BB962C8B-B14F-4D97-AF65-F5344CB8AC3E}">
        <p14:creationId xmlns:p14="http://schemas.microsoft.com/office/powerpoint/2010/main" val="2725860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244"/>
          </a:xfrm>
        </p:spPr>
        <p:txBody>
          <a:bodyPr/>
          <a:lstStyle/>
          <a:p>
            <a:r>
              <a:rPr lang="en-US" dirty="0" smtClean="0"/>
              <a:t>Primary &amp; Secondary markets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370"/>
            <a:ext cx="10515600" cy="492259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 new issue of securities increases both the amount of cash held by the company </a:t>
            </a:r>
            <a:r>
              <a:rPr lang="en-US" dirty="0" smtClean="0"/>
              <a:t>and the </a:t>
            </a:r>
            <a:r>
              <a:rPr lang="en-US" dirty="0"/>
              <a:t>amount of stocks or bonds held by the public. Such an issue is known as a </a:t>
            </a:r>
            <a:r>
              <a:rPr lang="en-US" i="1" dirty="0" smtClean="0"/>
              <a:t>primary issue </a:t>
            </a:r>
            <a:r>
              <a:rPr lang="en-US" dirty="0"/>
              <a:t>and it is sold in the </a:t>
            </a:r>
            <a:r>
              <a:rPr lang="en-US" b="1" dirty="0"/>
              <a:t>primary market</a:t>
            </a:r>
            <a:r>
              <a:rPr lang="en-US" b="1" dirty="0" smtClean="0"/>
              <a:t>.</a:t>
            </a:r>
          </a:p>
          <a:p>
            <a:r>
              <a:rPr lang="en-US" dirty="0"/>
              <a:t>But in addition to helping companies </a:t>
            </a:r>
            <a:r>
              <a:rPr lang="en-US" dirty="0" smtClean="0"/>
              <a:t>raise new </a:t>
            </a:r>
            <a:r>
              <a:rPr lang="en-US" dirty="0"/>
              <a:t>cash, financial markets also allow investors to trade stocks or bonds between themselves.</a:t>
            </a:r>
          </a:p>
          <a:p>
            <a:r>
              <a:rPr lang="en-US" b="1" u="sng" dirty="0"/>
              <a:t>For </a:t>
            </a:r>
            <a:r>
              <a:rPr lang="en-US" b="1" u="sng" dirty="0" smtClean="0"/>
              <a:t>example</a:t>
            </a:r>
            <a:r>
              <a:rPr lang="en-US" dirty="0" smtClean="0"/>
              <a:t>:  </a:t>
            </a:r>
            <a:r>
              <a:rPr lang="en-US" dirty="0"/>
              <a:t>Smith might decide to raise some cash by selling her AT&amp;T </a:t>
            </a:r>
            <a:r>
              <a:rPr lang="en-US" dirty="0" smtClean="0"/>
              <a:t>stock at </a:t>
            </a:r>
            <a:r>
              <a:rPr lang="en-US" dirty="0"/>
              <a:t>the same time that Jones invests his spare cash in AT&amp;T. The result is simply a </a:t>
            </a:r>
            <a:r>
              <a:rPr lang="en-US" dirty="0" smtClean="0"/>
              <a:t>transfer of </a:t>
            </a:r>
            <a:r>
              <a:rPr lang="en-US" dirty="0"/>
              <a:t>ownership from Smith to Jones, which has no effect on the company itself. </a:t>
            </a:r>
            <a:endParaRPr lang="en-US" dirty="0" smtClean="0"/>
          </a:p>
          <a:p>
            <a:r>
              <a:rPr lang="en-US" dirty="0" smtClean="0"/>
              <a:t>Such purchases </a:t>
            </a:r>
            <a:r>
              <a:rPr lang="en-US" dirty="0"/>
              <a:t>and sales of existing securities are known as </a:t>
            </a:r>
            <a:r>
              <a:rPr lang="en-US" i="1" dirty="0"/>
              <a:t>secondary transactions </a:t>
            </a:r>
            <a:r>
              <a:rPr lang="en-US" dirty="0"/>
              <a:t>and </a:t>
            </a:r>
            <a:r>
              <a:rPr lang="en-US" dirty="0" smtClean="0"/>
              <a:t>they take </a:t>
            </a:r>
            <a:r>
              <a:rPr lang="en-US" dirty="0"/>
              <a:t>place in the </a:t>
            </a:r>
            <a:r>
              <a:rPr lang="en-US" b="1" dirty="0"/>
              <a:t>secondary market.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232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89</TotalTime>
  <Words>2377</Words>
  <Application>Microsoft Office PowerPoint</Application>
  <PresentationFormat>Widescreen</PresentationFormat>
  <Paragraphs>98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Financial Institutions and Markets</vt:lpstr>
      <vt:lpstr>Financial Institutions</vt:lpstr>
      <vt:lpstr>PowerPoint Presentation</vt:lpstr>
      <vt:lpstr>PowerPoint Presentation</vt:lpstr>
      <vt:lpstr>PowerPoint Presentation</vt:lpstr>
      <vt:lpstr>Difference B/w Financial intermediary and manufacturing corporation</vt:lpstr>
      <vt:lpstr>FINANCIAL MARKETS</vt:lpstr>
      <vt:lpstr>PowerPoint Presentation</vt:lpstr>
      <vt:lpstr>Primary &amp; Secondary markets</vt:lpstr>
      <vt:lpstr>Stock exchanges &amp; OTCs</vt:lpstr>
      <vt:lpstr>OTHER FUNCTIONS OF FINANCIAL MARKETS AND INSTITUTIONS</vt:lpstr>
      <vt:lpstr>OTHER FUNCTIONS OF FINANCIAL MARKETS AND INSTITUTIONS</vt:lpstr>
      <vt:lpstr>OTHER FUNCTIONS OF FINANCIAL MARKETS AND INSTITUTIONS</vt:lpstr>
      <vt:lpstr>Role of the Financial Manager</vt:lpstr>
      <vt:lpstr>Treasurer</vt:lpstr>
      <vt:lpstr>Controller</vt:lpstr>
      <vt:lpstr>Chief Financial Officer (CFO)</vt:lpstr>
      <vt:lpstr>PowerPoint Presentation</vt:lpstr>
      <vt:lpstr>PowerPoint Presentation</vt:lpstr>
      <vt:lpstr>Answer the following question</vt:lpstr>
      <vt:lpstr>Goals of the Corporation</vt:lpstr>
      <vt:lpstr>PowerPoint Presentation</vt:lpstr>
    </vt:vector>
  </TitlesOfParts>
  <Company>Moorche 30 DVDs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Institutions and Markets</dc:title>
  <dc:creator>MRT www.Win2Farsi.com</dc:creator>
  <cp:lastModifiedBy>MRT www.Win2Farsi.com</cp:lastModifiedBy>
  <cp:revision>40</cp:revision>
  <dcterms:created xsi:type="dcterms:W3CDTF">2018-02-16T16:48:50Z</dcterms:created>
  <dcterms:modified xsi:type="dcterms:W3CDTF">2018-02-19T10:05:41Z</dcterms:modified>
</cp:coreProperties>
</file>