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7" r:id="rId21"/>
    <p:sldId id="278"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18634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87784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81817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72518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78110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06549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89000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7491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2324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48524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46509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8260955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s://iedunote.com/attitude-definition-characteristics-types"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143000"/>
            <a:ext cx="7772400" cy="1470025"/>
          </a:xfrm>
        </p:spPr>
        <p:txBody>
          <a:bodyPr>
            <a:normAutofit fontScale="90000"/>
          </a:bodyPr>
          <a:lstStyle/>
          <a:p>
            <a:r>
              <a:rPr lang="en-US" sz="8900" b="1" u="sng" dirty="0"/>
              <a:t>Attitude</a:t>
            </a:r>
            <a:r>
              <a:rPr lang="en-US" b="1" dirty="0"/>
              <a:t/>
            </a:r>
            <a:br>
              <a:rPr lang="en-US" b="1" dirty="0"/>
            </a:br>
            <a:endParaRPr lang="en-US" dirty="0"/>
          </a:p>
        </p:txBody>
      </p:sp>
      <p:sp>
        <p:nvSpPr>
          <p:cNvPr id="3" name="Subtitle 2"/>
          <p:cNvSpPr>
            <a:spLocks noGrp="1"/>
          </p:cNvSpPr>
          <p:nvPr>
            <p:ph type="subTitle" idx="1"/>
          </p:nvPr>
        </p:nvSpPr>
        <p:spPr>
          <a:xfrm>
            <a:off x="914400" y="2819400"/>
            <a:ext cx="7543800" cy="3124200"/>
          </a:xfrm>
        </p:spPr>
        <p:txBody>
          <a:bodyPr>
            <a:noAutofit/>
          </a:bodyPr>
          <a:lstStyle/>
          <a:p>
            <a:r>
              <a:rPr lang="en-US" dirty="0">
                <a:solidFill>
                  <a:schemeClr val="tx1"/>
                </a:solidFill>
              </a:rPr>
              <a:t>An attitude is a positive; negative or mixed evaluation of an object that is expressed at some level of intensity. It is an expression of a favorable or unfavorable evaluation of a person, place, thing or event.</a:t>
            </a:r>
            <a:endParaRPr lang="en-US" dirty="0">
              <a:solidFill>
                <a:schemeClr val="tx1"/>
              </a:solidFill>
            </a:endParaRPr>
          </a:p>
        </p:txBody>
      </p:sp>
    </p:spTree>
    <p:extLst>
      <p:ext uri="{BB962C8B-B14F-4D97-AF65-F5344CB8AC3E}">
        <p14:creationId xmlns:p14="http://schemas.microsoft.com/office/powerpoint/2010/main" val="98396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143000"/>
          </a:xfrm>
        </p:spPr>
        <p:txBody>
          <a:bodyPr>
            <a:normAutofit fontScale="90000"/>
          </a:bodyPr>
          <a:lstStyle/>
          <a:p>
            <a:r>
              <a:rPr lang="en-US" sz="5300" b="1" u="sng" dirty="0"/>
              <a:t>Affective Component</a:t>
            </a:r>
            <a:r>
              <a:rPr lang="en-US" b="1" dirty="0"/>
              <a:t/>
            </a:r>
            <a:br>
              <a:rPr lang="en-US" b="1" dirty="0"/>
            </a:b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t>Affective component is the emotional or feeling segment of an attitude.</a:t>
            </a:r>
          </a:p>
          <a:p>
            <a:pPr algn="just"/>
            <a:r>
              <a:rPr lang="en-US" dirty="0"/>
              <a:t>It is related to the statement which affects another person.</a:t>
            </a:r>
          </a:p>
          <a:p>
            <a:pPr algn="just"/>
            <a:r>
              <a:rPr lang="en-US" dirty="0"/>
              <a:t>It deals with feelings or emotions that are brought to the surface about something, such as fear or hate. </a:t>
            </a:r>
            <a:endParaRPr lang="en-US" dirty="0" smtClean="0"/>
          </a:p>
          <a:p>
            <a:pPr algn="just"/>
            <a:r>
              <a:rPr lang="en-US" dirty="0" smtClean="0"/>
              <a:t>Using </a:t>
            </a:r>
            <a:r>
              <a:rPr lang="en-US" dirty="0"/>
              <a:t>the above example, someone might have the </a:t>
            </a:r>
            <a:r>
              <a:rPr lang="en-US" dirty="0" smtClean="0"/>
              <a:t>attitude </a:t>
            </a:r>
            <a:r>
              <a:rPr lang="en-US" dirty="0"/>
              <a:t>that they hate smoking because it is harmful to health.</a:t>
            </a:r>
          </a:p>
          <a:p>
            <a:endParaRPr lang="en-US" dirty="0"/>
          </a:p>
        </p:txBody>
      </p:sp>
    </p:spTree>
    <p:extLst>
      <p:ext uri="{BB962C8B-B14F-4D97-AF65-F5344CB8AC3E}">
        <p14:creationId xmlns:p14="http://schemas.microsoft.com/office/powerpoint/2010/main" val="4122658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229600" cy="1143000"/>
          </a:xfrm>
        </p:spPr>
        <p:txBody>
          <a:bodyPr>
            <a:normAutofit fontScale="90000"/>
          </a:bodyPr>
          <a:lstStyle/>
          <a:p>
            <a:r>
              <a:rPr lang="en-US" sz="5300" b="1" u="sng" dirty="0"/>
              <a:t>Behavioral Component</a:t>
            </a:r>
            <a:r>
              <a:rPr lang="en-US" b="1" dirty="0"/>
              <a:t/>
            </a:r>
            <a:br>
              <a:rPr lang="en-US" b="1" dirty="0"/>
            </a:br>
            <a:endParaRPr lang="en-US" dirty="0"/>
          </a:p>
        </p:txBody>
      </p:sp>
      <p:sp>
        <p:nvSpPr>
          <p:cNvPr id="3" name="Content Placeholder 2"/>
          <p:cNvSpPr>
            <a:spLocks noGrp="1"/>
          </p:cNvSpPr>
          <p:nvPr>
            <p:ph idx="1"/>
          </p:nvPr>
        </p:nvSpPr>
        <p:spPr>
          <a:xfrm>
            <a:off x="457200" y="1752600"/>
            <a:ext cx="8229600" cy="4525963"/>
          </a:xfrm>
        </p:spPr>
        <p:txBody>
          <a:bodyPr>
            <a:normAutofit lnSpcReduction="10000"/>
          </a:bodyPr>
          <a:lstStyle/>
          <a:p>
            <a:pPr algn="just"/>
            <a:r>
              <a:rPr lang="en-US" dirty="0" smtClean="0"/>
              <a:t>Behavior </a:t>
            </a:r>
            <a:r>
              <a:rPr lang="en-US" dirty="0"/>
              <a:t>component of an attitude consists of a person’s tendencies to </a:t>
            </a:r>
            <a:r>
              <a:rPr lang="en-US" dirty="0" smtClean="0"/>
              <a:t>behave</a:t>
            </a:r>
            <a:r>
              <a:rPr lang="en-US" dirty="0"/>
              <a:t> </a:t>
            </a:r>
            <a:r>
              <a:rPr lang="en-US" dirty="0" smtClean="0"/>
              <a:t> in </a:t>
            </a:r>
            <a:r>
              <a:rPr lang="en-US" dirty="0"/>
              <a:t>a particular way toward an object</a:t>
            </a:r>
            <a:r>
              <a:rPr lang="en-US" i="1" dirty="0"/>
              <a:t>.</a:t>
            </a:r>
            <a:r>
              <a:rPr lang="en-US" dirty="0"/>
              <a:t> </a:t>
            </a:r>
            <a:endParaRPr lang="en-US" dirty="0" smtClean="0"/>
          </a:p>
          <a:p>
            <a:pPr algn="just"/>
            <a:r>
              <a:rPr lang="en-US" dirty="0" smtClean="0"/>
              <a:t>It </a:t>
            </a:r>
            <a:r>
              <a:rPr lang="en-US" dirty="0"/>
              <a:t>refers to that part of attitude which reflects the intention of a person in short run or long run.</a:t>
            </a:r>
          </a:p>
          <a:p>
            <a:pPr algn="just"/>
            <a:r>
              <a:rPr lang="en-US" dirty="0"/>
              <a:t>Using the above example, the behavioral attitude maybe- </a:t>
            </a:r>
            <a:r>
              <a:rPr lang="en-US" dirty="0" smtClean="0"/>
              <a:t>‘</a:t>
            </a:r>
            <a:r>
              <a:rPr lang="en-US" dirty="0"/>
              <a:t>we better keep those smokers out of the </a:t>
            </a:r>
            <a:r>
              <a:rPr lang="en-US" dirty="0" smtClean="0"/>
              <a:t>library</a:t>
            </a:r>
            <a:endParaRPr lang="en-US" dirty="0"/>
          </a:p>
        </p:txBody>
      </p:sp>
    </p:spTree>
    <p:extLst>
      <p:ext uri="{BB962C8B-B14F-4D97-AF65-F5344CB8AC3E}">
        <p14:creationId xmlns:p14="http://schemas.microsoft.com/office/powerpoint/2010/main" val="2206898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229600" cy="1143000"/>
          </a:xfrm>
        </p:spPr>
        <p:txBody>
          <a:bodyPr>
            <a:noAutofit/>
          </a:bodyPr>
          <a:lstStyle/>
          <a:p>
            <a:pPr marL="685800" indent="-685800" algn="l">
              <a:buFont typeface="Wingdings" panose="05000000000000000000" pitchFamily="2" charset="2"/>
              <a:buChar char="Ø"/>
            </a:pPr>
            <a:r>
              <a:rPr lang="en-US" sz="5400" b="1" u="sng" dirty="0"/>
              <a:t>Conclusion</a:t>
            </a:r>
            <a:r>
              <a:rPr lang="en-US" sz="5400" b="1" dirty="0"/>
              <a:t/>
            </a:r>
            <a:br>
              <a:rPr lang="en-US" sz="5400" b="1" dirty="0"/>
            </a:br>
            <a:endParaRPr lang="en-US" sz="5400" dirty="0"/>
          </a:p>
        </p:txBody>
      </p:sp>
      <p:sp>
        <p:nvSpPr>
          <p:cNvPr id="3" name="Content Placeholder 2"/>
          <p:cNvSpPr>
            <a:spLocks noGrp="1"/>
          </p:cNvSpPr>
          <p:nvPr>
            <p:ph idx="1"/>
          </p:nvPr>
        </p:nvSpPr>
        <p:spPr>
          <a:ln>
            <a:solidFill>
              <a:schemeClr val="bg2">
                <a:lumMod val="50000"/>
              </a:schemeClr>
            </a:solidFill>
          </a:ln>
        </p:spPr>
        <p:txBody>
          <a:bodyPr>
            <a:normAutofit fontScale="85000" lnSpcReduction="10000"/>
          </a:bodyPr>
          <a:lstStyle/>
          <a:p>
            <a:pPr algn="just"/>
            <a:r>
              <a:rPr lang="en-US" dirty="0"/>
              <a:t>Attitude is composed of three components, which include a </a:t>
            </a:r>
            <a:r>
              <a:rPr lang="en-US" u="sng" dirty="0">
                <a:solidFill>
                  <a:srgbClr val="FFC000"/>
                </a:solidFill>
              </a:rPr>
              <a:t>cognitive</a:t>
            </a:r>
            <a:r>
              <a:rPr lang="en-US" dirty="0"/>
              <a:t> component, </a:t>
            </a:r>
            <a:r>
              <a:rPr lang="en-US" u="sng" dirty="0">
                <a:solidFill>
                  <a:srgbClr val="FFC000"/>
                </a:solidFill>
              </a:rPr>
              <a:t>effective</a:t>
            </a:r>
            <a:r>
              <a:rPr lang="en-US" dirty="0"/>
              <a:t> or emotional component, and </a:t>
            </a:r>
            <a:r>
              <a:rPr lang="en-US" u="sng" dirty="0">
                <a:solidFill>
                  <a:srgbClr val="FFC000"/>
                </a:solidFill>
              </a:rPr>
              <a:t>behavioral </a:t>
            </a:r>
            <a:r>
              <a:rPr lang="en-US" dirty="0"/>
              <a:t>component. </a:t>
            </a:r>
            <a:endParaRPr lang="en-US" dirty="0" smtClean="0"/>
          </a:p>
          <a:p>
            <a:pPr algn="just"/>
            <a:r>
              <a:rPr lang="en-US" dirty="0" smtClean="0"/>
              <a:t>Basically</a:t>
            </a:r>
            <a:r>
              <a:rPr lang="en-US" dirty="0"/>
              <a:t>, the cognitive component is based on the information or knowledge, whereas the affective component is based on the feelings.</a:t>
            </a:r>
          </a:p>
          <a:p>
            <a:pPr algn="just"/>
            <a:r>
              <a:rPr lang="en-US" dirty="0"/>
              <a:t>The behavioral component reflects how the attitude affects the way we act or behave. It is helpful in understanding their complexity and the potential relationship between attitudes and behavior.</a:t>
            </a:r>
          </a:p>
          <a:p>
            <a:endParaRPr lang="en-US" dirty="0"/>
          </a:p>
        </p:txBody>
      </p:sp>
    </p:spTree>
    <p:extLst>
      <p:ext uri="{BB962C8B-B14F-4D97-AF65-F5344CB8AC3E}">
        <p14:creationId xmlns:p14="http://schemas.microsoft.com/office/powerpoint/2010/main" val="4218701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a:r>
            <a:br>
              <a:rPr lang="en-US" b="1" dirty="0"/>
            </a:b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0"/>
            <a:ext cx="90678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99399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1676400"/>
            <a:ext cx="8229600" cy="2971800"/>
          </a:xfrm>
        </p:spPr>
        <p:txBody>
          <a:bodyPr>
            <a:normAutofit fontScale="90000"/>
          </a:bodyPr>
          <a:lstStyle/>
          <a:p>
            <a:r>
              <a:rPr lang="en-US" dirty="0"/>
              <a:t>A person can have thousands of attitudes, but most of the research in OB has been concerned with three attitudes: Job satisfaction, job involvement, and organizational commitment.</a:t>
            </a:r>
            <a:endParaRPr lang="en-US" dirty="0"/>
          </a:p>
        </p:txBody>
      </p:sp>
    </p:spTree>
    <p:extLst>
      <p:ext uri="{BB962C8B-B14F-4D97-AF65-F5344CB8AC3E}">
        <p14:creationId xmlns:p14="http://schemas.microsoft.com/office/powerpoint/2010/main" val="2928742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1470025"/>
          </a:xfrm>
        </p:spPr>
        <p:txBody>
          <a:bodyPr>
            <a:normAutofit/>
          </a:bodyPr>
          <a:lstStyle/>
          <a:p>
            <a:r>
              <a:rPr lang="en-US" sz="4800" b="1" u="sng" dirty="0" smtClean="0"/>
              <a:t>1. Job </a:t>
            </a:r>
            <a:r>
              <a:rPr lang="en-US" sz="4800" b="1" u="sng" dirty="0"/>
              <a:t>satisfaction</a:t>
            </a:r>
          </a:p>
        </p:txBody>
      </p:sp>
      <p:sp>
        <p:nvSpPr>
          <p:cNvPr id="3" name="Subtitle 2"/>
          <p:cNvSpPr>
            <a:spLocks noGrp="1"/>
          </p:cNvSpPr>
          <p:nvPr>
            <p:ph type="subTitle" idx="1"/>
          </p:nvPr>
        </p:nvSpPr>
        <p:spPr>
          <a:xfrm>
            <a:off x="228600" y="1600200"/>
            <a:ext cx="8458200" cy="4572000"/>
          </a:xfrm>
        </p:spPr>
        <p:txBody>
          <a:bodyPr>
            <a:normAutofit fontScale="62500" lnSpcReduction="20000"/>
          </a:bodyPr>
          <a:lstStyle/>
          <a:p>
            <a:pPr marL="571500" indent="-571500" algn="just">
              <a:buFont typeface="Arial" panose="020B0604020202020204" pitchFamily="34" charset="0"/>
              <a:buChar char="•"/>
            </a:pPr>
            <a:r>
              <a:rPr lang="en-US" sz="4300" dirty="0">
                <a:solidFill>
                  <a:schemeClr val="tx1"/>
                </a:solidFill>
                <a:latin typeface="Arial" panose="020B0604020202020204" pitchFamily="34" charset="0"/>
                <a:cs typeface="Arial" panose="020B0604020202020204" pitchFamily="34" charset="0"/>
              </a:rPr>
              <a:t>Job satisfaction is the level of contentment a person feels regarding his or her job. This feeling is mainly based on an individual’s perception of </a:t>
            </a:r>
            <a:r>
              <a:rPr lang="en-US" sz="4300" dirty="0" smtClean="0">
                <a:solidFill>
                  <a:schemeClr val="tx1"/>
                </a:solidFill>
                <a:latin typeface="Arial" panose="020B0604020202020204" pitchFamily="34" charset="0"/>
                <a:cs typeface="Arial" panose="020B0604020202020204" pitchFamily="34" charset="0"/>
              </a:rPr>
              <a:t>satisfaction.</a:t>
            </a:r>
          </a:p>
          <a:p>
            <a:pPr marL="571500" indent="-571500" algn="just">
              <a:buFont typeface="Arial" panose="020B0604020202020204" pitchFamily="34" charset="0"/>
              <a:buChar char="•"/>
            </a:pPr>
            <a:r>
              <a:rPr lang="en-US" sz="4300" dirty="0" smtClean="0">
                <a:solidFill>
                  <a:schemeClr val="tx1"/>
                </a:solidFill>
                <a:latin typeface="Arial" panose="020B0604020202020204" pitchFamily="34" charset="0"/>
                <a:cs typeface="Arial" panose="020B0604020202020204" pitchFamily="34" charset="0"/>
              </a:rPr>
              <a:t>A </a:t>
            </a:r>
            <a:r>
              <a:rPr lang="en-US" sz="4300" dirty="0">
                <a:solidFill>
                  <a:schemeClr val="tx1"/>
                </a:solidFill>
                <a:latin typeface="Arial" panose="020B0604020202020204" pitchFamily="34" charset="0"/>
                <a:cs typeface="Arial" panose="020B0604020202020204" pitchFamily="34" charset="0"/>
              </a:rPr>
              <a:t>person with a high level of job satisfaction holds positive attitudes about the job, while a person who is dissatisfied with his or her job holds a negative attitude about the </a:t>
            </a:r>
            <a:r>
              <a:rPr lang="en-US" sz="4300" dirty="0" smtClean="0">
                <a:solidFill>
                  <a:schemeClr val="tx1"/>
                </a:solidFill>
                <a:latin typeface="Arial" panose="020B0604020202020204" pitchFamily="34" charset="0"/>
                <a:cs typeface="Arial" panose="020B0604020202020204" pitchFamily="34" charset="0"/>
              </a:rPr>
              <a:t>job.</a:t>
            </a:r>
          </a:p>
          <a:p>
            <a:pPr marL="571500" indent="-571500" algn="just">
              <a:buFont typeface="Arial" panose="020B0604020202020204" pitchFamily="34" charset="0"/>
              <a:buChar char="•"/>
            </a:pPr>
            <a:r>
              <a:rPr lang="en-US" sz="4300" dirty="0" smtClean="0">
                <a:solidFill>
                  <a:schemeClr val="tx1"/>
                </a:solidFill>
                <a:latin typeface="Arial" panose="020B0604020202020204" pitchFamily="34" charset="0"/>
                <a:cs typeface="Arial" panose="020B0604020202020204" pitchFamily="34" charset="0"/>
              </a:rPr>
              <a:t>A </a:t>
            </a:r>
            <a:r>
              <a:rPr lang="en-US" sz="4300" dirty="0">
                <a:solidFill>
                  <a:schemeClr val="tx1"/>
                </a:solidFill>
                <a:latin typeface="Arial" panose="020B0604020202020204" pitchFamily="34" charset="0"/>
                <a:cs typeface="Arial" panose="020B0604020202020204" pitchFamily="34" charset="0"/>
              </a:rPr>
              <a:t>person having a negative attitude shows a personality disposition which is inclined to experience nervousness, tension, upset, distress etc. whereas those with a positive attitude will feel happy themselves, others and their work</a:t>
            </a:r>
            <a:r>
              <a:rPr lang="en-US" dirty="0"/>
              <a:t>.</a:t>
            </a:r>
          </a:p>
          <a:p>
            <a:endParaRPr lang="en-US" dirty="0"/>
          </a:p>
        </p:txBody>
      </p:sp>
    </p:spTree>
    <p:extLst>
      <p:ext uri="{BB962C8B-B14F-4D97-AF65-F5344CB8AC3E}">
        <p14:creationId xmlns:p14="http://schemas.microsoft.com/office/powerpoint/2010/main" val="37540336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1470025"/>
          </a:xfrm>
        </p:spPr>
        <p:txBody>
          <a:bodyPr/>
          <a:lstStyle/>
          <a:p>
            <a:r>
              <a:rPr lang="en-US" b="1" u="sng" dirty="0" smtClean="0"/>
              <a:t>2. Job </a:t>
            </a:r>
            <a:r>
              <a:rPr lang="en-US" b="1" u="sng" dirty="0"/>
              <a:t>Involvement</a:t>
            </a:r>
            <a:r>
              <a:rPr lang="en-US" b="1" dirty="0"/>
              <a:t/>
            </a:r>
            <a:br>
              <a:rPr lang="en-US" b="1" dirty="0"/>
            </a:br>
            <a:endParaRPr lang="en-US" dirty="0"/>
          </a:p>
        </p:txBody>
      </p:sp>
      <p:sp>
        <p:nvSpPr>
          <p:cNvPr id="3" name="Subtitle 2"/>
          <p:cNvSpPr>
            <a:spLocks noGrp="1"/>
          </p:cNvSpPr>
          <p:nvPr>
            <p:ph type="subTitle" idx="1"/>
          </p:nvPr>
        </p:nvSpPr>
        <p:spPr>
          <a:xfrm>
            <a:off x="304800" y="1524000"/>
            <a:ext cx="8458200" cy="4572000"/>
          </a:xfrm>
        </p:spPr>
        <p:txBody>
          <a:bodyPr>
            <a:normAutofit fontScale="92500" lnSpcReduction="10000"/>
          </a:bodyPr>
          <a:lstStyle/>
          <a:p>
            <a:pPr marL="457200" indent="-457200" algn="just">
              <a:buFont typeface="Arial" panose="020B0604020202020204" pitchFamily="34" charset="0"/>
              <a:buChar char="•"/>
            </a:pPr>
            <a:r>
              <a:rPr lang="en-US" dirty="0" smtClean="0">
                <a:solidFill>
                  <a:schemeClr val="tx1"/>
                </a:solidFill>
              </a:rPr>
              <a:t>Job </a:t>
            </a:r>
            <a:r>
              <a:rPr lang="en-US" dirty="0">
                <a:solidFill>
                  <a:schemeClr val="tx1"/>
                </a:solidFill>
              </a:rPr>
              <a:t>involvement is the degree to which a person identifies with his or her job, actively participates in it and considers his or her performance important to </a:t>
            </a:r>
            <a:r>
              <a:rPr lang="en-US" dirty="0" smtClean="0">
                <a:solidFill>
                  <a:schemeClr val="tx1"/>
                </a:solidFill>
              </a:rPr>
              <a:t>self-worth.</a:t>
            </a:r>
          </a:p>
          <a:p>
            <a:pPr marL="457200" indent="-457200" algn="just">
              <a:buFont typeface="Arial" panose="020B0604020202020204" pitchFamily="34" charset="0"/>
              <a:buChar char="•"/>
            </a:pPr>
            <a:r>
              <a:rPr lang="en-US" dirty="0" smtClean="0">
                <a:solidFill>
                  <a:schemeClr val="tx1"/>
                </a:solidFill>
              </a:rPr>
              <a:t>Employees </a:t>
            </a:r>
            <a:r>
              <a:rPr lang="en-US" dirty="0">
                <a:solidFill>
                  <a:schemeClr val="tx1"/>
                </a:solidFill>
              </a:rPr>
              <a:t>with a high level of job involvement strongly identify with and really care about the kind of work they do. </a:t>
            </a:r>
            <a:endParaRPr lang="en-US" dirty="0" smtClean="0">
              <a:solidFill>
                <a:schemeClr val="tx1"/>
              </a:solidFill>
            </a:endParaRPr>
          </a:p>
          <a:p>
            <a:pPr marL="457200" indent="-457200" algn="just">
              <a:buFont typeface="Arial" panose="020B0604020202020204" pitchFamily="34" charset="0"/>
              <a:buChar char="•"/>
            </a:pPr>
            <a:r>
              <a:rPr lang="en-US" dirty="0" smtClean="0">
                <a:solidFill>
                  <a:schemeClr val="tx1"/>
                </a:solidFill>
              </a:rPr>
              <a:t>High </a:t>
            </a:r>
            <a:r>
              <a:rPr lang="en-US" dirty="0">
                <a:solidFill>
                  <a:schemeClr val="tx1"/>
                </a:solidFill>
              </a:rPr>
              <a:t>levels of job involvement have been found to be related to fewer absences and lower resignation rates.</a:t>
            </a:r>
            <a:endParaRPr lang="en-US" dirty="0">
              <a:solidFill>
                <a:schemeClr val="tx1"/>
              </a:solidFill>
            </a:endParaRPr>
          </a:p>
        </p:txBody>
      </p:sp>
    </p:spTree>
    <p:extLst>
      <p:ext uri="{BB962C8B-B14F-4D97-AF65-F5344CB8AC3E}">
        <p14:creationId xmlns:p14="http://schemas.microsoft.com/office/powerpoint/2010/main" val="1886714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3. Organizational Commitment</a:t>
            </a:r>
            <a:endParaRPr lang="en-US" u="sng" dirty="0"/>
          </a:p>
        </p:txBody>
      </p:sp>
      <p:sp>
        <p:nvSpPr>
          <p:cNvPr id="3" name="Content Placeholder 2"/>
          <p:cNvSpPr>
            <a:spLocks noGrp="1"/>
          </p:cNvSpPr>
          <p:nvPr>
            <p:ph idx="1"/>
          </p:nvPr>
        </p:nvSpPr>
        <p:spPr>
          <a:xfrm>
            <a:off x="457200" y="1600200"/>
            <a:ext cx="8229600" cy="4800600"/>
          </a:xfrm>
        </p:spPr>
        <p:txBody>
          <a:bodyPr>
            <a:normAutofit/>
          </a:bodyPr>
          <a:lstStyle/>
          <a:p>
            <a:pPr algn="just"/>
            <a:r>
              <a:rPr lang="en-US" dirty="0" smtClean="0"/>
              <a:t>Organizational </a:t>
            </a:r>
            <a:r>
              <a:rPr lang="en-US" dirty="0"/>
              <a:t>commitment is the degree to which an employee identifies with a particular </a:t>
            </a:r>
            <a:r>
              <a:rPr lang="en-US" dirty="0" smtClean="0"/>
              <a:t>organization </a:t>
            </a:r>
            <a:r>
              <a:rPr lang="en-US" dirty="0"/>
              <a:t>and its goals, and wishes to maintain membership in the </a:t>
            </a:r>
            <a:r>
              <a:rPr lang="en-US" dirty="0" smtClean="0"/>
              <a:t>organization.</a:t>
            </a:r>
          </a:p>
          <a:p>
            <a:pPr algn="just"/>
            <a:r>
              <a:rPr lang="en-US" dirty="0" smtClean="0"/>
              <a:t>High organizational </a:t>
            </a:r>
            <a:r>
              <a:rPr lang="en-US" dirty="0"/>
              <a:t>commitment means identifying with one's employing </a:t>
            </a:r>
            <a:r>
              <a:rPr lang="en-US" dirty="0" smtClean="0"/>
              <a:t>organization.</a:t>
            </a:r>
          </a:p>
          <a:p>
            <a:pPr algn="just"/>
            <a:r>
              <a:rPr lang="en-US" dirty="0"/>
              <a:t>Basically, turnover and absenteeism are low when employees have an organizational commitment.</a:t>
            </a:r>
            <a:endParaRPr lang="en-US" dirty="0"/>
          </a:p>
        </p:txBody>
      </p:sp>
    </p:spTree>
    <p:extLst>
      <p:ext uri="{BB962C8B-B14F-4D97-AF65-F5344CB8AC3E}">
        <p14:creationId xmlns:p14="http://schemas.microsoft.com/office/powerpoint/2010/main" val="2059207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239534"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80760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457200"/>
            <a:ext cx="8686800" cy="6735762"/>
          </a:xfrm>
        </p:spPr>
        <p:txBody>
          <a:bodyPr>
            <a:noAutofit/>
          </a:bodyPr>
          <a:lstStyle/>
          <a:p>
            <a:pPr marL="457200" indent="-457200" algn="just">
              <a:buFont typeface="Wingdings" panose="05000000000000000000" pitchFamily="2" charset="2"/>
              <a:buChar char="Ø"/>
            </a:pPr>
            <a:r>
              <a:rPr lang="en-US" sz="3200" dirty="0" smtClean="0">
                <a:latin typeface="Arial Narrow" panose="020B0606020202030204" pitchFamily="34" charset="0"/>
              </a:rPr>
              <a:t>Employees</a:t>
            </a:r>
            <a:r>
              <a:rPr lang="en-US" sz="3200" dirty="0">
                <a:latin typeface="Arial Narrow" panose="020B0606020202030204" pitchFamily="34" charset="0"/>
              </a:rPr>
              <a:t>’ </a:t>
            </a:r>
            <a:r>
              <a:rPr lang="en-US" sz="3200" b="1" dirty="0">
                <a:latin typeface="Arial Narrow" panose="020B0606020202030204" pitchFamily="34" charset="0"/>
                <a:hlinkClick r:id="rId2"/>
              </a:rPr>
              <a:t>attitudes</a:t>
            </a:r>
            <a:r>
              <a:rPr lang="en-US" sz="3200" dirty="0">
                <a:latin typeface="Arial Narrow" panose="020B0606020202030204" pitchFamily="34" charset="0"/>
              </a:rPr>
              <a:t> can be changed and sometimes it is in the best interests of management to try to do </a:t>
            </a:r>
            <a:r>
              <a:rPr lang="en-US" sz="3200" dirty="0" smtClean="0">
                <a:latin typeface="Arial Narrow" panose="020B0606020202030204" pitchFamily="34" charset="0"/>
              </a:rPr>
              <a:t>so.</a:t>
            </a:r>
            <a:br>
              <a:rPr lang="en-US" sz="3200" dirty="0" smtClean="0">
                <a:latin typeface="Arial Narrow" panose="020B0606020202030204" pitchFamily="34" charset="0"/>
              </a:rPr>
            </a:br>
            <a:r>
              <a:rPr lang="en-US" sz="3200" b="1" u="sng" dirty="0" smtClean="0">
                <a:latin typeface="Arial Narrow" panose="020B0606020202030204" pitchFamily="34" charset="0"/>
              </a:rPr>
              <a:t>For </a:t>
            </a:r>
            <a:r>
              <a:rPr lang="en-US" sz="3200" b="1" u="sng" dirty="0">
                <a:latin typeface="Arial Narrow" panose="020B0606020202030204" pitchFamily="34" charset="0"/>
              </a:rPr>
              <a:t>example, </a:t>
            </a:r>
            <a:r>
              <a:rPr lang="en-US" sz="3200" dirty="0">
                <a:latin typeface="Arial Narrow" panose="020B0606020202030204" pitchFamily="34" charset="0"/>
              </a:rPr>
              <a:t>if employees believe that their employer does not look after their welfare, the management should try to change employees’ attitude and help to develop a more positive attitude towards </a:t>
            </a:r>
            <a:r>
              <a:rPr lang="en-US" sz="3200" dirty="0" smtClean="0">
                <a:latin typeface="Arial Narrow" panose="020B0606020202030204" pitchFamily="34" charset="0"/>
              </a:rPr>
              <a:t>them.</a:t>
            </a:r>
            <a:br>
              <a:rPr lang="en-US" sz="3200" dirty="0" smtClean="0">
                <a:latin typeface="Arial Narrow" panose="020B0606020202030204" pitchFamily="34" charset="0"/>
              </a:rPr>
            </a:br>
            <a:r>
              <a:rPr lang="en-US" sz="3200" dirty="0" smtClean="0">
                <a:latin typeface="Arial Narrow" panose="020B0606020202030204" pitchFamily="34" charset="0"/>
              </a:rPr>
              <a:t>However</a:t>
            </a:r>
            <a:r>
              <a:rPr lang="en-US" sz="3200" dirty="0">
                <a:latin typeface="Arial Narrow" panose="020B0606020202030204" pitchFamily="34" charset="0"/>
              </a:rPr>
              <a:t>, the process of changing the attitude is not </a:t>
            </a:r>
            <a:r>
              <a:rPr lang="en-US" sz="3200" dirty="0" err="1" smtClean="0">
                <a:latin typeface="Arial Narrow" panose="020B0606020202030204" pitchFamily="34" charset="0"/>
              </a:rPr>
              <a:t>always,easy</a:t>
            </a:r>
            <a:r>
              <a:rPr lang="en-US" sz="3200" dirty="0">
                <a:latin typeface="Arial Narrow" panose="020B0606020202030204" pitchFamily="34" charset="0"/>
              </a:rPr>
              <a:t>.</a:t>
            </a:r>
            <a:br>
              <a:rPr lang="en-US" sz="3200" dirty="0">
                <a:latin typeface="Arial Narrow" panose="020B0606020202030204" pitchFamily="34" charset="0"/>
              </a:rPr>
            </a:br>
            <a:r>
              <a:rPr lang="en-US" sz="3200" dirty="0">
                <a:latin typeface="Arial Narrow" panose="020B0606020202030204" pitchFamily="34" charset="0"/>
              </a:rPr>
              <a:t>Actually, the barriers are the limits which prevent the organization from achieving its predetermined goals.</a:t>
            </a:r>
            <a:br>
              <a:rPr lang="en-US" sz="3200" dirty="0">
                <a:latin typeface="Arial Narrow" panose="020B0606020202030204" pitchFamily="34" charset="0"/>
              </a:rPr>
            </a:br>
            <a:endParaRPr lang="en-US" sz="3200" dirty="0">
              <a:latin typeface="Arial Narrow" panose="020B0606020202030204" pitchFamily="34" charset="0"/>
            </a:endParaRPr>
          </a:p>
        </p:txBody>
      </p:sp>
    </p:spTree>
    <p:extLst>
      <p:ext uri="{BB962C8B-B14F-4D97-AF65-F5344CB8AC3E}">
        <p14:creationId xmlns:p14="http://schemas.microsoft.com/office/powerpoint/2010/main" val="3364145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1066800"/>
            <a:ext cx="8229600" cy="3505200"/>
          </a:xfrm>
        </p:spPr>
        <p:txBody>
          <a:bodyPr>
            <a:normAutofit fontScale="90000"/>
          </a:bodyPr>
          <a:lstStyle/>
          <a:p>
            <a:r>
              <a:rPr lang="en-US" dirty="0"/>
              <a:t>Frank Freeman said, “An attitude is a dispositional readiness to respond to certain institutions, persons or objects in a consistent manner which has been learned and has become one’s typical mode of response.”</a:t>
            </a:r>
            <a:endParaRPr lang="en-US" dirty="0"/>
          </a:p>
        </p:txBody>
      </p:sp>
    </p:spTree>
    <p:extLst>
      <p:ext uri="{BB962C8B-B14F-4D97-AF65-F5344CB8AC3E}">
        <p14:creationId xmlns:p14="http://schemas.microsoft.com/office/powerpoint/2010/main" val="9284022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1219200"/>
            <a:ext cx="6934200" cy="3785652"/>
          </a:xfrm>
          <a:prstGeom prst="rect">
            <a:avLst/>
          </a:prstGeom>
        </p:spPr>
        <p:txBody>
          <a:bodyPr wrap="square">
            <a:spAutoFit/>
          </a:bodyPr>
          <a:lstStyle/>
          <a:p>
            <a:pPr marL="342900" indent="-342900">
              <a:buFont typeface="+mj-lt"/>
              <a:buAutoNum type="arabicPeriod"/>
            </a:pPr>
            <a:r>
              <a:rPr lang="en-US" sz="4000" dirty="0" smtClean="0">
                <a:latin typeface="Albertus Medium" panose="020E0602030304020304" pitchFamily="34" charset="0"/>
              </a:rPr>
              <a:t> Existing Commitment.</a:t>
            </a:r>
          </a:p>
          <a:p>
            <a:pPr marL="342900" indent="-342900">
              <a:buFont typeface="+mj-lt"/>
              <a:buAutoNum type="arabicPeriod"/>
            </a:pPr>
            <a:r>
              <a:rPr lang="en-US" sz="4000" dirty="0" smtClean="0">
                <a:latin typeface="Albertus Medium" panose="020E0602030304020304" pitchFamily="34" charset="0"/>
              </a:rPr>
              <a:t>Insufficient Information.</a:t>
            </a:r>
          </a:p>
          <a:p>
            <a:pPr marL="342900" indent="-342900">
              <a:buFont typeface="+mj-lt"/>
              <a:buAutoNum type="arabicPeriod"/>
            </a:pPr>
            <a:r>
              <a:rPr lang="en-US" sz="4000" dirty="0" smtClean="0">
                <a:latin typeface="Albertus Medium" panose="020E0602030304020304" pitchFamily="34" charset="0"/>
              </a:rPr>
              <a:t>Balance </a:t>
            </a:r>
            <a:r>
              <a:rPr lang="en-US" sz="4000" dirty="0">
                <a:latin typeface="Albertus Medium" panose="020E0602030304020304" pitchFamily="34" charset="0"/>
              </a:rPr>
              <a:t>and </a:t>
            </a:r>
            <a:r>
              <a:rPr lang="en-US" sz="4000" dirty="0" smtClean="0">
                <a:latin typeface="Albertus Medium" panose="020E0602030304020304" pitchFamily="34" charset="0"/>
              </a:rPr>
              <a:t>Consistency.</a:t>
            </a:r>
          </a:p>
          <a:p>
            <a:pPr marL="342900" indent="-342900">
              <a:buFont typeface="+mj-lt"/>
              <a:buAutoNum type="arabicPeriod"/>
            </a:pPr>
            <a:r>
              <a:rPr lang="en-US" sz="4000" dirty="0" smtClean="0">
                <a:latin typeface="Albertus Medium" panose="020E0602030304020304" pitchFamily="34" charset="0"/>
              </a:rPr>
              <a:t>Lack </a:t>
            </a:r>
            <a:r>
              <a:rPr lang="en-US" sz="4000" dirty="0">
                <a:latin typeface="Albertus Medium" panose="020E0602030304020304" pitchFamily="34" charset="0"/>
              </a:rPr>
              <a:t>of </a:t>
            </a:r>
            <a:r>
              <a:rPr lang="en-US" sz="4000" dirty="0" smtClean="0">
                <a:latin typeface="Albertus Medium" panose="020E0602030304020304" pitchFamily="34" charset="0"/>
              </a:rPr>
              <a:t>Resources.</a:t>
            </a:r>
          </a:p>
          <a:p>
            <a:pPr marL="342900" indent="-342900">
              <a:buFont typeface="+mj-lt"/>
              <a:buAutoNum type="arabicPeriod"/>
            </a:pPr>
            <a:r>
              <a:rPr lang="en-US" sz="4000" dirty="0" smtClean="0">
                <a:latin typeface="Albertus Medium" panose="020E0602030304020304" pitchFamily="34" charset="0"/>
              </a:rPr>
              <a:t>Improper </a:t>
            </a:r>
            <a:r>
              <a:rPr lang="en-US" sz="4000" dirty="0">
                <a:latin typeface="Albertus Medium" panose="020E0602030304020304" pitchFamily="34" charset="0"/>
              </a:rPr>
              <a:t>Reward </a:t>
            </a:r>
            <a:r>
              <a:rPr lang="en-US" sz="4000" dirty="0" smtClean="0">
                <a:latin typeface="Albertus Medium" panose="020E0602030304020304" pitchFamily="34" charset="0"/>
              </a:rPr>
              <a:t>System.</a:t>
            </a:r>
          </a:p>
          <a:p>
            <a:pPr marL="342900" indent="-342900">
              <a:buFont typeface="+mj-lt"/>
              <a:buAutoNum type="arabicPeriod"/>
            </a:pPr>
            <a:r>
              <a:rPr lang="en-US" sz="4000" dirty="0" smtClean="0">
                <a:latin typeface="Albertus Medium" panose="020E0602030304020304" pitchFamily="34" charset="0"/>
              </a:rPr>
              <a:t>Resistance </a:t>
            </a:r>
            <a:r>
              <a:rPr lang="en-US" sz="4000" dirty="0">
                <a:latin typeface="Albertus Medium" panose="020E0602030304020304" pitchFamily="34" charset="0"/>
              </a:rPr>
              <a:t>to Change.</a:t>
            </a:r>
          </a:p>
        </p:txBody>
      </p:sp>
    </p:spTree>
    <p:extLst>
      <p:ext uri="{BB962C8B-B14F-4D97-AF65-F5344CB8AC3E}">
        <p14:creationId xmlns:p14="http://schemas.microsoft.com/office/powerpoint/2010/main" val="2300026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5800"/>
            <a:ext cx="7772400" cy="1470025"/>
          </a:xfrm>
        </p:spPr>
        <p:txBody>
          <a:bodyPr>
            <a:normAutofit fontScale="90000"/>
          </a:bodyPr>
          <a:lstStyle/>
          <a:p>
            <a:r>
              <a:rPr lang="en-US" sz="5300" b="1" u="sng" dirty="0"/>
              <a:t>Job Satisfaction in Organizational Behavior</a:t>
            </a:r>
            <a:r>
              <a:rPr lang="en-US" b="1" dirty="0"/>
              <a:t/>
            </a:r>
            <a:br>
              <a:rPr lang="en-US" b="1" dirty="0"/>
            </a:br>
            <a:endParaRPr lang="en-US" dirty="0"/>
          </a:p>
        </p:txBody>
      </p:sp>
      <p:sp>
        <p:nvSpPr>
          <p:cNvPr id="3" name="Subtitle 2"/>
          <p:cNvSpPr>
            <a:spLocks noGrp="1"/>
          </p:cNvSpPr>
          <p:nvPr>
            <p:ph type="subTitle" idx="1"/>
          </p:nvPr>
        </p:nvSpPr>
        <p:spPr>
          <a:xfrm>
            <a:off x="533400" y="2438400"/>
            <a:ext cx="8001000" cy="3886200"/>
          </a:xfrm>
        </p:spPr>
        <p:txBody>
          <a:bodyPr>
            <a:noAutofit/>
          </a:bodyPr>
          <a:lstStyle/>
          <a:p>
            <a:r>
              <a:rPr lang="en-US" sz="3600" dirty="0" smtClean="0">
                <a:solidFill>
                  <a:schemeClr val="tx1"/>
                </a:solidFill>
              </a:rPr>
              <a:t>“Job </a:t>
            </a:r>
            <a:r>
              <a:rPr lang="en-US" sz="3600" dirty="0">
                <a:solidFill>
                  <a:schemeClr val="tx1"/>
                </a:solidFill>
              </a:rPr>
              <a:t>satisfaction is the extent to which people like or dislike their jobs</a:t>
            </a:r>
            <a:r>
              <a:rPr lang="en-US" sz="3600" dirty="0" smtClean="0">
                <a:solidFill>
                  <a:schemeClr val="tx1"/>
                </a:solidFill>
              </a:rPr>
              <a:t>”.</a:t>
            </a:r>
          </a:p>
          <a:p>
            <a:r>
              <a:rPr lang="en-US" sz="3600" dirty="0" smtClean="0">
                <a:solidFill>
                  <a:schemeClr val="tx1"/>
                </a:solidFill>
              </a:rPr>
              <a:t>“The </a:t>
            </a:r>
            <a:r>
              <a:rPr lang="en-US" sz="3600" dirty="0">
                <a:solidFill>
                  <a:schemeClr val="tx1"/>
                </a:solidFill>
              </a:rPr>
              <a:t>extent to which a staff member has favorable or positive feelings about work or the work environment.”</a:t>
            </a:r>
            <a:endParaRPr lang="en-US" sz="3600" dirty="0">
              <a:solidFill>
                <a:schemeClr val="tx1"/>
              </a:solidFill>
            </a:endParaRPr>
          </a:p>
        </p:txBody>
      </p:sp>
    </p:spTree>
    <p:extLst>
      <p:ext uri="{BB962C8B-B14F-4D97-AF65-F5344CB8AC3E}">
        <p14:creationId xmlns:p14="http://schemas.microsoft.com/office/powerpoint/2010/main" val="12368603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229600" cy="1143000"/>
          </a:xfrm>
        </p:spPr>
        <p:txBody>
          <a:bodyPr>
            <a:normAutofit fontScale="90000"/>
          </a:bodyPr>
          <a:lstStyle/>
          <a:p>
            <a:r>
              <a:rPr lang="en-US" b="1" dirty="0"/>
              <a:t>Importance of Job Satisfaction</a:t>
            </a:r>
            <a:br>
              <a:rPr lang="en-US" b="1" dirty="0"/>
            </a:br>
            <a:endParaRPr lang="en-US" dirty="0"/>
          </a:p>
        </p:txBody>
      </p:sp>
      <p:sp>
        <p:nvSpPr>
          <p:cNvPr id="3" name="Content Placeholder 2"/>
          <p:cNvSpPr>
            <a:spLocks noGrp="1"/>
          </p:cNvSpPr>
          <p:nvPr>
            <p:ph idx="1"/>
          </p:nvPr>
        </p:nvSpPr>
        <p:spPr/>
        <p:txBody>
          <a:bodyPr/>
          <a:lstStyle/>
          <a:p>
            <a:r>
              <a:rPr lang="en-US" dirty="0"/>
              <a:t>Lower Turnover.</a:t>
            </a:r>
          </a:p>
          <a:p>
            <a:r>
              <a:rPr lang="en-US" dirty="0"/>
              <a:t>Higher Productivity.</a:t>
            </a:r>
          </a:p>
          <a:p>
            <a:r>
              <a:rPr lang="en-US" dirty="0"/>
              <a:t>Increased Customer Satisfaction.</a:t>
            </a:r>
          </a:p>
          <a:p>
            <a:r>
              <a:rPr lang="en-US" dirty="0" smtClean="0"/>
              <a:t> Lower Employee </a:t>
            </a:r>
            <a:r>
              <a:rPr lang="en-US" dirty="0"/>
              <a:t>Absenteeism.</a:t>
            </a:r>
          </a:p>
          <a:p>
            <a:r>
              <a:rPr lang="en-US" dirty="0"/>
              <a:t>Helps to Earn Higher Revenues.</a:t>
            </a:r>
          </a:p>
          <a:p>
            <a:r>
              <a:rPr lang="en-US" dirty="0"/>
              <a:t>Satisfied Employees Tend to Handle Pressure.</a:t>
            </a:r>
          </a:p>
          <a:p>
            <a:endParaRPr lang="en-US" dirty="0"/>
          </a:p>
        </p:txBody>
      </p:sp>
    </p:spTree>
    <p:extLst>
      <p:ext uri="{BB962C8B-B14F-4D97-AF65-F5344CB8AC3E}">
        <p14:creationId xmlns:p14="http://schemas.microsoft.com/office/powerpoint/2010/main" val="774401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905000"/>
            <a:ext cx="8229600" cy="2590800"/>
          </a:xfrm>
        </p:spPr>
        <p:txBody>
          <a:bodyPr>
            <a:normAutofit fontScale="90000"/>
          </a:bodyPr>
          <a:lstStyle/>
          <a:p>
            <a:r>
              <a:rPr lang="en-US" dirty="0"/>
              <a:t>Attitude can be described as a tendency to react positively or negatively to a person or circumstances.</a:t>
            </a:r>
            <a:endParaRPr lang="en-US" dirty="0"/>
          </a:p>
        </p:txBody>
      </p:sp>
    </p:spTree>
    <p:extLst>
      <p:ext uri="{BB962C8B-B14F-4D97-AF65-F5344CB8AC3E}">
        <p14:creationId xmlns:p14="http://schemas.microsoft.com/office/powerpoint/2010/main" val="560322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200"/>
            <a:ext cx="8229600" cy="1143000"/>
          </a:xfrm>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76772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799" y="1066800"/>
            <a:ext cx="8534401" cy="4524315"/>
          </a:xfrm>
          <a:prstGeom prst="rect">
            <a:avLst/>
          </a:prstGeom>
        </p:spPr>
        <p:txBody>
          <a:bodyPr wrap="square">
            <a:spAutoFit/>
          </a:bodyPr>
          <a:lstStyle/>
          <a:p>
            <a:pPr marL="457200" indent="-457200" algn="just">
              <a:buFont typeface="Wingdings" panose="05000000000000000000" pitchFamily="2" charset="2"/>
              <a:buChar char="q"/>
            </a:pPr>
            <a:r>
              <a:rPr lang="en-US" sz="3200" dirty="0">
                <a:latin typeface="Aparajita" panose="020B0604020202020204" pitchFamily="34" charset="0"/>
                <a:cs typeface="Aparajita" panose="020B0604020202020204" pitchFamily="34" charset="0"/>
              </a:rPr>
              <a:t>Attitudes are the complex combination of things we tend to call personality, beliefs, values, behaviors, and </a:t>
            </a:r>
            <a:r>
              <a:rPr lang="en-US" sz="3200" dirty="0" smtClean="0">
                <a:latin typeface="Aparajita" panose="020B0604020202020204" pitchFamily="34" charset="0"/>
                <a:cs typeface="Aparajita" panose="020B0604020202020204" pitchFamily="34" charset="0"/>
              </a:rPr>
              <a:t>motivations.</a:t>
            </a:r>
          </a:p>
          <a:p>
            <a:pPr marL="457200" indent="-457200" algn="just">
              <a:buFont typeface="Wingdings" panose="05000000000000000000" pitchFamily="2" charset="2"/>
              <a:buChar char="q"/>
            </a:pPr>
            <a:r>
              <a:rPr lang="en-US" sz="3200" dirty="0" smtClean="0">
                <a:latin typeface="Aparajita" panose="020B0604020202020204" pitchFamily="34" charset="0"/>
                <a:cs typeface="Aparajita" panose="020B0604020202020204" pitchFamily="34" charset="0"/>
              </a:rPr>
              <a:t>It </a:t>
            </a:r>
            <a:r>
              <a:rPr lang="en-US" sz="3200" dirty="0">
                <a:latin typeface="Aparajita" panose="020B0604020202020204" pitchFamily="34" charset="0"/>
                <a:cs typeface="Aparajita" panose="020B0604020202020204" pitchFamily="34" charset="0"/>
              </a:rPr>
              <a:t>can fall anywhere along a continuum from very favorable to very </a:t>
            </a:r>
            <a:r>
              <a:rPr lang="en-US" sz="3200" dirty="0" smtClean="0">
                <a:latin typeface="Aparajita" panose="020B0604020202020204" pitchFamily="34" charset="0"/>
                <a:cs typeface="Aparajita" panose="020B0604020202020204" pitchFamily="34" charset="0"/>
              </a:rPr>
              <a:t>unfavorable.</a:t>
            </a:r>
          </a:p>
          <a:p>
            <a:pPr marL="457200" indent="-457200" algn="just">
              <a:buFont typeface="Wingdings" panose="05000000000000000000" pitchFamily="2" charset="2"/>
              <a:buChar char="q"/>
            </a:pPr>
            <a:r>
              <a:rPr lang="en-US" sz="3200" dirty="0" smtClean="0">
                <a:latin typeface="Aparajita" panose="020B0604020202020204" pitchFamily="34" charset="0"/>
                <a:cs typeface="Aparajita" panose="020B0604020202020204" pitchFamily="34" charset="0"/>
              </a:rPr>
              <a:t>All </a:t>
            </a:r>
            <a:r>
              <a:rPr lang="en-US" sz="3200" dirty="0">
                <a:latin typeface="Aparajita" panose="020B0604020202020204" pitchFamily="34" charset="0"/>
                <a:cs typeface="Aparajita" panose="020B0604020202020204" pitchFamily="34" charset="0"/>
              </a:rPr>
              <a:t>people, irrespective of their status or intelligence, hold </a:t>
            </a:r>
            <a:r>
              <a:rPr lang="en-US" sz="3200" dirty="0" smtClean="0">
                <a:latin typeface="Aparajita" panose="020B0604020202020204" pitchFamily="34" charset="0"/>
                <a:cs typeface="Aparajita" panose="020B0604020202020204" pitchFamily="34" charset="0"/>
              </a:rPr>
              <a:t>attitudes.</a:t>
            </a:r>
          </a:p>
          <a:p>
            <a:pPr marL="457200" indent="-457200" algn="just">
              <a:buFont typeface="Wingdings" panose="05000000000000000000" pitchFamily="2" charset="2"/>
              <a:buChar char="q"/>
            </a:pPr>
            <a:r>
              <a:rPr lang="en-US" sz="3200" dirty="0" smtClean="0">
                <a:latin typeface="Aparajita" panose="020B0604020202020204" pitchFamily="34" charset="0"/>
                <a:cs typeface="Aparajita" panose="020B0604020202020204" pitchFamily="34" charset="0"/>
              </a:rPr>
              <a:t>An </a:t>
            </a:r>
            <a:r>
              <a:rPr lang="en-US" sz="3200" dirty="0">
                <a:latin typeface="Aparajita" panose="020B0604020202020204" pitchFamily="34" charset="0"/>
                <a:cs typeface="Aparajita" panose="020B0604020202020204" pitchFamily="34" charset="0"/>
              </a:rPr>
              <a:t>attitude exists in every person’s mind. It helps to define our identity, guide our actions, and influence how we judge </a:t>
            </a:r>
            <a:r>
              <a:rPr lang="en-US" sz="3200" dirty="0" smtClean="0">
                <a:latin typeface="Aparajita" panose="020B0604020202020204" pitchFamily="34" charset="0"/>
                <a:cs typeface="Aparajita" panose="020B0604020202020204" pitchFamily="34" charset="0"/>
              </a:rPr>
              <a:t>people.</a:t>
            </a:r>
          </a:p>
        </p:txBody>
      </p:sp>
    </p:spTree>
    <p:extLst>
      <p:ext uri="{BB962C8B-B14F-4D97-AF65-F5344CB8AC3E}">
        <p14:creationId xmlns:p14="http://schemas.microsoft.com/office/powerpoint/2010/main" val="2798428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824512"/>
            <a:ext cx="8382000" cy="6001643"/>
          </a:xfrm>
          <a:prstGeom prst="rect">
            <a:avLst/>
          </a:prstGeom>
        </p:spPr>
        <p:txBody>
          <a:bodyPr wrap="square">
            <a:spAutoFit/>
          </a:bodyPr>
          <a:lstStyle/>
          <a:p>
            <a:pPr marL="457200" indent="-457200" algn="just">
              <a:buFont typeface="Wingdings" panose="05000000000000000000" pitchFamily="2" charset="2"/>
              <a:buChar char="q"/>
            </a:pPr>
            <a:r>
              <a:rPr lang="en-US" sz="3200" dirty="0">
                <a:latin typeface="Aparajita" panose="020B0604020202020204" pitchFamily="34" charset="0"/>
                <a:cs typeface="Aparajita" panose="020B0604020202020204" pitchFamily="34" charset="0"/>
              </a:rPr>
              <a:t>Attitude helps us define how we see situations, as well as define how we behave toward the situation or object</a:t>
            </a:r>
            <a:r>
              <a:rPr lang="en-US" sz="3200" dirty="0" smtClean="0">
                <a:latin typeface="Aparajita" panose="020B0604020202020204" pitchFamily="34" charset="0"/>
                <a:cs typeface="Aparajita" panose="020B0604020202020204" pitchFamily="34" charset="0"/>
              </a:rPr>
              <a:t>.</a:t>
            </a:r>
            <a:endParaRPr lang="en-US" sz="3200" b="1" dirty="0" smtClean="0">
              <a:latin typeface="Aparajita" panose="020B0604020202020204" pitchFamily="34" charset="0"/>
              <a:cs typeface="Aparajita" panose="020B0604020202020204" pitchFamily="34" charset="0"/>
            </a:endParaRPr>
          </a:p>
          <a:p>
            <a:pPr marL="457200" indent="-457200" algn="just">
              <a:buFont typeface="Wingdings" panose="05000000000000000000" pitchFamily="2" charset="2"/>
              <a:buChar char="q"/>
            </a:pPr>
            <a:r>
              <a:rPr lang="en-US" sz="3200" dirty="0" smtClean="0">
                <a:latin typeface="Aparajita" panose="020B0604020202020204" pitchFamily="34" charset="0"/>
                <a:cs typeface="Aparajita" panose="020B0604020202020204" pitchFamily="34" charset="0"/>
              </a:rPr>
              <a:t>It </a:t>
            </a:r>
            <a:r>
              <a:rPr lang="en-US" sz="3200" dirty="0">
                <a:latin typeface="Aparajita" panose="020B0604020202020204" pitchFamily="34" charset="0"/>
                <a:cs typeface="Aparajita" panose="020B0604020202020204" pitchFamily="34" charset="0"/>
              </a:rPr>
              <a:t>provides us with internal cognitions </a:t>
            </a:r>
            <a:r>
              <a:rPr lang="en-US" sz="3200" dirty="0" smtClean="0">
                <a:latin typeface="Aparajita" panose="020B0604020202020204" pitchFamily="34" charset="0"/>
                <a:cs typeface="Aparajita" panose="020B0604020202020204" pitchFamily="34" charset="0"/>
              </a:rPr>
              <a:t>or beliefs </a:t>
            </a:r>
            <a:r>
              <a:rPr lang="en-US" sz="3200" dirty="0">
                <a:latin typeface="Aparajita" panose="020B0604020202020204" pitchFamily="34" charset="0"/>
                <a:cs typeface="Aparajita" panose="020B0604020202020204" pitchFamily="34" charset="0"/>
              </a:rPr>
              <a:t>and </a:t>
            </a:r>
            <a:r>
              <a:rPr lang="en-US" sz="3200" dirty="0" smtClean="0">
                <a:latin typeface="Aparajita" panose="020B0604020202020204" pitchFamily="34" charset="0"/>
                <a:cs typeface="Aparajita" panose="020B0604020202020204" pitchFamily="34" charset="0"/>
              </a:rPr>
              <a:t>    	thoughts </a:t>
            </a:r>
            <a:r>
              <a:rPr lang="en-US" sz="3200" dirty="0">
                <a:latin typeface="Aparajita" panose="020B0604020202020204" pitchFamily="34" charset="0"/>
                <a:cs typeface="Aparajita" panose="020B0604020202020204" pitchFamily="34" charset="0"/>
              </a:rPr>
              <a:t>about people and objects.</a:t>
            </a:r>
          </a:p>
          <a:p>
            <a:pPr marL="457200" indent="-457200" algn="just">
              <a:buFont typeface="Wingdings" panose="05000000000000000000" pitchFamily="2" charset="2"/>
              <a:buChar char="q"/>
            </a:pPr>
            <a:r>
              <a:rPr lang="en-US" sz="3200" dirty="0" smtClean="0">
                <a:latin typeface="Aparajita" panose="020B0604020202020204" pitchFamily="34" charset="0"/>
                <a:cs typeface="Aparajita" panose="020B0604020202020204" pitchFamily="34" charset="0"/>
              </a:rPr>
              <a:t>It </a:t>
            </a:r>
            <a:r>
              <a:rPr lang="en-US" sz="3200" dirty="0">
                <a:latin typeface="Aparajita" panose="020B0604020202020204" pitchFamily="34" charset="0"/>
                <a:cs typeface="Aparajita" panose="020B0604020202020204" pitchFamily="34" charset="0"/>
              </a:rPr>
              <a:t>can also be explicit and implicit. Explicit attitude is those  </a:t>
            </a:r>
            <a:r>
              <a:rPr lang="en-US" sz="3200" dirty="0" smtClean="0">
                <a:latin typeface="Aparajita" panose="020B0604020202020204" pitchFamily="34" charset="0"/>
                <a:cs typeface="Aparajita" panose="020B0604020202020204" pitchFamily="34" charset="0"/>
              </a:rPr>
              <a:t>that </a:t>
            </a:r>
            <a:r>
              <a:rPr lang="en-US" sz="3200" dirty="0">
                <a:latin typeface="Aparajita" panose="020B0604020202020204" pitchFamily="34" charset="0"/>
                <a:cs typeface="Aparajita" panose="020B0604020202020204" pitchFamily="34" charset="0"/>
              </a:rPr>
              <a:t>we are consciously aware of an implicit attitude is </a:t>
            </a:r>
            <a:r>
              <a:rPr lang="en-US" sz="3200" dirty="0" smtClean="0">
                <a:latin typeface="Aparajita" panose="020B0604020202020204" pitchFamily="34" charset="0"/>
                <a:cs typeface="Aparajita" panose="020B0604020202020204" pitchFamily="34" charset="0"/>
              </a:rPr>
              <a:t>	unconscious</a:t>
            </a:r>
            <a:r>
              <a:rPr lang="en-US" sz="3200" dirty="0">
                <a:latin typeface="Aparajita" panose="020B0604020202020204" pitchFamily="34" charset="0"/>
                <a:cs typeface="Aparajita" panose="020B0604020202020204" pitchFamily="34" charset="0"/>
              </a:rPr>
              <a:t>, but still, have an effect on our behaviors</a:t>
            </a:r>
            <a:r>
              <a:rPr lang="en-US" sz="3200" dirty="0" smtClean="0">
                <a:latin typeface="Aparajita" panose="020B0604020202020204" pitchFamily="34" charset="0"/>
                <a:cs typeface="Aparajita" panose="020B0604020202020204" pitchFamily="34" charset="0"/>
              </a:rPr>
              <a:t>.</a:t>
            </a:r>
          </a:p>
          <a:p>
            <a:pPr marL="457200" indent="-457200" algn="just">
              <a:buFont typeface="Wingdings" panose="05000000000000000000" pitchFamily="2" charset="2"/>
              <a:buChar char="q"/>
            </a:pPr>
            <a:r>
              <a:rPr lang="en-US" sz="3200" dirty="0">
                <a:latin typeface="Aparajita" panose="020B0604020202020204" pitchFamily="34" charset="0"/>
                <a:cs typeface="Aparajita" panose="020B0604020202020204" pitchFamily="34" charset="0"/>
              </a:rPr>
              <a:t>Although the feeling and belief components of attitude are internal to a person, we can view a person’s attitude from his or her resulting behavior.</a:t>
            </a:r>
          </a:p>
          <a:p>
            <a:pPr marL="457200" indent="-457200">
              <a:buFont typeface="Wingdings" panose="05000000000000000000" pitchFamily="2" charset="2"/>
              <a:buChar char="q"/>
            </a:pPr>
            <a:endParaRPr lang="en-US" sz="3200" dirty="0">
              <a:latin typeface="Aparajita" panose="020B0604020202020204" pitchFamily="34" charset="0"/>
              <a:cs typeface="Aparajita" panose="020B0604020202020204" pitchFamily="34" charset="0"/>
            </a:endParaRPr>
          </a:p>
          <a:p>
            <a:pPr marL="457200" indent="-457200">
              <a:buFont typeface="Wingdings" panose="05000000000000000000" pitchFamily="2" charset="2"/>
              <a:buChar char="q"/>
            </a:pPr>
            <a:endParaRPr lang="en-US" sz="3200" dirty="0">
              <a:latin typeface="Aparajita" panose="020B0604020202020204" pitchFamily="34" charset="0"/>
              <a:cs typeface="Aparajita" panose="020B0604020202020204" pitchFamily="34" charset="0"/>
            </a:endParaRPr>
          </a:p>
        </p:txBody>
      </p:sp>
    </p:spTree>
    <p:extLst>
      <p:ext uri="{BB962C8B-B14F-4D97-AF65-F5344CB8AC3E}">
        <p14:creationId xmlns:p14="http://schemas.microsoft.com/office/powerpoint/2010/main" val="2817679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8242" y="1371600"/>
            <a:ext cx="7543800" cy="4524315"/>
          </a:xfrm>
          <a:prstGeom prst="rect">
            <a:avLst/>
          </a:prstGeom>
        </p:spPr>
        <p:txBody>
          <a:bodyPr wrap="square">
            <a:spAutoFit/>
          </a:bodyPr>
          <a:lstStyle/>
          <a:p>
            <a:pPr marL="457200" indent="-457200" algn="just">
              <a:buFont typeface="Wingdings" panose="05000000000000000000" pitchFamily="2" charset="2"/>
              <a:buChar char="q"/>
            </a:pPr>
            <a:r>
              <a:rPr lang="en-US" sz="3600" dirty="0" smtClean="0">
                <a:latin typeface="Aparajita" panose="020B0604020202020204" pitchFamily="34" charset="0"/>
                <a:cs typeface="Aparajita" panose="020B0604020202020204" pitchFamily="34" charset="0"/>
              </a:rPr>
              <a:t>Attitudes </a:t>
            </a:r>
            <a:r>
              <a:rPr lang="en-US" sz="3600" dirty="0">
                <a:latin typeface="Aparajita" panose="020B0604020202020204" pitchFamily="34" charset="0"/>
                <a:cs typeface="Aparajita" panose="020B0604020202020204" pitchFamily="34" charset="0"/>
              </a:rPr>
              <a:t>cause us to behave in a particular way toward an </a:t>
            </a:r>
            <a:r>
              <a:rPr lang="en-US" sz="3600" dirty="0" smtClean="0">
                <a:latin typeface="Aparajita" panose="020B0604020202020204" pitchFamily="34" charset="0"/>
                <a:cs typeface="Aparajita" panose="020B0604020202020204" pitchFamily="34" charset="0"/>
              </a:rPr>
              <a:t> object </a:t>
            </a:r>
            <a:r>
              <a:rPr lang="en-US" sz="3600" dirty="0">
                <a:latin typeface="Aparajita" panose="020B0604020202020204" pitchFamily="34" charset="0"/>
                <a:cs typeface="Aparajita" panose="020B0604020202020204" pitchFamily="34" charset="0"/>
              </a:rPr>
              <a:t>or person.</a:t>
            </a:r>
          </a:p>
          <a:p>
            <a:pPr marL="457200" indent="-457200" algn="just">
              <a:buFont typeface="Wingdings" panose="05000000000000000000" pitchFamily="2" charset="2"/>
              <a:buChar char="q"/>
            </a:pPr>
            <a:r>
              <a:rPr lang="en-US" sz="3600" dirty="0" smtClean="0">
                <a:latin typeface="Aparajita" panose="020B0604020202020204" pitchFamily="34" charset="0"/>
                <a:cs typeface="Aparajita" panose="020B0604020202020204" pitchFamily="34" charset="0"/>
              </a:rPr>
              <a:t>An </a:t>
            </a:r>
            <a:r>
              <a:rPr lang="en-US" sz="3600" dirty="0">
                <a:latin typeface="Aparajita" panose="020B0604020202020204" pitchFamily="34" charset="0"/>
                <a:cs typeface="Aparajita" panose="020B0604020202020204" pitchFamily="34" charset="0"/>
              </a:rPr>
              <a:t>attitude is a summary of a person’s past experience; </a:t>
            </a:r>
            <a:r>
              <a:rPr lang="en-US" sz="3600" dirty="0" smtClean="0">
                <a:latin typeface="Aparajita" panose="020B0604020202020204" pitchFamily="34" charset="0"/>
                <a:cs typeface="Aparajita" panose="020B0604020202020204" pitchFamily="34" charset="0"/>
              </a:rPr>
              <a:t> thus</a:t>
            </a:r>
            <a:r>
              <a:rPr lang="en-US" sz="3600" dirty="0">
                <a:latin typeface="Aparajita" panose="020B0604020202020204" pitchFamily="34" charset="0"/>
                <a:cs typeface="Aparajita" panose="020B0604020202020204" pitchFamily="34" charset="0"/>
              </a:rPr>
              <a:t>, an attitude is grounded in direct experience predicts </a:t>
            </a:r>
            <a:r>
              <a:rPr lang="en-US" sz="3600" dirty="0" smtClean="0">
                <a:latin typeface="Aparajita" panose="020B0604020202020204" pitchFamily="34" charset="0"/>
                <a:cs typeface="Aparajita" panose="020B0604020202020204" pitchFamily="34" charset="0"/>
              </a:rPr>
              <a:t> future </a:t>
            </a:r>
            <a:r>
              <a:rPr lang="en-US" sz="3600" dirty="0">
                <a:latin typeface="Aparajita" panose="020B0604020202020204" pitchFamily="34" charset="0"/>
                <a:cs typeface="Aparajita" panose="020B0604020202020204" pitchFamily="34" charset="0"/>
              </a:rPr>
              <a:t>behavior more accurately.</a:t>
            </a:r>
          </a:p>
          <a:p>
            <a:pPr marL="457200" indent="-457200" algn="just">
              <a:buFont typeface="Wingdings" panose="05000000000000000000" pitchFamily="2" charset="2"/>
              <a:buChar char="q"/>
            </a:pPr>
            <a:r>
              <a:rPr lang="en-US" sz="3600" dirty="0" smtClean="0">
                <a:latin typeface="Aparajita" panose="020B0604020202020204" pitchFamily="34" charset="0"/>
                <a:cs typeface="Aparajita" panose="020B0604020202020204" pitchFamily="34" charset="0"/>
              </a:rPr>
              <a:t>It </a:t>
            </a:r>
            <a:r>
              <a:rPr lang="en-US" sz="3600" dirty="0">
                <a:latin typeface="Aparajita" panose="020B0604020202020204" pitchFamily="34" charset="0"/>
                <a:cs typeface="Aparajita" panose="020B0604020202020204" pitchFamily="34" charset="0"/>
              </a:rPr>
              <a:t>includes certain aspects of personality as interests, </a:t>
            </a:r>
            <a:r>
              <a:rPr lang="en-US" sz="3600" dirty="0" smtClean="0">
                <a:latin typeface="Aparajita" panose="020B0604020202020204" pitchFamily="34" charset="0"/>
                <a:cs typeface="Aparajita" panose="020B0604020202020204" pitchFamily="34" charset="0"/>
              </a:rPr>
              <a:t>appreciation </a:t>
            </a:r>
            <a:r>
              <a:rPr lang="en-US" sz="3600" dirty="0">
                <a:latin typeface="Aparajita" panose="020B0604020202020204" pitchFamily="34" charset="0"/>
                <a:cs typeface="Aparajita" panose="020B0604020202020204" pitchFamily="34" charset="0"/>
              </a:rPr>
              <a:t>and social conduct.</a:t>
            </a:r>
            <a:endParaRPr lang="en-US" sz="3600" dirty="0"/>
          </a:p>
        </p:txBody>
      </p:sp>
    </p:spTree>
    <p:extLst>
      <p:ext uri="{BB962C8B-B14F-4D97-AF65-F5344CB8AC3E}">
        <p14:creationId xmlns:p14="http://schemas.microsoft.com/office/powerpoint/2010/main" val="744992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609600"/>
            <a:ext cx="7772400" cy="1470025"/>
          </a:xfrm>
        </p:spPr>
        <p:txBody>
          <a:bodyPr/>
          <a:lstStyle/>
          <a:p>
            <a:r>
              <a:rPr lang="en-US" b="1" i="1" u="sng" dirty="0">
                <a:solidFill>
                  <a:schemeClr val="accent6">
                    <a:lumMod val="75000"/>
                  </a:schemeClr>
                </a:solidFill>
              </a:rPr>
              <a:t>Components of Attitudes</a:t>
            </a:r>
            <a:r>
              <a:rPr lang="en-US" b="1" dirty="0"/>
              <a:t/>
            </a:r>
            <a:br>
              <a:rPr lang="en-US" b="1" dirty="0"/>
            </a:br>
            <a:endParaRPr lang="en-US" dirty="0"/>
          </a:p>
        </p:txBody>
      </p:sp>
      <p:sp>
        <p:nvSpPr>
          <p:cNvPr id="3" name="Subtitle 2"/>
          <p:cNvSpPr>
            <a:spLocks noGrp="1"/>
          </p:cNvSpPr>
          <p:nvPr>
            <p:ph type="subTitle" idx="1"/>
          </p:nvPr>
        </p:nvSpPr>
        <p:spPr/>
        <p:txBody>
          <a:bodyPr/>
          <a:lstStyle/>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714500"/>
            <a:ext cx="7391400" cy="4381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31360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143000"/>
          </a:xfrm>
        </p:spPr>
        <p:txBody>
          <a:bodyPr>
            <a:normAutofit fontScale="90000"/>
          </a:bodyPr>
          <a:lstStyle/>
          <a:p>
            <a:r>
              <a:rPr lang="en-US" sz="5300" b="1" u="sng" dirty="0"/>
              <a:t>Cognitive Component</a:t>
            </a:r>
            <a:r>
              <a:rPr lang="en-US" b="1" dirty="0"/>
              <a:t/>
            </a:r>
            <a:br>
              <a:rPr lang="en-US" b="1" dirty="0"/>
            </a:br>
            <a:endParaRPr lang="en-US" dirty="0"/>
          </a:p>
        </p:txBody>
      </p:sp>
      <p:sp>
        <p:nvSpPr>
          <p:cNvPr id="3" name="Content Placeholder 2"/>
          <p:cNvSpPr>
            <a:spLocks noGrp="1"/>
          </p:cNvSpPr>
          <p:nvPr>
            <p:ph idx="1"/>
          </p:nvPr>
        </p:nvSpPr>
        <p:spPr/>
        <p:txBody>
          <a:bodyPr/>
          <a:lstStyle/>
          <a:p>
            <a:pPr algn="just"/>
            <a:r>
              <a:rPr lang="en-US" dirty="0" smtClean="0"/>
              <a:t>The </a:t>
            </a:r>
            <a:r>
              <a:rPr lang="en-US" dirty="0"/>
              <a:t>cognitive component of attitudes refers to the beliefs, thoughts, and attributes that we would associate with an object. </a:t>
            </a:r>
            <a:endParaRPr lang="en-US" dirty="0" smtClean="0"/>
          </a:p>
          <a:p>
            <a:pPr algn="just"/>
            <a:r>
              <a:rPr lang="en-US" dirty="0" smtClean="0"/>
              <a:t>It </a:t>
            </a:r>
            <a:r>
              <a:rPr lang="en-US" dirty="0"/>
              <a:t>is the opinion or belief segment of an attitude. </a:t>
            </a:r>
            <a:endParaRPr lang="en-US" dirty="0" smtClean="0"/>
          </a:p>
          <a:p>
            <a:pPr algn="just"/>
            <a:r>
              <a:rPr lang="en-US" dirty="0" smtClean="0"/>
              <a:t>It </a:t>
            </a:r>
            <a:r>
              <a:rPr lang="en-US" dirty="0"/>
              <a:t>refers that part of attitude which is related in general knowledge of a person.</a:t>
            </a:r>
          </a:p>
          <a:p>
            <a:pPr marL="0" indent="0" algn="just">
              <a:buNone/>
            </a:pPr>
            <a:r>
              <a:rPr lang="en-US" dirty="0" smtClean="0"/>
              <a:t>EXAMPLE:  </a:t>
            </a:r>
            <a:r>
              <a:rPr lang="en-US" dirty="0"/>
              <a:t>S</a:t>
            </a:r>
            <a:r>
              <a:rPr lang="en-US" dirty="0" smtClean="0"/>
              <a:t>moking </a:t>
            </a:r>
            <a:r>
              <a:rPr lang="en-US" dirty="0"/>
              <a:t>is harmful to health</a:t>
            </a:r>
            <a:endParaRPr lang="en-US" dirty="0"/>
          </a:p>
        </p:txBody>
      </p:sp>
    </p:spTree>
    <p:extLst>
      <p:ext uri="{BB962C8B-B14F-4D97-AF65-F5344CB8AC3E}">
        <p14:creationId xmlns:p14="http://schemas.microsoft.com/office/powerpoint/2010/main" val="4787845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TotalTime>
  <Words>852</Words>
  <Application>Microsoft Office PowerPoint</Application>
  <PresentationFormat>On-screen Show (4:3)</PresentationFormat>
  <Paragraphs>65</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Attitude </vt:lpstr>
      <vt:lpstr>Frank Freeman said, “An attitude is a dispositional readiness to respond to certain institutions, persons or objects in a consistent manner which has been learned and has become one’s typical mode of response.”</vt:lpstr>
      <vt:lpstr>Attitude can be described as a tendency to react positively or negatively to a person or circumstances.</vt:lpstr>
      <vt:lpstr>PowerPoint Presentation</vt:lpstr>
      <vt:lpstr>PowerPoint Presentation</vt:lpstr>
      <vt:lpstr>PowerPoint Presentation</vt:lpstr>
      <vt:lpstr>PowerPoint Presentation</vt:lpstr>
      <vt:lpstr>Components of Attitudes </vt:lpstr>
      <vt:lpstr>Cognitive Component </vt:lpstr>
      <vt:lpstr>Affective Component </vt:lpstr>
      <vt:lpstr>Behavioral Component </vt:lpstr>
      <vt:lpstr>Conclusion </vt:lpstr>
      <vt:lpstr> </vt:lpstr>
      <vt:lpstr>A person can have thousands of attitudes, but most of the research in OB has been concerned with three attitudes: Job satisfaction, job involvement, and organizational commitment.</vt:lpstr>
      <vt:lpstr>1. Job satisfaction</vt:lpstr>
      <vt:lpstr>2. Job Involvement </vt:lpstr>
      <vt:lpstr>3. Organizational Commitment</vt:lpstr>
      <vt:lpstr>PowerPoint Presentation</vt:lpstr>
      <vt:lpstr>Employees’ attitudes can be changed and sometimes it is in the best interests of management to try to do so. For example, if employees believe that their employer does not look after their welfare, the management should try to change employees’ attitude and help to develop a more positive attitude towards them. However, the process of changing the attitude is not always,easy. Actually, the barriers are the limits which prevent the organization from achieving its predetermined goals. </vt:lpstr>
      <vt:lpstr>PowerPoint Presentation</vt:lpstr>
      <vt:lpstr>Job Satisfaction in Organizational Behavior </vt:lpstr>
      <vt:lpstr>Importance of Job Satisfaction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Attitude </dc:title>
  <dc:creator>Mehwish CS</dc:creator>
  <cp:lastModifiedBy>Mehwish CS</cp:lastModifiedBy>
  <cp:revision>10</cp:revision>
  <dcterms:created xsi:type="dcterms:W3CDTF">2006-08-16T00:00:00Z</dcterms:created>
  <dcterms:modified xsi:type="dcterms:W3CDTF">2019-03-28T05:58:39Z</dcterms:modified>
</cp:coreProperties>
</file>