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7" r:id="rId1"/>
  </p:sldMasterIdLst>
  <p:notesMasterIdLst>
    <p:notesMasterId r:id="rId13"/>
  </p:notesMasterIdLst>
  <p:sldIdLst>
    <p:sldId id="256" r:id="rId2"/>
    <p:sldId id="266" r:id="rId3"/>
    <p:sldId id="257" r:id="rId4"/>
    <p:sldId id="267" r:id="rId5"/>
    <p:sldId id="258" r:id="rId6"/>
    <p:sldId id="259" r:id="rId7"/>
    <p:sldId id="260" r:id="rId8"/>
    <p:sldId id="261" r:id="rId9"/>
    <p:sldId id="262" r:id="rId10"/>
    <p:sldId id="264" r:id="rId11"/>
    <p:sldId id="26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63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F55D51-AB8E-459D-9A23-27D7D549389A}" type="datetimeFigureOut">
              <a:rPr lang="en-US" smtClean="0"/>
              <a:t>5/12/2019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0F6803-EFDB-4EE3-8BFB-88C938A90534}" type="slidenum">
              <a:rPr lang="en-US" smtClean="0"/>
              <a:t>‹#›</a:t>
            </a:fld>
            <a:endParaRPr lang="en-US" dirty="0"/>
          </a:p>
        </p:txBody>
      </p:sp>
    </p:spTree>
    <p:extLst>
      <p:ext uri="{BB962C8B-B14F-4D97-AF65-F5344CB8AC3E}">
        <p14:creationId xmlns:p14="http://schemas.microsoft.com/office/powerpoint/2010/main" val="35587270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70F6803-EFDB-4EE3-8BFB-88C938A90534}" type="slidenum">
              <a:rPr lang="en-US" smtClean="0"/>
              <a:t>1</a:t>
            </a:fld>
            <a:endParaRPr lang="en-US" dirty="0"/>
          </a:p>
        </p:txBody>
      </p:sp>
    </p:spTree>
    <p:extLst>
      <p:ext uri="{BB962C8B-B14F-4D97-AF65-F5344CB8AC3E}">
        <p14:creationId xmlns:p14="http://schemas.microsoft.com/office/powerpoint/2010/main" val="1466589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70F6803-EFDB-4EE3-8BFB-88C938A90534}" type="slidenum">
              <a:rPr lang="en-US" smtClean="0"/>
              <a:t>3</a:t>
            </a:fld>
            <a:endParaRPr lang="en-US" dirty="0"/>
          </a:p>
        </p:txBody>
      </p:sp>
    </p:spTree>
    <p:extLst>
      <p:ext uri="{BB962C8B-B14F-4D97-AF65-F5344CB8AC3E}">
        <p14:creationId xmlns:p14="http://schemas.microsoft.com/office/powerpoint/2010/main" val="14301098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effectLst/>
                <a:latin typeface="+mn-lt"/>
                <a:ea typeface="+mn-ea"/>
                <a:cs typeface="+mn-cs"/>
              </a:rPr>
              <a:t>Market Basket Analysis</a:t>
            </a:r>
            <a:r>
              <a:rPr lang="en-US" sz="1200" b="0" i="0" kern="1200" dirty="0" smtClean="0">
                <a:solidFill>
                  <a:schemeClr val="tx1"/>
                </a:solidFill>
                <a:effectLst/>
                <a:latin typeface="+mn-lt"/>
                <a:ea typeface="+mn-ea"/>
                <a:cs typeface="+mn-cs"/>
              </a:rPr>
              <a:t> is a modelling technique based upon the theory that if you buy a certain group of items, you are more (or less) likely to buy another group of items.</a:t>
            </a:r>
            <a:endParaRPr lang="en-US" dirty="0"/>
          </a:p>
        </p:txBody>
      </p:sp>
      <p:sp>
        <p:nvSpPr>
          <p:cNvPr id="4" name="Slide Number Placeholder 3"/>
          <p:cNvSpPr>
            <a:spLocks noGrp="1"/>
          </p:cNvSpPr>
          <p:nvPr>
            <p:ph type="sldNum" sz="quarter" idx="10"/>
          </p:nvPr>
        </p:nvSpPr>
        <p:spPr/>
        <p:txBody>
          <a:bodyPr/>
          <a:lstStyle/>
          <a:p>
            <a:fld id="{770F6803-EFDB-4EE3-8BFB-88C938A90534}" type="slidenum">
              <a:rPr lang="en-US" smtClean="0"/>
              <a:t>5</a:t>
            </a:fld>
            <a:endParaRPr lang="en-US" dirty="0"/>
          </a:p>
        </p:txBody>
      </p:sp>
    </p:spTree>
    <p:extLst>
      <p:ext uri="{BB962C8B-B14F-4D97-AF65-F5344CB8AC3E}">
        <p14:creationId xmlns:p14="http://schemas.microsoft.com/office/powerpoint/2010/main" val="21695311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70F6803-EFDB-4EE3-8BFB-88C938A90534}" type="slidenum">
              <a:rPr lang="en-US" smtClean="0"/>
              <a:t>6</a:t>
            </a:fld>
            <a:endParaRPr lang="en-US" dirty="0"/>
          </a:p>
        </p:txBody>
      </p:sp>
    </p:spTree>
    <p:extLst>
      <p:ext uri="{BB962C8B-B14F-4D97-AF65-F5344CB8AC3E}">
        <p14:creationId xmlns:p14="http://schemas.microsoft.com/office/powerpoint/2010/main" val="23402513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53E0909-6393-40EA-BD11-7065C7D0A8F8}" type="datetime1">
              <a:rPr lang="en-US" smtClean="0"/>
              <a:t>5/12/2019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975A1-E3E1-4145-A0AE-0F28CA7CFEBB}" type="slidenum">
              <a:rPr lang="en-US" smtClean="0"/>
              <a:t>‹#›</a:t>
            </a:fld>
            <a:endParaRPr lang="en-US" dirty="0"/>
          </a:p>
        </p:txBody>
      </p:sp>
    </p:spTree>
    <p:extLst>
      <p:ext uri="{BB962C8B-B14F-4D97-AF65-F5344CB8AC3E}">
        <p14:creationId xmlns:p14="http://schemas.microsoft.com/office/powerpoint/2010/main" val="997986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3A90445-464E-433C-88D3-D6525DCE52C0}" type="datetime1">
              <a:rPr lang="en-US" smtClean="0"/>
              <a:t>5/12/2019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975A1-E3E1-4145-A0AE-0F28CA7CFEBB}" type="slidenum">
              <a:rPr lang="en-US" smtClean="0"/>
              <a:t>‹#›</a:t>
            </a:fld>
            <a:endParaRPr lang="en-US" dirty="0"/>
          </a:p>
        </p:txBody>
      </p:sp>
    </p:spTree>
    <p:extLst>
      <p:ext uri="{BB962C8B-B14F-4D97-AF65-F5344CB8AC3E}">
        <p14:creationId xmlns:p14="http://schemas.microsoft.com/office/powerpoint/2010/main" val="645606737"/>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3A90445-464E-433C-88D3-D6525DCE52C0}" type="datetime1">
              <a:rPr lang="en-US" smtClean="0"/>
              <a:t>5/12/2019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975A1-E3E1-4145-A0AE-0F28CA7CFEBB}"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78274701"/>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3A90445-464E-433C-88D3-D6525DCE52C0}" type="datetime1">
              <a:rPr lang="en-US" smtClean="0"/>
              <a:t>5/12/2019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975A1-E3E1-4145-A0AE-0F28CA7CFEBB}" type="slidenum">
              <a:rPr lang="en-US" smtClean="0"/>
              <a:t>‹#›</a:t>
            </a:fld>
            <a:endParaRPr lang="en-US" dirty="0"/>
          </a:p>
        </p:txBody>
      </p:sp>
    </p:spTree>
    <p:extLst>
      <p:ext uri="{BB962C8B-B14F-4D97-AF65-F5344CB8AC3E}">
        <p14:creationId xmlns:p14="http://schemas.microsoft.com/office/powerpoint/2010/main" val="1741164995"/>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3A90445-464E-433C-88D3-D6525DCE52C0}" type="datetime1">
              <a:rPr lang="en-US" smtClean="0"/>
              <a:t>5/12/2019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975A1-E3E1-4145-A0AE-0F28CA7CFEBB}"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0216580"/>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3A90445-464E-433C-88D3-D6525DCE52C0}" type="datetime1">
              <a:rPr lang="en-US" smtClean="0"/>
              <a:t>5/12/2019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975A1-E3E1-4145-A0AE-0F28CA7CFEBB}" type="slidenum">
              <a:rPr lang="en-US" smtClean="0"/>
              <a:t>‹#›</a:t>
            </a:fld>
            <a:endParaRPr lang="en-US" dirty="0"/>
          </a:p>
        </p:txBody>
      </p:sp>
    </p:spTree>
    <p:extLst>
      <p:ext uri="{BB962C8B-B14F-4D97-AF65-F5344CB8AC3E}">
        <p14:creationId xmlns:p14="http://schemas.microsoft.com/office/powerpoint/2010/main" val="2709363915"/>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009AFB3-FA69-4910-8F69-00E62F171E45}" type="datetime1">
              <a:rPr lang="en-US" smtClean="0"/>
              <a:t>5/12/2019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975A1-E3E1-4145-A0AE-0F28CA7CFEBB}" type="slidenum">
              <a:rPr lang="en-US" smtClean="0"/>
              <a:t>‹#›</a:t>
            </a:fld>
            <a:endParaRPr lang="en-US" dirty="0"/>
          </a:p>
        </p:txBody>
      </p:sp>
    </p:spTree>
    <p:extLst>
      <p:ext uri="{BB962C8B-B14F-4D97-AF65-F5344CB8AC3E}">
        <p14:creationId xmlns:p14="http://schemas.microsoft.com/office/powerpoint/2010/main" val="13726827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A7D83BF-5BC8-446D-A3CA-19774354A09F}" type="datetime1">
              <a:rPr lang="en-US" smtClean="0"/>
              <a:t>5/12/2019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975A1-E3E1-4145-A0AE-0F28CA7CFEBB}" type="slidenum">
              <a:rPr lang="en-US" smtClean="0"/>
              <a:t>‹#›</a:t>
            </a:fld>
            <a:endParaRPr lang="en-US" dirty="0"/>
          </a:p>
        </p:txBody>
      </p:sp>
    </p:spTree>
    <p:extLst>
      <p:ext uri="{BB962C8B-B14F-4D97-AF65-F5344CB8AC3E}">
        <p14:creationId xmlns:p14="http://schemas.microsoft.com/office/powerpoint/2010/main" val="2578004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1F58DD0-5A7F-465A-A3D2-0DD1838FAB48}" type="datetime1">
              <a:rPr lang="en-US" smtClean="0"/>
              <a:t>5/12/2019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975A1-E3E1-4145-A0AE-0F28CA7CFEBB}" type="slidenum">
              <a:rPr lang="en-US" smtClean="0"/>
              <a:t>‹#›</a:t>
            </a:fld>
            <a:endParaRPr lang="en-US" dirty="0"/>
          </a:p>
        </p:txBody>
      </p:sp>
    </p:spTree>
    <p:extLst>
      <p:ext uri="{BB962C8B-B14F-4D97-AF65-F5344CB8AC3E}">
        <p14:creationId xmlns:p14="http://schemas.microsoft.com/office/powerpoint/2010/main" val="3550346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53365C9-E701-4263-B1A1-5B9008A6F307}" type="datetime1">
              <a:rPr lang="en-US" smtClean="0"/>
              <a:t>5/12/2019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975A1-E3E1-4145-A0AE-0F28CA7CFEBB}" type="slidenum">
              <a:rPr lang="en-US" smtClean="0"/>
              <a:t>‹#›</a:t>
            </a:fld>
            <a:endParaRPr lang="en-US" dirty="0"/>
          </a:p>
        </p:txBody>
      </p:sp>
    </p:spTree>
    <p:extLst>
      <p:ext uri="{BB962C8B-B14F-4D97-AF65-F5344CB8AC3E}">
        <p14:creationId xmlns:p14="http://schemas.microsoft.com/office/powerpoint/2010/main" val="262653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0E8091F-91C1-41A6-8183-203B735226F5}" type="datetime1">
              <a:rPr lang="en-US" smtClean="0"/>
              <a:t>5/12/2019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18975A1-E3E1-4145-A0AE-0F28CA7CFEBB}" type="slidenum">
              <a:rPr lang="en-US" smtClean="0"/>
              <a:t>‹#›</a:t>
            </a:fld>
            <a:endParaRPr lang="en-US" dirty="0"/>
          </a:p>
        </p:txBody>
      </p:sp>
    </p:spTree>
    <p:extLst>
      <p:ext uri="{BB962C8B-B14F-4D97-AF65-F5344CB8AC3E}">
        <p14:creationId xmlns:p14="http://schemas.microsoft.com/office/powerpoint/2010/main" val="2316782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7EA5561-794A-413E-8DE0-667B438C211A}" type="datetime1">
              <a:rPr lang="en-US" smtClean="0"/>
              <a:t>5/12/2019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18975A1-E3E1-4145-A0AE-0F28CA7CFEBB}" type="slidenum">
              <a:rPr lang="en-US" smtClean="0"/>
              <a:t>‹#›</a:t>
            </a:fld>
            <a:endParaRPr lang="en-US" dirty="0"/>
          </a:p>
        </p:txBody>
      </p:sp>
    </p:spTree>
    <p:extLst>
      <p:ext uri="{BB962C8B-B14F-4D97-AF65-F5344CB8AC3E}">
        <p14:creationId xmlns:p14="http://schemas.microsoft.com/office/powerpoint/2010/main" val="5095617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E8BB0F3-4034-44C8-A0D3-868BFAB43580}" type="datetime1">
              <a:rPr lang="en-US" smtClean="0"/>
              <a:t>5/12/2019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18975A1-E3E1-4145-A0AE-0F28CA7CFEBB}" type="slidenum">
              <a:rPr lang="en-US" smtClean="0"/>
              <a:t>‹#›</a:t>
            </a:fld>
            <a:endParaRPr lang="en-US" dirty="0"/>
          </a:p>
        </p:txBody>
      </p:sp>
    </p:spTree>
    <p:extLst>
      <p:ext uri="{BB962C8B-B14F-4D97-AF65-F5344CB8AC3E}">
        <p14:creationId xmlns:p14="http://schemas.microsoft.com/office/powerpoint/2010/main" val="439683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E437F4-071C-4484-9737-8A373856F48B}" type="datetime1">
              <a:rPr lang="en-US" smtClean="0"/>
              <a:t>5/12/2019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18975A1-E3E1-4145-A0AE-0F28CA7CFEBB}" type="slidenum">
              <a:rPr lang="en-US" smtClean="0"/>
              <a:t>‹#›</a:t>
            </a:fld>
            <a:endParaRPr lang="en-US" dirty="0"/>
          </a:p>
        </p:txBody>
      </p:sp>
    </p:spTree>
    <p:extLst>
      <p:ext uri="{BB962C8B-B14F-4D97-AF65-F5344CB8AC3E}">
        <p14:creationId xmlns:p14="http://schemas.microsoft.com/office/powerpoint/2010/main" val="28919359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8593985-23A5-413E-A98A-1D6780CE633E}" type="datetime1">
              <a:rPr lang="en-US" smtClean="0"/>
              <a:t>5/12/2019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18975A1-E3E1-4145-A0AE-0F28CA7CFEBB}" type="slidenum">
              <a:rPr lang="en-US" smtClean="0"/>
              <a:t>‹#›</a:t>
            </a:fld>
            <a:endParaRPr lang="en-US" dirty="0"/>
          </a:p>
        </p:txBody>
      </p:sp>
    </p:spTree>
    <p:extLst>
      <p:ext uri="{BB962C8B-B14F-4D97-AF65-F5344CB8AC3E}">
        <p14:creationId xmlns:p14="http://schemas.microsoft.com/office/powerpoint/2010/main" val="3742069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18975A1-E3E1-4145-A0AE-0F28CA7CFEBB}" type="slidenum">
              <a:rPr lang="en-US" smtClean="0"/>
              <a:t>‹#›</a:t>
            </a:fld>
            <a:endParaRPr lang="en-US" dirty="0"/>
          </a:p>
        </p:txBody>
      </p:sp>
      <p:sp>
        <p:nvSpPr>
          <p:cNvPr id="5" name="Date Placeholder 4"/>
          <p:cNvSpPr>
            <a:spLocks noGrp="1"/>
          </p:cNvSpPr>
          <p:nvPr>
            <p:ph type="dt" sz="half" idx="10"/>
          </p:nvPr>
        </p:nvSpPr>
        <p:spPr/>
        <p:txBody>
          <a:bodyPr/>
          <a:lstStyle/>
          <a:p>
            <a:fld id="{FA388E9F-CEF5-49BD-8F07-5905C5C0F07A}" type="datetime1">
              <a:rPr lang="en-US" smtClean="0"/>
              <a:t>5/12/2019</a:t>
            </a:fld>
            <a:endParaRPr lang="en-US" dirty="0"/>
          </a:p>
        </p:txBody>
      </p:sp>
    </p:spTree>
    <p:extLst>
      <p:ext uri="{BB962C8B-B14F-4D97-AF65-F5344CB8AC3E}">
        <p14:creationId xmlns:p14="http://schemas.microsoft.com/office/powerpoint/2010/main" val="100215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3A90445-464E-433C-88D3-D6525DCE52C0}" type="datetime1">
              <a:rPr lang="en-US" smtClean="0"/>
              <a:t>5/12/2019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18975A1-E3E1-4145-A0AE-0F28CA7CFEBB}" type="slidenum">
              <a:rPr lang="en-US" smtClean="0"/>
              <a:t>‹#›</a:t>
            </a:fld>
            <a:endParaRPr lang="en-US" dirty="0"/>
          </a:p>
        </p:txBody>
      </p:sp>
    </p:spTree>
    <p:extLst>
      <p:ext uri="{BB962C8B-B14F-4D97-AF65-F5344CB8AC3E}">
        <p14:creationId xmlns:p14="http://schemas.microsoft.com/office/powerpoint/2010/main" val="2167538814"/>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 id="2147483759" r:id="rId12"/>
    <p:sldLayoutId id="2147483760" r:id="rId13"/>
    <p:sldLayoutId id="2147483761" r:id="rId14"/>
    <p:sldLayoutId id="2147483762" r:id="rId15"/>
    <p:sldLayoutId id="2147483763"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3341076" y="-1738943"/>
            <a:ext cx="5499609" cy="2618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dirty="0"/>
          </a:p>
        </p:txBody>
      </p:sp>
      <p:pic>
        <p:nvPicPr>
          <p:cNvPr id="5" name="Picture 1" descr="Iqra National University Peshawar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37893" y="497440"/>
            <a:ext cx="3121269" cy="2836203"/>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1872762" y="3510427"/>
            <a:ext cx="7851530" cy="3108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800" b="1" i="0" u="none" strike="noStrike" cap="none" normalizeH="0" baseline="0" dirty="0" smtClean="0">
                <a:ln>
                  <a:noFill/>
                </a:ln>
                <a:solidFill>
                  <a:srgbClr val="7F0055"/>
                </a:solidFill>
                <a:effectLst/>
                <a:latin typeface="Consolas" panose="020B0609020204030204" pitchFamily="49" charset="0"/>
                <a:ea typeface="Calibri" panose="020F0502020204030204" pitchFamily="34" charset="0"/>
                <a:cs typeface="Consolas" panose="020B0609020204030204" pitchFamily="49" charset="0"/>
              </a:rPr>
              <a:t>Group Members:</a:t>
            </a:r>
            <a:r>
              <a:rPr kumimoji="0" lang="en-US" altLang="en-US" sz="2800" b="1" i="0" u="none" strike="noStrike" cap="none" normalizeH="0" dirty="0" smtClean="0">
                <a:ln>
                  <a:noFill/>
                </a:ln>
                <a:solidFill>
                  <a:srgbClr val="7F0055"/>
                </a:solidFill>
                <a:effectLst/>
                <a:latin typeface="Consolas" panose="020B0609020204030204" pitchFamily="49" charset="0"/>
                <a:ea typeface="Calibri" panose="020F0502020204030204" pitchFamily="34" charset="0"/>
                <a:cs typeface="Consolas" panose="020B0609020204030204" pitchFamily="49" charset="0"/>
              </a:rPr>
              <a:t> </a:t>
            </a:r>
            <a:r>
              <a:rPr kumimoji="0" lang="en-US" altLang="en-US" sz="2800" b="1" i="0" u="none" strike="noStrike" cap="none" normalizeH="0" baseline="0" dirty="0" smtClean="0">
                <a:ln>
                  <a:noFill/>
                </a:ln>
                <a:solidFill>
                  <a:srgbClr val="323E4F"/>
                </a:solidFill>
                <a:effectLst/>
                <a:latin typeface="Consolas" panose="020B0609020204030204" pitchFamily="49" charset="0"/>
                <a:ea typeface="Calibri" panose="020F0502020204030204" pitchFamily="34" charset="0"/>
                <a:cs typeface="Consolas" panose="020B0609020204030204" pitchFamily="49" charset="0"/>
              </a:rPr>
              <a:t>Muhammad Meelad Siddiqi (12753),Muhammad Tahsin</a:t>
            </a:r>
            <a:r>
              <a:rPr lang="en-US" altLang="en-US" sz="2800" b="1" dirty="0">
                <a:solidFill>
                  <a:srgbClr val="323E4F"/>
                </a:solidFill>
                <a:latin typeface="Consolas" panose="020B0609020204030204" pitchFamily="49" charset="0"/>
                <a:ea typeface="Calibri" panose="020F0502020204030204" pitchFamily="34" charset="0"/>
                <a:cs typeface="Consolas" panose="020B0609020204030204" pitchFamily="49" charset="0"/>
              </a:rPr>
              <a:t> </a:t>
            </a:r>
            <a:r>
              <a:rPr kumimoji="0" lang="en-US" altLang="en-US" sz="2800" b="1" i="0" u="none" strike="noStrike" cap="none" normalizeH="0" baseline="0" dirty="0" smtClean="0">
                <a:ln>
                  <a:noFill/>
                </a:ln>
                <a:solidFill>
                  <a:srgbClr val="323E4F"/>
                </a:solidFill>
                <a:effectLst/>
                <a:latin typeface="Consolas" panose="020B0609020204030204" pitchFamily="49" charset="0"/>
                <a:ea typeface="Calibri" panose="020F0502020204030204" pitchFamily="34" charset="0"/>
                <a:cs typeface="Consolas" panose="020B0609020204030204" pitchFamily="49" charset="0"/>
              </a:rPr>
              <a:t>Fida</a:t>
            </a:r>
            <a:r>
              <a:rPr kumimoji="0" lang="en-US" altLang="en-US" sz="2800" b="1" i="0" u="none" strike="noStrike" cap="none" normalizeH="0" dirty="0" smtClean="0">
                <a:ln>
                  <a:noFill/>
                </a:ln>
                <a:solidFill>
                  <a:srgbClr val="323E4F"/>
                </a:solidFill>
                <a:effectLst/>
                <a:latin typeface="Consolas" panose="020B0609020204030204" pitchFamily="49" charset="0"/>
                <a:ea typeface="Calibri" panose="020F0502020204030204" pitchFamily="34" charset="0"/>
                <a:cs typeface="Consolas" panose="020B0609020204030204" pitchFamily="49" charset="0"/>
              </a:rPr>
              <a:t>(6807)</a:t>
            </a:r>
            <a:endParaRPr kumimoji="0" lang="en-US" altLang="en-US" sz="28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800" b="1" i="0" u="none" strike="noStrike" cap="none" normalizeH="0" baseline="0" dirty="0" smtClean="0">
                <a:ln>
                  <a:noFill/>
                </a:ln>
                <a:solidFill>
                  <a:srgbClr val="7F0055"/>
                </a:solidFill>
                <a:effectLst/>
                <a:latin typeface="Consolas" panose="020B0609020204030204" pitchFamily="49" charset="0"/>
                <a:ea typeface="Calibri" panose="020F0502020204030204" pitchFamily="34" charset="0"/>
                <a:cs typeface="Consolas" panose="020B0609020204030204" pitchFamily="49" charset="0"/>
              </a:rPr>
              <a:t>Submitted To: </a:t>
            </a:r>
            <a:r>
              <a:rPr kumimoji="0" lang="en-US" altLang="en-US" sz="2800" b="1" i="0" u="none" strike="noStrike" cap="none" normalizeH="0" baseline="0" dirty="0" smtClean="0">
                <a:ln>
                  <a:noFill/>
                </a:ln>
                <a:solidFill>
                  <a:srgbClr val="323E4F"/>
                </a:solidFill>
                <a:effectLst/>
                <a:latin typeface="Consolas" panose="020B0609020204030204" pitchFamily="49" charset="0"/>
                <a:ea typeface="Calibri" panose="020F0502020204030204" pitchFamily="34" charset="0"/>
                <a:cs typeface="Consolas" panose="020B0609020204030204" pitchFamily="49" charset="0"/>
              </a:rPr>
              <a:t>Sir </a:t>
            </a:r>
            <a:r>
              <a:rPr lang="en-US" altLang="en-US" sz="2800" b="1" dirty="0" smtClean="0">
                <a:solidFill>
                  <a:srgbClr val="323E4F"/>
                </a:solidFill>
                <a:latin typeface="Consolas" panose="020B0609020204030204" pitchFamily="49" charset="0"/>
                <a:ea typeface="Calibri" panose="020F0502020204030204" pitchFamily="34" charset="0"/>
                <a:cs typeface="Consolas" panose="020B0609020204030204" pitchFamily="49" charset="0"/>
              </a:rPr>
              <a:t>Zain Shaukat</a:t>
            </a:r>
            <a:endParaRPr kumimoji="0" lang="en-US" altLang="en-US" sz="28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800" b="1" i="0" u="none" strike="noStrike" cap="none" normalizeH="0" baseline="0" dirty="0" smtClean="0">
                <a:ln>
                  <a:noFill/>
                </a:ln>
                <a:solidFill>
                  <a:srgbClr val="7F0055"/>
                </a:solidFill>
                <a:effectLst/>
                <a:latin typeface="Consolas" panose="020B0609020204030204" pitchFamily="49" charset="0"/>
                <a:ea typeface="Calibri" panose="020F0502020204030204" pitchFamily="34" charset="0"/>
                <a:cs typeface="Consolas" panose="020B0609020204030204" pitchFamily="49" charset="0"/>
              </a:rPr>
              <a:t>Class: </a:t>
            </a:r>
            <a:r>
              <a:rPr kumimoji="0" lang="en-US" altLang="en-US" sz="2800" b="1" i="0" u="none" strike="noStrike" cap="none" normalizeH="0" baseline="0" dirty="0" smtClean="0">
                <a:ln>
                  <a:noFill/>
                </a:ln>
                <a:solidFill>
                  <a:srgbClr val="323E4F"/>
                </a:solidFill>
                <a:effectLst/>
                <a:latin typeface="Consolas" panose="020B0609020204030204" pitchFamily="49" charset="0"/>
                <a:ea typeface="Calibri" panose="020F0502020204030204" pitchFamily="34" charset="0"/>
                <a:cs typeface="Consolas" panose="020B0609020204030204" pitchFamily="49" charset="0"/>
              </a:rPr>
              <a:t>BS (SE)</a:t>
            </a:r>
            <a:endParaRPr kumimoji="0" lang="en-US" altLang="en-US" sz="28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800" b="1" i="0" u="none" strike="noStrike" cap="none" normalizeH="0" baseline="0" dirty="0" smtClean="0">
                <a:ln>
                  <a:noFill/>
                </a:ln>
                <a:solidFill>
                  <a:srgbClr val="7F0055"/>
                </a:solidFill>
                <a:effectLst/>
                <a:latin typeface="Consolas" panose="020B0609020204030204" pitchFamily="49" charset="0"/>
                <a:ea typeface="Calibri" panose="020F0502020204030204" pitchFamily="34" charset="0"/>
                <a:cs typeface="Consolas" panose="020B0609020204030204" pitchFamily="49" charset="0"/>
              </a:rPr>
              <a:t>Subject: </a:t>
            </a:r>
            <a:r>
              <a:rPr lang="en-US" altLang="en-US" sz="2800" b="1" dirty="0" smtClean="0">
                <a:solidFill>
                  <a:srgbClr val="323E4F"/>
                </a:solidFill>
                <a:latin typeface="Consolas" panose="020B0609020204030204" pitchFamily="49" charset="0"/>
                <a:ea typeface="Calibri" panose="020F0502020204030204" pitchFamily="34" charset="0"/>
                <a:cs typeface="Consolas" panose="020B0609020204030204" pitchFamily="49" charset="0"/>
              </a:rPr>
              <a:t>Data Mining</a:t>
            </a:r>
            <a:endParaRPr kumimoji="0" lang="en-US" altLang="en-US" sz="28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800" b="1" i="0" u="none" strike="noStrike" cap="none" normalizeH="0" baseline="0" dirty="0" smtClean="0">
                <a:ln>
                  <a:noFill/>
                </a:ln>
                <a:solidFill>
                  <a:srgbClr val="7F0055"/>
                </a:solidFill>
                <a:effectLst/>
                <a:latin typeface="Consolas" panose="020B0609020204030204" pitchFamily="49" charset="0"/>
                <a:ea typeface="Calibri" panose="020F0502020204030204" pitchFamily="34" charset="0"/>
                <a:cs typeface="Consolas" panose="020B0609020204030204" pitchFamily="49" charset="0"/>
              </a:rPr>
              <a:t>Date: </a:t>
            </a:r>
            <a:r>
              <a:rPr lang="en-US" altLang="en-US" sz="2800" b="1" dirty="0" smtClean="0">
                <a:solidFill>
                  <a:srgbClr val="323E4F"/>
                </a:solidFill>
                <a:latin typeface="Consolas" panose="020B0609020204030204" pitchFamily="49" charset="0"/>
                <a:ea typeface="Calibri" panose="020F0502020204030204" pitchFamily="34" charset="0"/>
                <a:cs typeface="Consolas" panose="020B0609020204030204" pitchFamily="49" charset="0"/>
              </a:rPr>
              <a:t>12</a:t>
            </a:r>
            <a:r>
              <a:rPr kumimoji="0" lang="en-US" altLang="en-US" sz="2800" b="1" i="0" u="none" strike="noStrike" cap="none" normalizeH="0" baseline="0" dirty="0" smtClean="0">
                <a:ln>
                  <a:noFill/>
                </a:ln>
                <a:solidFill>
                  <a:srgbClr val="323E4F"/>
                </a:solidFill>
                <a:effectLst/>
                <a:latin typeface="Consolas" panose="020B0609020204030204" pitchFamily="49" charset="0"/>
                <a:ea typeface="Calibri" panose="020F0502020204030204" pitchFamily="34" charset="0"/>
                <a:cs typeface="Consolas" panose="020B0609020204030204" pitchFamily="49" charset="0"/>
              </a:rPr>
              <a:t>/05/2019</a:t>
            </a:r>
          </a:p>
          <a:p>
            <a:pPr lvl="0" algn="ctr" defTabSz="914400" eaLnBrk="0" fontAlgn="base" hangingPunct="0">
              <a:spcBef>
                <a:spcPct val="0"/>
              </a:spcBef>
              <a:spcAft>
                <a:spcPct val="0"/>
              </a:spcAft>
            </a:pPr>
            <a:r>
              <a:rPr lang="en-US" altLang="en-US" sz="2800" b="1" dirty="0" smtClean="0">
                <a:solidFill>
                  <a:srgbClr val="7F0055"/>
                </a:solidFill>
                <a:latin typeface="Consolas" panose="020B0609020204030204" pitchFamily="49" charset="0"/>
                <a:ea typeface="Calibri" panose="020F0502020204030204" pitchFamily="34" charset="0"/>
                <a:cs typeface="Consolas" panose="020B0609020204030204" pitchFamily="49" charset="0"/>
              </a:rPr>
              <a:t>Topic: </a:t>
            </a:r>
            <a:r>
              <a:rPr lang="en-US" altLang="en-US" sz="2800" b="1" dirty="0" smtClean="0">
                <a:solidFill>
                  <a:srgbClr val="323E4F"/>
                </a:solidFill>
                <a:latin typeface="Consolas" panose="020B0609020204030204" pitchFamily="49" charset="0"/>
                <a:ea typeface="Calibri" panose="020F0502020204030204" pitchFamily="34" charset="0"/>
                <a:cs typeface="Consolas" panose="020B0609020204030204" pitchFamily="49" charset="0"/>
              </a:rPr>
              <a:t>Association Rule Mining</a:t>
            </a:r>
            <a:endParaRPr kumimoji="0" lang="en-US" altLang="en-US" sz="2800" b="0" i="0" u="none" strike="noStrike" cap="none" normalizeH="0" baseline="0" dirty="0" smtClean="0">
              <a:ln>
                <a:noFill/>
              </a:ln>
              <a:solidFill>
                <a:schemeClr val="tx1"/>
              </a:solidFill>
              <a:effectLst/>
            </a:endParaRPr>
          </a:p>
        </p:txBody>
      </p:sp>
      <p:sp>
        <p:nvSpPr>
          <p:cNvPr id="2" name="Slide Number Placeholder 1"/>
          <p:cNvSpPr>
            <a:spLocks noGrp="1"/>
          </p:cNvSpPr>
          <p:nvPr>
            <p:ph type="sldNum" sz="quarter" idx="12"/>
          </p:nvPr>
        </p:nvSpPr>
        <p:spPr/>
        <p:txBody>
          <a:bodyPr/>
          <a:lstStyle/>
          <a:p>
            <a:fld id="{818975A1-E3E1-4145-A0AE-0F28CA7CFEBB}" type="slidenum">
              <a:rPr lang="en-US" sz="2400">
                <a:solidFill>
                  <a:schemeClr val="accent1">
                    <a:lumMod val="75000"/>
                  </a:schemeClr>
                </a:solidFill>
              </a:rPr>
              <a:pPr/>
              <a:t>1</a:t>
            </a:fld>
            <a:endParaRPr lang="en-US" sz="2400" dirty="0"/>
          </a:p>
        </p:txBody>
      </p:sp>
    </p:spTree>
    <p:extLst>
      <p:ext uri="{BB962C8B-B14F-4D97-AF65-F5344CB8AC3E}">
        <p14:creationId xmlns:p14="http://schemas.microsoft.com/office/powerpoint/2010/main" val="1291745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nodePh="1">
                                  <p:stCondLst>
                                    <p:cond delay="0"/>
                                  </p:stCondLst>
                                  <p:endCondLst>
                                    <p:cond evt="begin" delay="0">
                                      <p:tn val="9"/>
                                    </p:cond>
                                  </p:end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ppt_x"/>
                                          </p:val>
                                        </p:tav>
                                        <p:tav tm="100000">
                                          <p:val>
                                            <p:strVal val="#ppt_x"/>
                                          </p:val>
                                        </p:tav>
                                      </p:tavLst>
                                    </p:anim>
                                    <p:anim calcmode="lin" valueType="num">
                                      <p:cBhvr additive="base">
                                        <p:cTn id="16" dur="500" fill="hold"/>
                                        <p:tgtEl>
                                          <p:spTgt spid="5"/>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a:t>Lift</a:t>
            </a:r>
            <a:r>
              <a:rPr lang="en-US" dirty="0"/>
              <a:t> is the ratio Confidence is to Support. If the lift is &lt; </a:t>
            </a:r>
            <a:r>
              <a:rPr lang="en-US" dirty="0" smtClean="0"/>
              <a:t>1, </a:t>
            </a:r>
            <a:r>
              <a:rPr lang="en-US" dirty="0"/>
              <a:t>then A and B are negatively correlated </a:t>
            </a:r>
            <a:r>
              <a:rPr lang="en-US" dirty="0" smtClean="0"/>
              <a:t>else if the lift is &gt; 1, then </a:t>
            </a:r>
            <a:r>
              <a:rPr lang="en-US" dirty="0"/>
              <a:t>positively correlated and if it is equal to 1 it is not correlated</a:t>
            </a:r>
            <a:r>
              <a:rPr lang="en-US" dirty="0" smtClean="0"/>
              <a:t>.</a:t>
            </a:r>
          </a:p>
          <a:p>
            <a:endParaRPr lang="en-US" dirty="0"/>
          </a:p>
          <a:p>
            <a:r>
              <a:rPr lang="en-US" dirty="0" smtClean="0"/>
              <a:t>Lift = Confidence : Support</a:t>
            </a:r>
          </a:p>
          <a:p>
            <a:pPr lvl="1"/>
            <a:r>
              <a:rPr lang="en-US" dirty="0" smtClean="0"/>
              <a:t>= Confidence/Support</a:t>
            </a:r>
            <a:endParaRPr lang="en-US" dirty="0"/>
          </a:p>
        </p:txBody>
      </p:sp>
      <p:sp>
        <p:nvSpPr>
          <p:cNvPr id="4" name="Slide Number Placeholder 3"/>
          <p:cNvSpPr>
            <a:spLocks noGrp="1"/>
          </p:cNvSpPr>
          <p:nvPr>
            <p:ph type="sldNum" sz="quarter" idx="12"/>
          </p:nvPr>
        </p:nvSpPr>
        <p:spPr/>
        <p:txBody>
          <a:bodyPr/>
          <a:lstStyle/>
          <a:p>
            <a:fld id="{818975A1-E3E1-4145-A0AE-0F28CA7CFEBB}" type="slidenum">
              <a:rPr lang="en-US" smtClean="0"/>
              <a:t>10</a:t>
            </a:fld>
            <a:endParaRPr lang="en-US" dirty="0"/>
          </a:p>
        </p:txBody>
      </p:sp>
    </p:spTree>
    <p:extLst>
      <p:ext uri="{BB962C8B-B14F-4D97-AF65-F5344CB8AC3E}">
        <p14:creationId xmlns:p14="http://schemas.microsoft.com/office/powerpoint/2010/main" val="6678820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4049" y="3764119"/>
            <a:ext cx="8596668" cy="1320800"/>
          </a:xfrm>
        </p:spPr>
        <p:txBody>
          <a:bodyPr/>
          <a:lstStyle/>
          <a:p>
            <a:pPr algn="ctr"/>
            <a:r>
              <a:rPr lang="en-US" dirty="0" smtClean="0">
                <a:solidFill>
                  <a:schemeClr val="accent1">
                    <a:lumMod val="75000"/>
                  </a:schemeClr>
                </a:solidFill>
              </a:rPr>
              <a:t>Thank You!</a:t>
            </a:r>
            <a:endParaRPr lang="en-US" dirty="0">
              <a:solidFill>
                <a:schemeClr val="accent1">
                  <a:lumMod val="75000"/>
                </a:schemeClr>
              </a:solidFill>
            </a:endParaRPr>
          </a:p>
        </p:txBody>
      </p:sp>
      <p:sp>
        <p:nvSpPr>
          <p:cNvPr id="4" name="Slide Number Placeholder 3"/>
          <p:cNvSpPr>
            <a:spLocks noGrp="1"/>
          </p:cNvSpPr>
          <p:nvPr>
            <p:ph type="sldNum" sz="quarter" idx="12"/>
          </p:nvPr>
        </p:nvSpPr>
        <p:spPr/>
        <p:txBody>
          <a:bodyPr/>
          <a:lstStyle/>
          <a:p>
            <a:fld id="{818975A1-E3E1-4145-A0AE-0F28CA7CFEBB}" type="slidenum">
              <a:rPr lang="en-US" smtClean="0"/>
              <a:t>11</a:t>
            </a:fld>
            <a:endParaRPr lang="en-US" dirty="0"/>
          </a:p>
        </p:txBody>
      </p:sp>
      <p:sp>
        <p:nvSpPr>
          <p:cNvPr id="5" name="Title 1"/>
          <p:cNvSpPr txBox="1">
            <a:spLocks/>
          </p:cNvSpPr>
          <p:nvPr/>
        </p:nvSpPr>
        <p:spPr>
          <a:xfrm>
            <a:off x="861973" y="1486877"/>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dirty="0" smtClean="0">
                <a:solidFill>
                  <a:schemeClr val="accent1">
                    <a:lumMod val="75000"/>
                  </a:schemeClr>
                </a:solidFill>
              </a:rPr>
              <a:t>Any Questions?</a:t>
            </a:r>
            <a:endParaRPr lang="en-US" dirty="0">
              <a:solidFill>
                <a:schemeClr val="accent1">
                  <a:lumMod val="75000"/>
                </a:schemeClr>
              </a:solidFill>
            </a:endParaRPr>
          </a:p>
        </p:txBody>
      </p:sp>
    </p:spTree>
    <p:extLst>
      <p:ext uri="{BB962C8B-B14F-4D97-AF65-F5344CB8AC3E}">
        <p14:creationId xmlns:p14="http://schemas.microsoft.com/office/powerpoint/2010/main" val="1999612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500" fill="hold"/>
                                        <p:tgtEl>
                                          <p:spTgt spid="5"/>
                                        </p:tgtEl>
                                        <p:attrNameLst>
                                          <p:attrName>ppt_w</p:attrName>
                                        </p:attrNameLst>
                                      </p:cBhvr>
                                      <p:tavLst>
                                        <p:tav tm="0">
                                          <p:val>
                                            <p:fltVal val="0"/>
                                          </p:val>
                                        </p:tav>
                                        <p:tav tm="100000">
                                          <p:val>
                                            <p:strVal val="#ppt_w"/>
                                          </p:val>
                                        </p:tav>
                                      </p:tavLst>
                                    </p:anim>
                                    <p:anim calcmode="lin" valueType="num">
                                      <p:cBhvr>
                                        <p:cTn id="16" dur="500" fill="hold"/>
                                        <p:tgtEl>
                                          <p:spTgt spid="5"/>
                                        </p:tgtEl>
                                        <p:attrNameLst>
                                          <p:attrName>ppt_h</p:attrName>
                                        </p:attrNameLst>
                                      </p:cBhvr>
                                      <p:tavLst>
                                        <p:tav tm="0">
                                          <p:val>
                                            <p:fltVal val="0"/>
                                          </p:val>
                                        </p:tav>
                                        <p:tav tm="100000">
                                          <p:val>
                                            <p:strVal val="#ppt_h"/>
                                          </p:val>
                                        </p:tav>
                                      </p:tavLst>
                                    </p:anim>
                                    <p:anim calcmode="lin" valueType="num">
                                      <p:cBhvr>
                                        <p:cTn id="17" dur="500" fill="hold"/>
                                        <p:tgtEl>
                                          <p:spTgt spid="5"/>
                                        </p:tgtEl>
                                        <p:attrNameLst>
                                          <p:attrName>style.rotation</p:attrName>
                                        </p:attrNameLst>
                                      </p:cBhvr>
                                      <p:tavLst>
                                        <p:tav tm="0">
                                          <p:val>
                                            <p:fltVal val="360"/>
                                          </p:val>
                                        </p:tav>
                                        <p:tav tm="100000">
                                          <p:val>
                                            <p:fltVal val="0"/>
                                          </p:val>
                                        </p:tav>
                                      </p:tavLst>
                                    </p:anim>
                                    <p:animEffect transition="in" filter="fade">
                                      <p:cBhvr>
                                        <p:cTn id="1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accent1">
                    <a:lumMod val="75000"/>
                  </a:schemeClr>
                </a:solidFill>
              </a:rPr>
              <a:t>In today’s topic we are going to discuss</a:t>
            </a:r>
            <a:endParaRPr lang="en-US" b="1" dirty="0">
              <a:solidFill>
                <a:schemeClr val="accent1">
                  <a:lumMod val="75000"/>
                </a:schemeClr>
              </a:solidFill>
            </a:endParaRPr>
          </a:p>
        </p:txBody>
      </p:sp>
      <p:sp>
        <p:nvSpPr>
          <p:cNvPr id="3" name="Content Placeholder 2"/>
          <p:cNvSpPr>
            <a:spLocks noGrp="1"/>
          </p:cNvSpPr>
          <p:nvPr>
            <p:ph idx="1"/>
          </p:nvPr>
        </p:nvSpPr>
        <p:spPr/>
        <p:txBody>
          <a:bodyPr/>
          <a:lstStyle/>
          <a:p>
            <a:r>
              <a:rPr lang="en-US" dirty="0" smtClean="0">
                <a:solidFill>
                  <a:schemeClr val="tx1"/>
                </a:solidFill>
              </a:rPr>
              <a:t>Association Rule Mining</a:t>
            </a:r>
          </a:p>
          <a:p>
            <a:r>
              <a:rPr lang="en-US" dirty="0">
                <a:solidFill>
                  <a:schemeClr val="tx1"/>
                </a:solidFill>
              </a:rPr>
              <a:t>Applications Of association rule </a:t>
            </a:r>
            <a:r>
              <a:rPr lang="en-US" dirty="0" smtClean="0">
                <a:solidFill>
                  <a:schemeClr val="tx1"/>
                </a:solidFill>
              </a:rPr>
              <a:t>mining</a:t>
            </a:r>
          </a:p>
          <a:p>
            <a:r>
              <a:rPr lang="en-US" dirty="0">
                <a:solidFill>
                  <a:schemeClr val="tx1"/>
                </a:solidFill>
              </a:rPr>
              <a:t>Measures of Effectiveness of the </a:t>
            </a:r>
            <a:r>
              <a:rPr lang="en-US" dirty="0" smtClean="0">
                <a:solidFill>
                  <a:schemeClr val="tx1"/>
                </a:solidFill>
              </a:rPr>
              <a:t>Rule</a:t>
            </a:r>
          </a:p>
          <a:p>
            <a:r>
              <a:rPr lang="en-US" dirty="0">
                <a:solidFill>
                  <a:schemeClr val="tx1"/>
                </a:solidFill>
              </a:rPr>
              <a:t>Example Dataset</a:t>
            </a:r>
            <a:r>
              <a:rPr lang="en-US" b="1" dirty="0"/>
              <a:t/>
            </a:r>
            <a:br>
              <a:rPr lang="en-US" b="1" dirty="0"/>
            </a:br>
            <a:endParaRPr lang="en-US" dirty="0"/>
          </a:p>
        </p:txBody>
      </p:sp>
      <p:sp>
        <p:nvSpPr>
          <p:cNvPr id="4" name="Slide Number Placeholder 3"/>
          <p:cNvSpPr>
            <a:spLocks noGrp="1"/>
          </p:cNvSpPr>
          <p:nvPr>
            <p:ph type="sldNum" sz="quarter" idx="12"/>
          </p:nvPr>
        </p:nvSpPr>
        <p:spPr/>
        <p:txBody>
          <a:bodyPr/>
          <a:lstStyle/>
          <a:p>
            <a:fld id="{818975A1-E3E1-4145-A0AE-0F28CA7CFEBB}" type="slidenum">
              <a:rPr lang="en-US" sz="2400" smtClean="0">
                <a:solidFill>
                  <a:schemeClr val="accent1">
                    <a:lumMod val="75000"/>
                  </a:schemeClr>
                </a:solidFill>
              </a:rPr>
              <a:t>2</a:t>
            </a:fld>
            <a:endParaRPr lang="en-US" sz="2400" dirty="0">
              <a:solidFill>
                <a:schemeClr val="accent1">
                  <a:lumMod val="75000"/>
                </a:schemeClr>
              </a:solidFill>
            </a:endParaRPr>
          </a:p>
        </p:txBody>
      </p:sp>
    </p:spTree>
    <p:extLst>
      <p:ext uri="{BB962C8B-B14F-4D97-AF65-F5344CB8AC3E}">
        <p14:creationId xmlns:p14="http://schemas.microsoft.com/office/powerpoint/2010/main" val="1205352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3">
                                            <p:txEl>
                                              <p:pRg st="0" end="0"/>
                                            </p:txEl>
                                          </p:spTgt>
                                        </p:tgtEl>
                                      </p:cBhvr>
                                    </p:animEffect>
                                    <p:animScale>
                                      <p:cBhvr>
                                        <p:cTn id="7" dur="250" autoRev="1" fill="hold"/>
                                        <p:tgtEl>
                                          <p:spTgt spid="3">
                                            <p:txEl>
                                              <p:pRg st="0" end="0"/>
                                            </p:txEl>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3">
                                            <p:txEl>
                                              <p:pRg st="1" end="1"/>
                                            </p:txEl>
                                          </p:spTgt>
                                        </p:tgtEl>
                                      </p:cBhvr>
                                    </p:animEffect>
                                    <p:animScale>
                                      <p:cBhvr>
                                        <p:cTn id="12" dur="250" autoRev="1" fill="hold"/>
                                        <p:tgtEl>
                                          <p:spTgt spid="3">
                                            <p:txEl>
                                              <p:pRg st="1" end="1"/>
                                            </p:txEl>
                                          </p:spTgt>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grpId="0" nodeType="clickEffect">
                                  <p:stCondLst>
                                    <p:cond delay="0"/>
                                  </p:stCondLst>
                                  <p:childTnLst>
                                    <p:animEffect transition="out" filter="fade">
                                      <p:cBhvr>
                                        <p:cTn id="16" dur="500" tmFilter="0, 0; .2, .5; .8, .5; 1, 0"/>
                                        <p:tgtEl>
                                          <p:spTgt spid="3">
                                            <p:txEl>
                                              <p:pRg st="2" end="2"/>
                                            </p:txEl>
                                          </p:spTgt>
                                        </p:tgtEl>
                                      </p:cBhvr>
                                    </p:animEffect>
                                    <p:animScale>
                                      <p:cBhvr>
                                        <p:cTn id="17" dur="250" autoRev="1" fill="hold"/>
                                        <p:tgtEl>
                                          <p:spTgt spid="3">
                                            <p:txEl>
                                              <p:pRg st="2" end="2"/>
                                            </p:txEl>
                                          </p:spTgt>
                                        </p:tgtEl>
                                      </p:cBhvr>
                                      <p:by x="105000" y="105000"/>
                                    </p:animScale>
                                  </p:childTnLst>
                                </p:cTn>
                              </p:par>
                            </p:childTnLst>
                          </p:cTn>
                        </p:par>
                      </p:childTnLst>
                    </p:cTn>
                  </p:par>
                  <p:par>
                    <p:cTn id="18" fill="hold">
                      <p:stCondLst>
                        <p:cond delay="indefinite"/>
                      </p:stCondLst>
                      <p:childTnLst>
                        <p:par>
                          <p:cTn id="19" fill="hold">
                            <p:stCondLst>
                              <p:cond delay="0"/>
                            </p:stCondLst>
                            <p:childTnLst>
                              <p:par>
                                <p:cTn id="20" presetID="26" presetClass="emph" presetSubtype="0" fill="hold" grpId="0" nodeType="clickEffect">
                                  <p:stCondLst>
                                    <p:cond delay="0"/>
                                  </p:stCondLst>
                                  <p:childTnLst>
                                    <p:animEffect transition="out" filter="fade">
                                      <p:cBhvr>
                                        <p:cTn id="21" dur="500" tmFilter="0, 0; .2, .5; .8, .5; 1, 0"/>
                                        <p:tgtEl>
                                          <p:spTgt spid="3">
                                            <p:txEl>
                                              <p:pRg st="3" end="3"/>
                                            </p:txEl>
                                          </p:spTgt>
                                        </p:tgtEl>
                                      </p:cBhvr>
                                    </p:animEffect>
                                    <p:animScale>
                                      <p:cBhvr>
                                        <p:cTn id="22" dur="250" autoRev="1" fill="hold"/>
                                        <p:tgtEl>
                                          <p:spTgt spid="3">
                                            <p:txEl>
                                              <p:pRg st="3" end="3"/>
                                            </p:txEl>
                                          </p:spTgt>
                                        </p:tgtEl>
                                      </p:cBhvr>
                                      <p:by x="105000" y="105000"/>
                                    </p:animScale>
                                  </p:childTnLst>
                                </p:cTn>
                              </p:par>
                              <p:par>
                                <p:cTn id="23" presetID="26" presetClass="emph" presetSubtype="0" fill="hold" grpId="0" nodeType="withEffect">
                                  <p:stCondLst>
                                    <p:cond delay="0"/>
                                  </p:stCondLst>
                                  <p:childTnLst>
                                    <p:animEffect transition="out" filter="fade">
                                      <p:cBhvr>
                                        <p:cTn id="24" dur="500" tmFilter="0, 0; .2, .5; .8, .5; 1, 0"/>
                                        <p:tgtEl>
                                          <p:spTgt spid="2"/>
                                        </p:tgtEl>
                                      </p:cBhvr>
                                    </p:animEffect>
                                    <p:animScale>
                                      <p:cBhvr>
                                        <p:cTn id="25" dur="250" autoRev="1" fill="hold"/>
                                        <p:tgtEl>
                                          <p:spTgt spid="2"/>
                                        </p:tgtEl>
                                      </p:cBhvr>
                                      <p:by x="105000" y="105000"/>
                                    </p:animScale>
                                  </p:childTnLst>
                                </p:cTn>
                              </p:par>
                              <p:par>
                                <p:cTn id="26" presetID="26" presetClass="emph" presetSubtype="0" fill="hold" grpId="0" nodeType="withEffect">
                                  <p:stCondLst>
                                    <p:cond delay="0"/>
                                  </p:stCondLst>
                                  <p:childTnLst>
                                    <p:animEffect transition="out" filter="fade">
                                      <p:cBhvr>
                                        <p:cTn id="27" dur="500" tmFilter="0, 0; .2, .5; .8, .5; 1, 0"/>
                                        <p:tgtEl>
                                          <p:spTgt spid="4"/>
                                        </p:tgtEl>
                                      </p:cBhvr>
                                    </p:animEffect>
                                    <p:animScale>
                                      <p:cBhvr>
                                        <p:cTn id="28" dur="250" autoRev="1" fill="hold"/>
                                        <p:tgtEl>
                                          <p:spTgt spid="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a:t>
            </a:r>
            <a:r>
              <a:rPr lang="en-US" dirty="0"/>
              <a:t>data that we are going to deal with looks like this:</a:t>
            </a:r>
            <a:endParaRPr lang="en-US" b="1" dirty="0">
              <a:solidFill>
                <a:schemeClr val="accent1">
                  <a:lumMod val="75000"/>
                </a:schemeClr>
              </a:solidFill>
            </a:endParaRPr>
          </a:p>
        </p:txBody>
      </p:sp>
      <p:sp>
        <p:nvSpPr>
          <p:cNvPr id="4" name="Slide Number Placeholder 3"/>
          <p:cNvSpPr>
            <a:spLocks noGrp="1"/>
          </p:cNvSpPr>
          <p:nvPr>
            <p:ph type="sldNum" sz="quarter" idx="12"/>
          </p:nvPr>
        </p:nvSpPr>
        <p:spPr/>
        <p:txBody>
          <a:bodyPr/>
          <a:lstStyle/>
          <a:p>
            <a:fld id="{818975A1-E3E1-4145-A0AE-0F28CA7CFEBB}" type="slidenum">
              <a:rPr lang="en-US" sz="2400">
                <a:solidFill>
                  <a:schemeClr val="accent1">
                    <a:lumMod val="75000"/>
                  </a:schemeClr>
                </a:solidFill>
              </a:rPr>
              <a:pPr/>
              <a:t>3</a:t>
            </a:fld>
            <a:endParaRPr lang="en-US" sz="2400" dirty="0"/>
          </a:p>
        </p:txBody>
      </p:sp>
      <p:pic>
        <p:nvPicPr>
          <p:cNvPr id="1026" name="Picture 2" descr="https://cdn-images-1.medium.com/max/1000/1*xu3-x32Vep_NooObcL_y3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82527" y="1659861"/>
            <a:ext cx="7991475" cy="4381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9481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1">
                    <a:lumMod val="75000"/>
                  </a:schemeClr>
                </a:solidFill>
              </a:rPr>
              <a:t>Association Rule Mining</a:t>
            </a:r>
            <a:endParaRPr lang="en-US" dirty="0">
              <a:solidFill>
                <a:schemeClr val="accent1">
                  <a:lumMod val="75000"/>
                </a:schemeClr>
              </a:solidFill>
            </a:endParaRPr>
          </a:p>
        </p:txBody>
      </p:sp>
      <p:sp>
        <p:nvSpPr>
          <p:cNvPr id="3" name="Content Placeholder 2"/>
          <p:cNvSpPr>
            <a:spLocks noGrp="1"/>
          </p:cNvSpPr>
          <p:nvPr>
            <p:ph idx="1"/>
          </p:nvPr>
        </p:nvSpPr>
        <p:spPr/>
        <p:txBody>
          <a:bodyPr>
            <a:normAutofit/>
          </a:bodyPr>
          <a:lstStyle/>
          <a:p>
            <a:r>
              <a:rPr lang="en-US" dirty="0"/>
              <a:t>Association Rule Mining is one of the ways to find patterns in data</a:t>
            </a:r>
            <a:r>
              <a:rPr lang="en-US" dirty="0" smtClean="0"/>
              <a:t>.</a:t>
            </a:r>
          </a:p>
          <a:p>
            <a:pPr marL="0" indent="0">
              <a:buNone/>
            </a:pPr>
            <a:r>
              <a:rPr lang="en-US" dirty="0" smtClean="0"/>
              <a:t>It </a:t>
            </a:r>
            <a:r>
              <a:rPr lang="en-US" dirty="0"/>
              <a:t>finds:</a:t>
            </a:r>
          </a:p>
          <a:p>
            <a:r>
              <a:rPr lang="en-US" dirty="0"/>
              <a:t>features (dimensions) which occur together</a:t>
            </a:r>
          </a:p>
          <a:p>
            <a:r>
              <a:rPr lang="en-US" dirty="0"/>
              <a:t>features (dimensions) which are “correlated</a:t>
            </a:r>
            <a:r>
              <a:rPr lang="en-US" dirty="0" smtClean="0"/>
              <a:t>”</a:t>
            </a:r>
          </a:p>
          <a:p>
            <a:r>
              <a:rPr lang="en-US" dirty="0"/>
              <a:t>What does the value of one feature tell us about the value of another feature? For example, people who buy diapers are likely to buy baby powder. Or we can rephrase the statement by saying: If (people buy diaper), then (they buy baby powder). Note the if, then rule. This does not necessarily mean that if people buy baby powder, they buy diaper. In General, we can say that if condition A tends to B it does not necessarily mean that B tends to A. Watch the directionality!</a:t>
            </a:r>
          </a:p>
          <a:p>
            <a:endParaRPr lang="en-US" dirty="0"/>
          </a:p>
        </p:txBody>
      </p:sp>
      <p:sp>
        <p:nvSpPr>
          <p:cNvPr id="4" name="Slide Number Placeholder 3"/>
          <p:cNvSpPr>
            <a:spLocks noGrp="1"/>
          </p:cNvSpPr>
          <p:nvPr>
            <p:ph type="sldNum" sz="quarter" idx="12"/>
          </p:nvPr>
        </p:nvSpPr>
        <p:spPr/>
        <p:txBody>
          <a:bodyPr/>
          <a:lstStyle/>
          <a:p>
            <a:fld id="{818975A1-E3E1-4145-A0AE-0F28CA7CFEBB}" type="slidenum">
              <a:rPr lang="en-US" smtClean="0"/>
              <a:t>4</a:t>
            </a:fld>
            <a:endParaRPr lang="en-US" dirty="0"/>
          </a:p>
        </p:txBody>
      </p:sp>
    </p:spTree>
    <p:extLst>
      <p:ext uri="{BB962C8B-B14F-4D97-AF65-F5344CB8AC3E}">
        <p14:creationId xmlns:p14="http://schemas.microsoft.com/office/powerpoint/2010/main" val="1825789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grpId="0" nodeType="clickEffect">
                                  <p:stCondLst>
                                    <p:cond delay="0"/>
                                  </p:stCondLst>
                                  <p:childTnLst>
                                    <p:set>
                                      <p:cBhvr rctx="PPT">
                                        <p:cTn id="6" dur="indefinite"/>
                                        <p:tgtEl>
                                          <p:spTgt spid="2"/>
                                        </p:tgtEl>
                                        <p:attrNameLst>
                                          <p:attrName>style.opacity</p:attrName>
                                        </p:attrNameLst>
                                      </p:cBhvr>
                                      <p:to>
                                        <p:strVal val="0.5"/>
                                      </p:to>
                                    </p:set>
                                    <p:animEffect filter="image" prLst="opacity: 0.5">
                                      <p:cBhvr rctx="IE">
                                        <p:cTn id="7" dur="indefinite"/>
                                        <p:tgtEl>
                                          <p:spTgt spid="2"/>
                                        </p:tgtEl>
                                      </p:cBhvr>
                                    </p:animEffect>
                                  </p:childTnLst>
                                </p:cTn>
                              </p:par>
                              <p:par>
                                <p:cTn id="8" presetID="9" presetClass="emph" presetSubtype="0" grpId="0" nodeType="withEffect">
                                  <p:stCondLst>
                                    <p:cond delay="0"/>
                                  </p:stCondLst>
                                  <p:childTnLst>
                                    <p:set>
                                      <p:cBhvr rctx="PPT">
                                        <p:cTn id="9" dur="indefinite"/>
                                        <p:tgtEl>
                                          <p:spTgt spid="3">
                                            <p:txEl>
                                              <p:pRg st="0" end="0"/>
                                            </p:txEl>
                                          </p:spTgt>
                                        </p:tgtEl>
                                        <p:attrNameLst>
                                          <p:attrName>style.opacity</p:attrName>
                                        </p:attrNameLst>
                                      </p:cBhvr>
                                      <p:to>
                                        <p:strVal val="0.5"/>
                                      </p:to>
                                    </p:set>
                                    <p:animEffect filter="image" prLst="opacity: 0.5">
                                      <p:cBhvr rctx="IE">
                                        <p:cTn id="10" dur="indefinite"/>
                                        <p:tgtEl>
                                          <p:spTgt spid="3">
                                            <p:txEl>
                                              <p:pRg st="0" end="0"/>
                                            </p:txEl>
                                          </p:spTgt>
                                        </p:tgtEl>
                                      </p:cBhvr>
                                    </p:animEffect>
                                  </p:childTnLst>
                                </p:cTn>
                              </p:par>
                              <p:par>
                                <p:cTn id="11" presetID="9" presetClass="emph" presetSubtype="0" grpId="0" nodeType="withEffect">
                                  <p:stCondLst>
                                    <p:cond delay="0"/>
                                  </p:stCondLst>
                                  <p:childTnLst>
                                    <p:set>
                                      <p:cBhvr rctx="PPT">
                                        <p:cTn id="12" dur="indefinite"/>
                                        <p:tgtEl>
                                          <p:spTgt spid="3">
                                            <p:txEl>
                                              <p:pRg st="1" end="1"/>
                                            </p:txEl>
                                          </p:spTgt>
                                        </p:tgtEl>
                                        <p:attrNameLst>
                                          <p:attrName>style.opacity</p:attrName>
                                        </p:attrNameLst>
                                      </p:cBhvr>
                                      <p:to>
                                        <p:strVal val="0.5"/>
                                      </p:to>
                                    </p:set>
                                    <p:animEffect filter="image" prLst="opacity: 0.5">
                                      <p:cBhvr rctx="IE">
                                        <p:cTn id="13" dur="indefinite"/>
                                        <p:tgtEl>
                                          <p:spTgt spid="3">
                                            <p:txEl>
                                              <p:pRg st="1" end="1"/>
                                            </p:txEl>
                                          </p:spTgt>
                                        </p:tgtEl>
                                      </p:cBhvr>
                                    </p:animEffect>
                                  </p:childTnLst>
                                </p:cTn>
                              </p:par>
                              <p:par>
                                <p:cTn id="14" presetID="9" presetClass="emph" presetSubtype="0" grpId="0" nodeType="withEffect">
                                  <p:stCondLst>
                                    <p:cond delay="0"/>
                                  </p:stCondLst>
                                  <p:childTnLst>
                                    <p:set>
                                      <p:cBhvr rctx="PPT">
                                        <p:cTn id="15" dur="indefinite"/>
                                        <p:tgtEl>
                                          <p:spTgt spid="3">
                                            <p:txEl>
                                              <p:pRg st="2" end="2"/>
                                            </p:txEl>
                                          </p:spTgt>
                                        </p:tgtEl>
                                        <p:attrNameLst>
                                          <p:attrName>style.opacity</p:attrName>
                                        </p:attrNameLst>
                                      </p:cBhvr>
                                      <p:to>
                                        <p:strVal val="0.5"/>
                                      </p:to>
                                    </p:set>
                                    <p:animEffect filter="image" prLst="opacity: 0.5">
                                      <p:cBhvr rctx="IE">
                                        <p:cTn id="16" dur="indefinite"/>
                                        <p:tgtEl>
                                          <p:spTgt spid="3">
                                            <p:txEl>
                                              <p:pRg st="2" end="2"/>
                                            </p:txEl>
                                          </p:spTgt>
                                        </p:tgtEl>
                                      </p:cBhvr>
                                    </p:animEffect>
                                  </p:childTnLst>
                                </p:cTn>
                              </p:par>
                              <p:par>
                                <p:cTn id="17" presetID="9" presetClass="emph" presetSubtype="0" grpId="0" nodeType="withEffect">
                                  <p:stCondLst>
                                    <p:cond delay="0"/>
                                  </p:stCondLst>
                                  <p:childTnLst>
                                    <p:set>
                                      <p:cBhvr rctx="PPT">
                                        <p:cTn id="18" dur="indefinite"/>
                                        <p:tgtEl>
                                          <p:spTgt spid="3">
                                            <p:txEl>
                                              <p:pRg st="3" end="3"/>
                                            </p:txEl>
                                          </p:spTgt>
                                        </p:tgtEl>
                                        <p:attrNameLst>
                                          <p:attrName>style.opacity</p:attrName>
                                        </p:attrNameLst>
                                      </p:cBhvr>
                                      <p:to>
                                        <p:strVal val="0.5"/>
                                      </p:to>
                                    </p:set>
                                    <p:animEffect filter="image" prLst="opacity: 0.5">
                                      <p:cBhvr rctx="IE">
                                        <p:cTn id="19" dur="indefinite"/>
                                        <p:tgtEl>
                                          <p:spTgt spid="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mph" presetSubtype="0" grpId="0" nodeType="clickEffect">
                                  <p:stCondLst>
                                    <p:cond delay="0"/>
                                  </p:stCondLst>
                                  <p:childTnLst>
                                    <p:set>
                                      <p:cBhvr rctx="PPT">
                                        <p:cTn id="23" dur="indefinite"/>
                                        <p:tgtEl>
                                          <p:spTgt spid="3">
                                            <p:txEl>
                                              <p:pRg st="4" end="4"/>
                                            </p:txEl>
                                          </p:spTgt>
                                        </p:tgtEl>
                                        <p:attrNameLst>
                                          <p:attrName>style.opacity</p:attrName>
                                        </p:attrNameLst>
                                      </p:cBhvr>
                                      <p:to>
                                        <p:strVal val="0.5"/>
                                      </p:to>
                                    </p:set>
                                    <p:animEffect filter="image" prLst="opacity: 0.5">
                                      <p:cBhvr rctx="IE">
                                        <p:cTn id="24" dur="indefinite"/>
                                        <p:tgtEl>
                                          <p:spTgt spid="3">
                                            <p:txEl>
                                              <p:pRg st="4" end="4"/>
                                            </p:txEl>
                                          </p:spTgt>
                                        </p:tgtEl>
                                      </p:cBhvr>
                                    </p:animEffect>
                                  </p:childTnLst>
                                </p:cTn>
                              </p:par>
                              <p:par>
                                <p:cTn id="25" presetID="9" presetClass="emph" presetSubtype="0" grpId="0" nodeType="withEffect">
                                  <p:stCondLst>
                                    <p:cond delay="0"/>
                                  </p:stCondLst>
                                  <p:childTnLst>
                                    <p:set>
                                      <p:cBhvr rctx="PPT">
                                        <p:cTn id="26" dur="indefinite"/>
                                        <p:tgtEl>
                                          <p:spTgt spid="4"/>
                                        </p:tgtEl>
                                        <p:attrNameLst>
                                          <p:attrName>style.opacity</p:attrName>
                                        </p:attrNameLst>
                                      </p:cBhvr>
                                      <p:to>
                                        <p:strVal val="0.5"/>
                                      </p:to>
                                    </p:set>
                                    <p:animEffect filter="image" prLst="opacity: 0.5">
                                      <p:cBhvr rctx="IE">
                                        <p:cTn id="27" dur="indefinite"/>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accent1">
                    <a:lumMod val="75000"/>
                  </a:schemeClr>
                </a:solidFill>
              </a:rPr>
              <a:t>Applications Of association rule mining</a:t>
            </a:r>
            <a:endParaRPr lang="en-US" b="1" dirty="0">
              <a:solidFill>
                <a:schemeClr val="accent1">
                  <a:lumMod val="75000"/>
                </a:schemeClr>
              </a:solidFill>
            </a:endParaRPr>
          </a:p>
        </p:txBody>
      </p:sp>
      <p:sp>
        <p:nvSpPr>
          <p:cNvPr id="3" name="Content Placeholder 2"/>
          <p:cNvSpPr>
            <a:spLocks noGrp="1"/>
          </p:cNvSpPr>
          <p:nvPr>
            <p:ph idx="1"/>
          </p:nvPr>
        </p:nvSpPr>
        <p:spPr/>
        <p:txBody>
          <a:bodyPr/>
          <a:lstStyle/>
          <a:p>
            <a:r>
              <a:rPr lang="en-US" dirty="0"/>
              <a:t>We can use Association Rules in any dataset where features take only two values i.e., 0/1. Some examples are listed below:</a:t>
            </a:r>
          </a:p>
          <a:p>
            <a:r>
              <a:rPr lang="en-US" b="1" dirty="0"/>
              <a:t>Market Basket Analysis </a:t>
            </a:r>
            <a:r>
              <a:rPr lang="en-US" dirty="0"/>
              <a:t>is a popular application of Association Rules.</a:t>
            </a:r>
          </a:p>
          <a:p>
            <a:r>
              <a:rPr lang="en-US" dirty="0"/>
              <a:t>People who visit webpage X are likely to visit webpage Y</a:t>
            </a:r>
          </a:p>
          <a:p>
            <a:r>
              <a:rPr lang="en-US" dirty="0"/>
              <a:t>People who have age-group [30,40] &amp; income [&gt;$100k] are likely to own home</a:t>
            </a:r>
          </a:p>
        </p:txBody>
      </p:sp>
      <p:sp>
        <p:nvSpPr>
          <p:cNvPr id="4" name="Slide Number Placeholder 3"/>
          <p:cNvSpPr>
            <a:spLocks noGrp="1"/>
          </p:cNvSpPr>
          <p:nvPr>
            <p:ph type="sldNum" sz="quarter" idx="12"/>
          </p:nvPr>
        </p:nvSpPr>
        <p:spPr/>
        <p:txBody>
          <a:bodyPr/>
          <a:lstStyle/>
          <a:p>
            <a:fld id="{818975A1-E3E1-4145-A0AE-0F28CA7CFEBB}" type="slidenum">
              <a:rPr lang="en-US" sz="2400">
                <a:solidFill>
                  <a:schemeClr val="accent1">
                    <a:lumMod val="75000"/>
                  </a:schemeClr>
                </a:solidFill>
              </a:rPr>
              <a:pPr/>
              <a:t>5</a:t>
            </a:fld>
            <a:endParaRPr lang="en-US" sz="2400" dirty="0"/>
          </a:p>
        </p:txBody>
      </p:sp>
    </p:spTree>
    <p:extLst>
      <p:ext uri="{BB962C8B-B14F-4D97-AF65-F5344CB8AC3E}">
        <p14:creationId xmlns:p14="http://schemas.microsoft.com/office/powerpoint/2010/main" val="3823564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randombar(horizontal)">
                                      <p:cBhvr>
                                        <p:cTn id="25" dur="500"/>
                                        <p:tgtEl>
                                          <p:spTgt spid="2"/>
                                        </p:tgtEl>
                                      </p:cBhvr>
                                    </p:animEffect>
                                  </p:childTnLst>
                                </p:cTn>
                              </p:par>
                              <p:par>
                                <p:cTn id="26" presetID="14" presetClass="entr" presetSubtype="10" fill="hold" grpId="0" nodeType="with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randombar(horizontal)">
                                      <p:cBhvr>
                                        <p:cTn id="2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Measures </a:t>
            </a:r>
            <a:r>
              <a:rPr lang="en-US" b="1" dirty="0"/>
              <a:t>of Effectiveness of the Rule</a:t>
            </a:r>
            <a:br>
              <a:rPr lang="en-US" b="1" dirty="0"/>
            </a:br>
            <a:endParaRPr lang="en-US" b="1" dirty="0">
              <a:solidFill>
                <a:schemeClr val="accent1">
                  <a:lumMod val="75000"/>
                </a:schemeClr>
              </a:solidFill>
            </a:endParaRPr>
          </a:p>
        </p:txBody>
      </p:sp>
      <p:sp>
        <p:nvSpPr>
          <p:cNvPr id="3" name="Content Placeholder 2"/>
          <p:cNvSpPr>
            <a:spLocks noGrp="1"/>
          </p:cNvSpPr>
          <p:nvPr>
            <p:ph idx="1"/>
          </p:nvPr>
        </p:nvSpPr>
        <p:spPr/>
        <p:txBody>
          <a:bodyPr/>
          <a:lstStyle/>
          <a:p>
            <a:r>
              <a:rPr lang="en-US" dirty="0" smtClean="0"/>
              <a:t>The </a:t>
            </a:r>
            <a:r>
              <a:rPr lang="en-US" dirty="0"/>
              <a:t>measures of effectiveness of the rule are as Follows:</a:t>
            </a:r>
          </a:p>
          <a:p>
            <a:r>
              <a:rPr lang="en-US" dirty="0"/>
              <a:t>Support</a:t>
            </a:r>
          </a:p>
          <a:p>
            <a:r>
              <a:rPr lang="en-US" dirty="0"/>
              <a:t>Confidence</a:t>
            </a:r>
          </a:p>
          <a:p>
            <a:r>
              <a:rPr lang="en-US" dirty="0"/>
              <a:t>Lift</a:t>
            </a:r>
          </a:p>
          <a:p>
            <a:r>
              <a:rPr lang="en-US" dirty="0"/>
              <a:t>Others: Affinity, Leverage</a:t>
            </a:r>
          </a:p>
          <a:p>
            <a:r>
              <a:rPr lang="en-US" dirty="0"/>
              <a:t>We are going to discuss Support and Confidence in more detail using an example dataset.</a:t>
            </a:r>
          </a:p>
        </p:txBody>
      </p:sp>
      <p:sp>
        <p:nvSpPr>
          <p:cNvPr id="4" name="Slide Number Placeholder 3"/>
          <p:cNvSpPr>
            <a:spLocks noGrp="1"/>
          </p:cNvSpPr>
          <p:nvPr>
            <p:ph type="sldNum" sz="quarter" idx="12"/>
          </p:nvPr>
        </p:nvSpPr>
        <p:spPr/>
        <p:txBody>
          <a:bodyPr/>
          <a:lstStyle/>
          <a:p>
            <a:fld id="{818975A1-E3E1-4145-A0AE-0F28CA7CFEBB}" type="slidenum">
              <a:rPr lang="en-US" sz="2400">
                <a:solidFill>
                  <a:schemeClr val="accent1">
                    <a:lumMod val="75000"/>
                  </a:schemeClr>
                </a:solidFill>
              </a:rPr>
              <a:pPr/>
              <a:t>6</a:t>
            </a:fld>
            <a:endParaRPr lang="en-US" sz="2400" dirty="0"/>
          </a:p>
        </p:txBody>
      </p:sp>
    </p:spTree>
    <p:extLst>
      <p:ext uri="{BB962C8B-B14F-4D97-AF65-F5344CB8AC3E}">
        <p14:creationId xmlns:p14="http://schemas.microsoft.com/office/powerpoint/2010/main" val="3459131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0" end="0"/>
                                            </p:txEl>
                                          </p:spTgt>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1" end="1"/>
                                            </p:txEl>
                                          </p:spTgt>
                                        </p:tgtEl>
                                      </p:cBhvr>
                                    </p:animEffect>
                                  </p:childTnLst>
                                </p:cTn>
                              </p:par>
                              <p:par>
                                <p:cTn id="23" presetID="31" presetClass="entr" presetSubtype="0" fill="hold" grpId="0" nodeType="with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8" dur="1000"/>
                                        <p:tgtEl>
                                          <p:spTgt spid="3">
                                            <p:txEl>
                                              <p:pRg st="2" end="2"/>
                                            </p:txEl>
                                          </p:spTgt>
                                        </p:tgtEl>
                                      </p:cBhvr>
                                    </p:animEffect>
                                  </p:childTnLst>
                                </p:cTn>
                              </p:par>
                              <p:par>
                                <p:cTn id="29" presetID="31" presetClass="entr" presetSubtype="0" fill="hold" grpId="0" nodeType="with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par>
                                <p:cTn id="35" presetID="31" presetClass="entr" presetSubtype="0" fill="hold" grpId="0" nodeType="with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p:cTn id="37"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8"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9"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0" dur="1000"/>
                                        <p:tgtEl>
                                          <p:spTgt spid="3">
                                            <p:txEl>
                                              <p:pRg st="4" end="4"/>
                                            </p:txEl>
                                          </p:spTgt>
                                        </p:tgtEl>
                                      </p:cBhvr>
                                    </p:animEffect>
                                  </p:childTnLst>
                                </p:cTn>
                              </p:par>
                              <p:par>
                                <p:cTn id="41" presetID="31" presetClass="entr" presetSubtype="0" fill="hold" grpId="0" nodeType="with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p:cTn id="43"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4"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5"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6" dur="1000"/>
                                        <p:tgtEl>
                                          <p:spTgt spid="3">
                                            <p:txEl>
                                              <p:pRg st="5" end="5"/>
                                            </p:txEl>
                                          </p:spTgt>
                                        </p:tgtEl>
                                      </p:cBhvr>
                                    </p:animEffect>
                                  </p:childTnLst>
                                </p:cTn>
                              </p:par>
                              <p:par>
                                <p:cTn id="47" presetID="31" presetClass="entr" presetSubtype="0" fill="hold" grpId="0" nodeType="withEffect">
                                  <p:stCondLst>
                                    <p:cond delay="0"/>
                                  </p:stCondLst>
                                  <p:childTnLst>
                                    <p:set>
                                      <p:cBhvr>
                                        <p:cTn id="48" dur="1" fill="hold">
                                          <p:stCondLst>
                                            <p:cond delay="0"/>
                                          </p:stCondLst>
                                        </p:cTn>
                                        <p:tgtEl>
                                          <p:spTgt spid="4"/>
                                        </p:tgtEl>
                                        <p:attrNameLst>
                                          <p:attrName>style.visibility</p:attrName>
                                        </p:attrNameLst>
                                      </p:cBhvr>
                                      <p:to>
                                        <p:strVal val="visible"/>
                                      </p:to>
                                    </p:set>
                                    <p:anim calcmode="lin" valueType="num">
                                      <p:cBhvr>
                                        <p:cTn id="49" dur="1000" fill="hold"/>
                                        <p:tgtEl>
                                          <p:spTgt spid="4"/>
                                        </p:tgtEl>
                                        <p:attrNameLst>
                                          <p:attrName>ppt_w</p:attrName>
                                        </p:attrNameLst>
                                      </p:cBhvr>
                                      <p:tavLst>
                                        <p:tav tm="0">
                                          <p:val>
                                            <p:fltVal val="0"/>
                                          </p:val>
                                        </p:tav>
                                        <p:tav tm="100000">
                                          <p:val>
                                            <p:strVal val="#ppt_w"/>
                                          </p:val>
                                        </p:tav>
                                      </p:tavLst>
                                    </p:anim>
                                    <p:anim calcmode="lin" valueType="num">
                                      <p:cBhvr>
                                        <p:cTn id="50" dur="1000" fill="hold"/>
                                        <p:tgtEl>
                                          <p:spTgt spid="4"/>
                                        </p:tgtEl>
                                        <p:attrNameLst>
                                          <p:attrName>ppt_h</p:attrName>
                                        </p:attrNameLst>
                                      </p:cBhvr>
                                      <p:tavLst>
                                        <p:tav tm="0">
                                          <p:val>
                                            <p:fltVal val="0"/>
                                          </p:val>
                                        </p:tav>
                                        <p:tav tm="100000">
                                          <p:val>
                                            <p:strVal val="#ppt_h"/>
                                          </p:val>
                                        </p:tav>
                                      </p:tavLst>
                                    </p:anim>
                                    <p:anim calcmode="lin" valueType="num">
                                      <p:cBhvr>
                                        <p:cTn id="51" dur="1000" fill="hold"/>
                                        <p:tgtEl>
                                          <p:spTgt spid="4"/>
                                        </p:tgtEl>
                                        <p:attrNameLst>
                                          <p:attrName>style.rotation</p:attrName>
                                        </p:attrNameLst>
                                      </p:cBhvr>
                                      <p:tavLst>
                                        <p:tav tm="0">
                                          <p:val>
                                            <p:fltVal val="90"/>
                                          </p:val>
                                        </p:tav>
                                        <p:tav tm="100000">
                                          <p:val>
                                            <p:fltVal val="0"/>
                                          </p:val>
                                        </p:tav>
                                      </p:tavLst>
                                    </p:anim>
                                    <p:animEffect transition="in" filter="fade">
                                      <p:cBhvr>
                                        <p:cTn id="52"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accent1">
                    <a:lumMod val="75000"/>
                  </a:schemeClr>
                </a:solidFill>
              </a:rPr>
              <a:t>Example Dataset</a:t>
            </a:r>
            <a:endParaRPr lang="en-US" b="1" dirty="0">
              <a:solidFill>
                <a:schemeClr val="accent1">
                  <a:lumMod val="75000"/>
                </a:schemeClr>
              </a:solidFill>
            </a:endParaRPr>
          </a:p>
        </p:txBody>
      </p:sp>
      <p:sp>
        <p:nvSpPr>
          <p:cNvPr id="4" name="Slide Number Placeholder 3"/>
          <p:cNvSpPr>
            <a:spLocks noGrp="1"/>
          </p:cNvSpPr>
          <p:nvPr>
            <p:ph type="sldNum" sz="quarter" idx="12"/>
          </p:nvPr>
        </p:nvSpPr>
        <p:spPr/>
        <p:txBody>
          <a:bodyPr/>
          <a:lstStyle/>
          <a:p>
            <a:fld id="{818975A1-E3E1-4145-A0AE-0F28CA7CFEBB}" type="slidenum">
              <a:rPr lang="en-US" sz="2400">
                <a:solidFill>
                  <a:schemeClr val="accent1">
                    <a:lumMod val="75000"/>
                  </a:schemeClr>
                </a:solidFill>
              </a:rPr>
              <a:pPr/>
              <a:t>7</a:t>
            </a:fld>
            <a:endParaRPr lang="en-US" sz="2400" dirty="0"/>
          </a:p>
        </p:txBody>
      </p:sp>
      <p:pic>
        <p:nvPicPr>
          <p:cNvPr id="2050" name="Picture 2" descr="https://cdn-images-1.medium.com/max/1600/1*908489_PRdpPMctC6MT6OQ.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9432" y="1930400"/>
            <a:ext cx="6192471" cy="41370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369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wipe(down)">
                                      <p:cBhvr>
                                        <p:cTn id="23" dur="580">
                                          <p:stCondLst>
                                            <p:cond delay="0"/>
                                          </p:stCondLst>
                                        </p:cTn>
                                        <p:tgtEl>
                                          <p:spTgt spid="4"/>
                                        </p:tgtEl>
                                      </p:cBhvr>
                                    </p:animEffect>
                                    <p:anim calcmode="lin" valueType="num">
                                      <p:cBhvr>
                                        <p:cTn id="24"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9" dur="26">
                                          <p:stCondLst>
                                            <p:cond delay="650"/>
                                          </p:stCondLst>
                                        </p:cTn>
                                        <p:tgtEl>
                                          <p:spTgt spid="4"/>
                                        </p:tgtEl>
                                      </p:cBhvr>
                                      <p:to x="100000" y="60000"/>
                                    </p:animScale>
                                    <p:animScale>
                                      <p:cBhvr>
                                        <p:cTn id="30" dur="166" decel="50000">
                                          <p:stCondLst>
                                            <p:cond delay="676"/>
                                          </p:stCondLst>
                                        </p:cTn>
                                        <p:tgtEl>
                                          <p:spTgt spid="4"/>
                                        </p:tgtEl>
                                      </p:cBhvr>
                                      <p:to x="100000" y="100000"/>
                                    </p:animScale>
                                    <p:animScale>
                                      <p:cBhvr>
                                        <p:cTn id="31" dur="26">
                                          <p:stCondLst>
                                            <p:cond delay="1312"/>
                                          </p:stCondLst>
                                        </p:cTn>
                                        <p:tgtEl>
                                          <p:spTgt spid="4"/>
                                        </p:tgtEl>
                                      </p:cBhvr>
                                      <p:to x="100000" y="80000"/>
                                    </p:animScale>
                                    <p:animScale>
                                      <p:cBhvr>
                                        <p:cTn id="32" dur="166" decel="50000">
                                          <p:stCondLst>
                                            <p:cond delay="1338"/>
                                          </p:stCondLst>
                                        </p:cTn>
                                        <p:tgtEl>
                                          <p:spTgt spid="4"/>
                                        </p:tgtEl>
                                      </p:cBhvr>
                                      <p:to x="100000" y="100000"/>
                                    </p:animScale>
                                    <p:animScale>
                                      <p:cBhvr>
                                        <p:cTn id="33" dur="26">
                                          <p:stCondLst>
                                            <p:cond delay="1642"/>
                                          </p:stCondLst>
                                        </p:cTn>
                                        <p:tgtEl>
                                          <p:spTgt spid="4"/>
                                        </p:tgtEl>
                                      </p:cBhvr>
                                      <p:to x="100000" y="90000"/>
                                    </p:animScale>
                                    <p:animScale>
                                      <p:cBhvr>
                                        <p:cTn id="34" dur="166" decel="50000">
                                          <p:stCondLst>
                                            <p:cond delay="1668"/>
                                          </p:stCondLst>
                                        </p:cTn>
                                        <p:tgtEl>
                                          <p:spTgt spid="4"/>
                                        </p:tgtEl>
                                      </p:cBhvr>
                                      <p:to x="100000" y="100000"/>
                                    </p:animScale>
                                    <p:animScale>
                                      <p:cBhvr>
                                        <p:cTn id="35" dur="26">
                                          <p:stCondLst>
                                            <p:cond delay="1808"/>
                                          </p:stCondLst>
                                        </p:cTn>
                                        <p:tgtEl>
                                          <p:spTgt spid="4"/>
                                        </p:tgtEl>
                                      </p:cBhvr>
                                      <p:to x="100000" y="95000"/>
                                    </p:animScale>
                                    <p:animScale>
                                      <p:cBhvr>
                                        <p:cTn id="36"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previous </a:t>
            </a:r>
            <a:r>
              <a:rPr lang="en-US" dirty="0"/>
              <a:t>dataset can also be represented like this:</a:t>
            </a:r>
            <a:endParaRPr lang="en-US" b="1" dirty="0">
              <a:solidFill>
                <a:schemeClr val="accent1">
                  <a:lumMod val="75000"/>
                </a:schemeClr>
              </a:solidFill>
            </a:endParaRPr>
          </a:p>
        </p:txBody>
      </p:sp>
      <p:sp>
        <p:nvSpPr>
          <p:cNvPr id="4" name="Slide Number Placeholder 3"/>
          <p:cNvSpPr>
            <a:spLocks noGrp="1"/>
          </p:cNvSpPr>
          <p:nvPr>
            <p:ph type="sldNum" sz="quarter" idx="12"/>
          </p:nvPr>
        </p:nvSpPr>
        <p:spPr/>
        <p:txBody>
          <a:bodyPr/>
          <a:lstStyle/>
          <a:p>
            <a:fld id="{818975A1-E3E1-4145-A0AE-0F28CA7CFEBB}" type="slidenum">
              <a:rPr lang="en-US" sz="2400">
                <a:solidFill>
                  <a:schemeClr val="accent1">
                    <a:lumMod val="75000"/>
                  </a:schemeClr>
                </a:solidFill>
              </a:rPr>
              <a:pPr/>
              <a:t>8</a:t>
            </a:fld>
            <a:endParaRPr lang="en-US" sz="2400" dirty="0"/>
          </a:p>
        </p:txBody>
      </p:sp>
      <p:pic>
        <p:nvPicPr>
          <p:cNvPr id="3074" name="Picture 2" descr="https://cdn-images-1.medium.com/max/1600/1*V-ODhD4KOevmBBDTFKiHUA.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4207" y="1773185"/>
            <a:ext cx="5162921" cy="42681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6609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arn(inVertical)">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967480" y="375751"/>
            <a:ext cx="8596668" cy="2182812"/>
          </a:xfrm>
        </p:spPr>
        <p:txBody>
          <a:bodyPr>
            <a:normAutofit fontScale="92500" lnSpcReduction="20000"/>
          </a:bodyPr>
          <a:lstStyle/>
          <a:p>
            <a:r>
              <a:rPr lang="en-US" dirty="0"/>
              <a:t>Support means how much </a:t>
            </a:r>
            <a:r>
              <a:rPr lang="en-US" dirty="0" smtClean="0"/>
              <a:t>a certain item occurs in a dataset </a:t>
            </a:r>
            <a:r>
              <a:rPr lang="en-US" dirty="0"/>
              <a:t>and </a:t>
            </a:r>
            <a:r>
              <a:rPr lang="en-US" dirty="0" smtClean="0"/>
              <a:t>Confidence </a:t>
            </a:r>
            <a:r>
              <a:rPr lang="en-US" dirty="0"/>
              <a:t>is an indication of how often the rule has been found to be true.</a:t>
            </a:r>
          </a:p>
          <a:p>
            <a:r>
              <a:rPr lang="en-US" dirty="0"/>
              <a:t>Support can be calculated as </a:t>
            </a:r>
            <a:r>
              <a:rPr lang="en-US" dirty="0" smtClean="0"/>
              <a:t>the</a:t>
            </a:r>
            <a:r>
              <a:rPr lang="en-US" altLang="en-US" dirty="0">
                <a:solidFill>
                  <a:srgbClr val="222222"/>
                </a:solidFill>
                <a:latin typeface="Arial" panose="020B0604020202020204" pitchFamily="34" charset="0"/>
                <a:cs typeface="Arial" panose="020B0604020202020204" pitchFamily="34" charset="0"/>
              </a:rPr>
              <a:t> as the proportion of </a:t>
            </a:r>
            <a:r>
              <a:rPr lang="en-US" altLang="en-US" dirty="0" smtClean="0">
                <a:solidFill>
                  <a:srgbClr val="222222"/>
                </a:solidFill>
                <a:latin typeface="Arial" panose="020B0604020202020204" pitchFamily="34" charset="0"/>
                <a:cs typeface="Arial" panose="020B0604020202020204" pitchFamily="34" charset="0"/>
              </a:rPr>
              <a:t>transactions in </a:t>
            </a:r>
            <a:r>
              <a:rPr lang="en-US" altLang="en-US" dirty="0">
                <a:solidFill>
                  <a:srgbClr val="222222"/>
                </a:solidFill>
                <a:latin typeface="Arial" panose="020B0604020202020204" pitchFamily="34" charset="0"/>
                <a:cs typeface="Arial" panose="020B0604020202020204" pitchFamily="34" charset="0"/>
              </a:rPr>
              <a:t>the dataset which contains the </a:t>
            </a:r>
            <a:r>
              <a:rPr lang="en-US" altLang="en-US" dirty="0" smtClean="0">
                <a:solidFill>
                  <a:srgbClr val="222222"/>
                </a:solidFill>
                <a:latin typeface="Arial" panose="020B0604020202020204" pitchFamily="34" charset="0"/>
                <a:cs typeface="Arial" panose="020B0604020202020204" pitchFamily="34" charset="0"/>
              </a:rPr>
              <a:t>item set</a:t>
            </a:r>
            <a:endParaRPr lang="en-US" dirty="0"/>
          </a:p>
          <a:p>
            <a:r>
              <a:rPr lang="en-US" dirty="0"/>
              <a:t>Among rows containing A, Confidence is the fraction of rows containing B or conditional probability of B given A</a:t>
            </a:r>
            <a:r>
              <a:rPr lang="en-US" dirty="0" smtClean="0"/>
              <a:t>.</a:t>
            </a:r>
            <a:r>
              <a:rPr lang="en-US" altLang="en-US" dirty="0">
                <a:solidFill>
                  <a:srgbClr val="222222"/>
                </a:solidFill>
                <a:latin typeface="Arial" panose="020B0604020202020204" pitchFamily="34" charset="0"/>
                <a:cs typeface="Arial" panose="020B0604020202020204" pitchFamily="34" charset="0"/>
              </a:rPr>
              <a:t> </a:t>
            </a:r>
            <a:r>
              <a:rPr lang="en-US" altLang="en-US" dirty="0" smtClean="0">
                <a:solidFill>
                  <a:srgbClr val="222222"/>
                </a:solidFill>
                <a:latin typeface="Arial" panose="020B0604020202020204" pitchFamily="34" charset="0"/>
                <a:cs typeface="Arial" panose="020B0604020202020204" pitchFamily="34" charset="0"/>
              </a:rPr>
              <a:t>With </a:t>
            </a:r>
            <a:r>
              <a:rPr lang="en-US" altLang="en-US" dirty="0">
                <a:solidFill>
                  <a:srgbClr val="222222"/>
                </a:solidFill>
                <a:latin typeface="Arial" panose="020B0604020202020204" pitchFamily="34" charset="0"/>
                <a:cs typeface="Arial" panose="020B0604020202020204" pitchFamily="34" charset="0"/>
              </a:rPr>
              <a:t>respect to a set of </a:t>
            </a:r>
            <a:r>
              <a:rPr lang="en-US" altLang="en-US" dirty="0" smtClean="0">
                <a:solidFill>
                  <a:srgbClr val="222222"/>
                </a:solidFill>
                <a:latin typeface="Arial" panose="020B0604020202020204" pitchFamily="34" charset="0"/>
                <a:cs typeface="Arial" panose="020B0604020202020204" pitchFamily="34" charset="0"/>
              </a:rPr>
              <a:t>transactions it </a:t>
            </a:r>
            <a:r>
              <a:rPr lang="en-US" altLang="en-US" dirty="0">
                <a:solidFill>
                  <a:srgbClr val="222222"/>
                </a:solidFill>
                <a:latin typeface="Arial" panose="020B0604020202020204" pitchFamily="34" charset="0"/>
                <a:cs typeface="Arial" panose="020B0604020202020204" pitchFamily="34" charset="0"/>
              </a:rPr>
              <a:t>is the proportion of the transactions that </a:t>
            </a:r>
            <a:r>
              <a:rPr lang="en-US" altLang="en-US" dirty="0" smtClean="0">
                <a:solidFill>
                  <a:srgbClr val="222222"/>
                </a:solidFill>
                <a:latin typeface="Arial" panose="020B0604020202020204" pitchFamily="34" charset="0"/>
                <a:cs typeface="Arial" panose="020B0604020202020204" pitchFamily="34" charset="0"/>
              </a:rPr>
              <a:t>contains the item set</a:t>
            </a:r>
            <a:r>
              <a:rPr lang="en-US" altLang="en-US" dirty="0">
                <a:solidFill>
                  <a:srgbClr val="222222"/>
                </a:solidFill>
                <a:latin typeface="Arial" panose="020B0604020202020204" pitchFamily="34" charset="0"/>
                <a:cs typeface="Arial" panose="020B0604020202020204" pitchFamily="34" charset="0"/>
              </a:rPr>
              <a:t> </a:t>
            </a:r>
            <a:r>
              <a:rPr lang="en-US" altLang="en-US" dirty="0" smtClean="0">
                <a:solidFill>
                  <a:srgbClr val="222222"/>
                </a:solidFill>
                <a:latin typeface="Arial" panose="020B0604020202020204" pitchFamily="34" charset="0"/>
                <a:cs typeface="Arial" panose="020B0604020202020204" pitchFamily="34" charset="0"/>
              </a:rPr>
              <a:t>which </a:t>
            </a:r>
            <a:r>
              <a:rPr lang="en-US" altLang="en-US" dirty="0">
                <a:solidFill>
                  <a:srgbClr val="222222"/>
                </a:solidFill>
                <a:latin typeface="Arial" panose="020B0604020202020204" pitchFamily="34" charset="0"/>
                <a:cs typeface="Arial" panose="020B0604020202020204" pitchFamily="34" charset="0"/>
              </a:rPr>
              <a:t>also </a:t>
            </a:r>
            <a:r>
              <a:rPr lang="en-US" altLang="en-US" dirty="0" smtClean="0">
                <a:solidFill>
                  <a:srgbClr val="222222"/>
                </a:solidFill>
                <a:latin typeface="Arial" panose="020B0604020202020204" pitchFamily="34" charset="0"/>
                <a:cs typeface="Arial" panose="020B0604020202020204" pitchFamily="34" charset="0"/>
              </a:rPr>
              <a:t>contains the successor item.</a:t>
            </a:r>
          </a:p>
          <a:p>
            <a:endParaRPr lang="en-US" dirty="0"/>
          </a:p>
          <a:p>
            <a:endParaRPr lang="en-US" dirty="0"/>
          </a:p>
        </p:txBody>
      </p:sp>
      <p:sp>
        <p:nvSpPr>
          <p:cNvPr id="4" name="Slide Number Placeholder 3"/>
          <p:cNvSpPr>
            <a:spLocks noGrp="1"/>
          </p:cNvSpPr>
          <p:nvPr>
            <p:ph type="sldNum" sz="quarter" idx="12"/>
          </p:nvPr>
        </p:nvSpPr>
        <p:spPr/>
        <p:txBody>
          <a:bodyPr/>
          <a:lstStyle/>
          <a:p>
            <a:fld id="{818975A1-E3E1-4145-A0AE-0F28CA7CFEBB}" type="slidenum">
              <a:rPr lang="en-US" sz="2400">
                <a:solidFill>
                  <a:schemeClr val="accent1">
                    <a:lumMod val="75000"/>
                  </a:schemeClr>
                </a:solidFill>
              </a:rPr>
              <a:pPr/>
              <a:t>9</a:t>
            </a:fld>
            <a:endParaRPr lang="en-US" sz="2400" dirty="0"/>
          </a:p>
        </p:txBody>
      </p:sp>
      <p:pic>
        <p:nvPicPr>
          <p:cNvPr id="4098" name="Picture 2" descr="https://cdn-images-1.medium.com/max/1600/1*meE1hYNAn0B9iV6DQznBX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97968" y="2558563"/>
            <a:ext cx="5935691" cy="3052641"/>
          </a:xfrm>
          <a:prstGeom prst="rect">
            <a:avLst/>
          </a:prstGeom>
          <a:noFill/>
          <a:extLst>
            <a:ext uri="{909E8E84-426E-40DD-AFC4-6F175D3DCCD1}">
              <a14:hiddenFill xmlns:a14="http://schemas.microsoft.com/office/drawing/2010/main">
                <a:solidFill>
                  <a:srgbClr val="FFFFFF"/>
                </a:solidFill>
              </a14:hiddenFill>
            </a:ext>
          </a:extLst>
        </p:spPr>
      </p:pic>
      <p:sp>
        <p:nvSpPr>
          <p:cNvPr id="11" name="AutoShape 7" descr="t"/>
          <p:cNvSpPr>
            <a:spLocks noChangeAspect="1" noChangeArrowheads="1"/>
          </p:cNvSpPr>
          <p:nvPr/>
        </p:nvSpPr>
        <p:spPr bwMode="auto">
          <a:xfrm>
            <a:off x="1963738" y="-682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 name="AutoShape 8" descr="X"/>
          <p:cNvSpPr>
            <a:spLocks noChangeAspect="1" noChangeArrowheads="1"/>
          </p:cNvSpPr>
          <p:nvPr/>
        </p:nvSpPr>
        <p:spPr bwMode="auto">
          <a:xfrm>
            <a:off x="4406900" y="-682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4" name="AutoShape 10" descr="T"/>
          <p:cNvSpPr>
            <a:spLocks noChangeAspect="1" noChangeArrowheads="1"/>
          </p:cNvSpPr>
          <p:nvPr/>
        </p:nvSpPr>
        <p:spPr bwMode="auto">
          <a:xfrm>
            <a:off x="213995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5" name="AutoShape 11" descr="X"/>
          <p:cNvSpPr>
            <a:spLocks noChangeAspect="1" noChangeArrowheads="1"/>
          </p:cNvSpPr>
          <p:nvPr/>
        </p:nvSpPr>
        <p:spPr bwMode="auto">
          <a:xfrm>
            <a:off x="5065713"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6" name="AutoShape 12" descr="Y"/>
          <p:cNvSpPr>
            <a:spLocks noChangeAspect="1" noChangeArrowheads="1"/>
          </p:cNvSpPr>
          <p:nvPr/>
        </p:nvSpPr>
        <p:spPr bwMode="auto">
          <a:xfrm>
            <a:off x="6332538"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2100775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mph" presetSubtype="0" fill="remove" grpId="0" nodeType="withEffect">
                                  <p:stCondLst>
                                    <p:cond delay="0"/>
                                  </p:stCondLst>
                                  <p:childTnLst>
                                    <p:animClr clrSpc="rgb" dir="cw">
                                      <p:cBhvr override="childStyle">
                                        <p:cTn id="6" dur="250" autoRev="1" fill="remove"/>
                                        <p:tgtEl>
                                          <p:spTgt spid="4"/>
                                        </p:tgtEl>
                                        <p:attrNameLst>
                                          <p:attrName>style.color</p:attrName>
                                        </p:attrNameLst>
                                      </p:cBhvr>
                                      <p:to>
                                        <a:schemeClr val="bg1"/>
                                      </p:to>
                                    </p:animClr>
                                    <p:animClr clrSpc="rgb" dir="cw">
                                      <p:cBhvr>
                                        <p:cTn id="7" dur="250" autoRev="1" fill="remove"/>
                                        <p:tgtEl>
                                          <p:spTgt spid="4"/>
                                        </p:tgtEl>
                                        <p:attrNameLst>
                                          <p:attrName>fillcolor</p:attrName>
                                        </p:attrNameLst>
                                      </p:cBhvr>
                                      <p:to>
                                        <a:schemeClr val="bg1"/>
                                      </p:to>
                                    </p:animClr>
                                    <p:set>
                                      <p:cBhvr>
                                        <p:cTn id="8" dur="250" autoRev="1" fill="remove"/>
                                        <p:tgtEl>
                                          <p:spTgt spid="4"/>
                                        </p:tgtEl>
                                        <p:attrNameLst>
                                          <p:attrName>fill.type</p:attrName>
                                        </p:attrNameLst>
                                      </p:cBhvr>
                                      <p:to>
                                        <p:strVal val="solid"/>
                                      </p:to>
                                    </p:set>
                                    <p:set>
                                      <p:cBhvr>
                                        <p:cTn id="9" dur="250" autoRev="1" fill="remove"/>
                                        <p:tgtEl>
                                          <p:spTgt spid="4"/>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TM02900688[[fn=Facet]]</Template>
  <TotalTime>162</TotalTime>
  <Words>406</Words>
  <Application>Microsoft Office PowerPoint</Application>
  <PresentationFormat>Widescreen</PresentationFormat>
  <Paragraphs>57</Paragraphs>
  <Slides>11</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Consolas</vt:lpstr>
      <vt:lpstr>Trebuchet MS</vt:lpstr>
      <vt:lpstr>Wingdings 3</vt:lpstr>
      <vt:lpstr>Facet</vt:lpstr>
      <vt:lpstr>PowerPoint Presentation</vt:lpstr>
      <vt:lpstr>In today’s topic we are going to discuss</vt:lpstr>
      <vt:lpstr>The data that we are going to deal with looks like this:</vt:lpstr>
      <vt:lpstr>Association Rule Mining</vt:lpstr>
      <vt:lpstr>Applications Of association rule mining</vt:lpstr>
      <vt:lpstr>Measures of Effectiveness of the Rule </vt:lpstr>
      <vt:lpstr>Example Dataset</vt:lpstr>
      <vt:lpstr>The previous dataset can also be represented like this:</vt:lpstr>
      <vt:lpstr>PowerPoint Presentation</vt:lpstr>
      <vt:lpstr>PowerPoint Presentation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Meelad2050</dc:creator>
  <cp:lastModifiedBy>Meelad2050</cp:lastModifiedBy>
  <cp:revision>104</cp:revision>
  <dcterms:created xsi:type="dcterms:W3CDTF">2018-12-25T16:05:17Z</dcterms:created>
  <dcterms:modified xsi:type="dcterms:W3CDTF">2019-05-12T15:53:49Z</dcterms:modified>
</cp:coreProperties>
</file>