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8"/>
  </p:notesMasterIdLst>
  <p:sldIdLst>
    <p:sldId id="256" r:id="rId2"/>
    <p:sldId id="257" r:id="rId3"/>
    <p:sldId id="292" r:id="rId4"/>
    <p:sldId id="258" r:id="rId5"/>
    <p:sldId id="259" r:id="rId6"/>
    <p:sldId id="281" r:id="rId7"/>
    <p:sldId id="260" r:id="rId8"/>
    <p:sldId id="261" r:id="rId9"/>
    <p:sldId id="262" r:id="rId10"/>
    <p:sldId id="263" r:id="rId11"/>
    <p:sldId id="264" r:id="rId12"/>
    <p:sldId id="265" r:id="rId13"/>
    <p:sldId id="266" r:id="rId14"/>
    <p:sldId id="283" r:id="rId15"/>
    <p:sldId id="267" r:id="rId16"/>
    <p:sldId id="268" r:id="rId17"/>
    <p:sldId id="269" r:id="rId18"/>
    <p:sldId id="284" r:id="rId19"/>
    <p:sldId id="270" r:id="rId20"/>
    <p:sldId id="271" r:id="rId21"/>
    <p:sldId id="272" r:id="rId22"/>
    <p:sldId id="273" r:id="rId23"/>
    <p:sldId id="274" r:id="rId24"/>
    <p:sldId id="285" r:id="rId25"/>
    <p:sldId id="286" r:id="rId26"/>
    <p:sldId id="287" r:id="rId27"/>
    <p:sldId id="288" r:id="rId28"/>
    <p:sldId id="289" r:id="rId29"/>
    <p:sldId id="290" r:id="rId30"/>
    <p:sldId id="275" r:id="rId31"/>
    <p:sldId id="276" r:id="rId32"/>
    <p:sldId id="277" r:id="rId33"/>
    <p:sldId id="278" r:id="rId34"/>
    <p:sldId id="291" r:id="rId35"/>
    <p:sldId id="279" r:id="rId36"/>
    <p:sldId id="28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306E70-B279-425B-A2BA-FBE4374D2F33}" type="datetimeFigureOut">
              <a:rPr lang="en-US" smtClean="0"/>
              <a:t>5/23/2014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978D6-B3D8-4E77-8BBF-398B6F673EC8}" type="slidenum">
              <a:rPr lang="en-US" smtClean="0"/>
              <a:t>‹#›</a:t>
            </a:fld>
            <a:endParaRPr lang="en-US"/>
          </a:p>
        </p:txBody>
      </p:sp>
    </p:spTree>
    <p:extLst>
      <p:ext uri="{BB962C8B-B14F-4D97-AF65-F5344CB8AC3E}">
        <p14:creationId xmlns:p14="http://schemas.microsoft.com/office/powerpoint/2010/main" val="132776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7978D6-B3D8-4E77-8BBF-398B6F673EC8}" type="slidenum">
              <a:rPr lang="en-US" smtClean="0"/>
              <a:t>1</a:t>
            </a:fld>
            <a:endParaRPr lang="en-US"/>
          </a:p>
        </p:txBody>
      </p:sp>
    </p:spTree>
    <p:extLst>
      <p:ext uri="{BB962C8B-B14F-4D97-AF65-F5344CB8AC3E}">
        <p14:creationId xmlns:p14="http://schemas.microsoft.com/office/powerpoint/2010/main" val="1364192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3C5E75-175C-4A25-A5BB-D6DCDE7DE0E1}" type="datetime1">
              <a:rPr lang="en-US" smtClean="0"/>
              <a:t>5/23/2014</a:t>
            </a:fld>
            <a:endParaRPr lang="en-US" dirty="0"/>
          </a:p>
        </p:txBody>
      </p:sp>
      <p:sp>
        <p:nvSpPr>
          <p:cNvPr id="5" name="Footer Placeholder 4"/>
          <p:cNvSpPr>
            <a:spLocks noGrp="1"/>
          </p:cNvSpPr>
          <p:nvPr>
            <p:ph type="ftr" sz="quarter" idx="11"/>
          </p:nvPr>
        </p:nvSpPr>
        <p:spPr/>
        <p:txBody>
          <a:bodyPr/>
          <a:lstStyle/>
          <a:p>
            <a:r>
              <a:rPr lang="en-US" smtClean="0"/>
              <a:t>ADR INU</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F87DC-8B93-4C1D-A26A-335DC82F1194}" type="datetime1">
              <a:rPr lang="en-US" smtClean="0"/>
              <a:t>5/23/2014</a:t>
            </a:fld>
            <a:endParaRPr lang="en-US" dirty="0"/>
          </a:p>
        </p:txBody>
      </p:sp>
      <p:sp>
        <p:nvSpPr>
          <p:cNvPr id="8" name="Footer Placeholder 7"/>
          <p:cNvSpPr>
            <a:spLocks noGrp="1"/>
          </p:cNvSpPr>
          <p:nvPr>
            <p:ph type="ftr" sz="quarter" idx="11"/>
          </p:nvPr>
        </p:nvSpPr>
        <p:spPr/>
        <p:txBody>
          <a:bodyPr/>
          <a:lstStyle/>
          <a:p>
            <a:r>
              <a:rPr lang="en-US" smtClean="0"/>
              <a:t>ADR INU</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1BB79E-FC28-425D-8218-E04F68AF2CC9}" type="datetime1">
              <a:rPr lang="en-US" smtClean="0"/>
              <a:t>5/23/2014</a:t>
            </a:fld>
            <a:endParaRPr lang="en-US" dirty="0"/>
          </a:p>
        </p:txBody>
      </p:sp>
      <p:sp>
        <p:nvSpPr>
          <p:cNvPr id="8" name="Footer Placeholder 7"/>
          <p:cNvSpPr>
            <a:spLocks noGrp="1"/>
          </p:cNvSpPr>
          <p:nvPr>
            <p:ph type="ftr" sz="quarter" idx="11"/>
          </p:nvPr>
        </p:nvSpPr>
        <p:spPr/>
        <p:txBody>
          <a:bodyPr/>
          <a:lstStyle/>
          <a:p>
            <a:r>
              <a:rPr lang="en-US" smtClean="0"/>
              <a:t>ADR INU</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2E122C-0681-4593-B269-1069A26FF68A}" type="datetime1">
              <a:rPr lang="en-US" smtClean="0"/>
              <a:t>5/23/2014</a:t>
            </a:fld>
            <a:endParaRPr lang="en-US" dirty="0"/>
          </a:p>
        </p:txBody>
      </p:sp>
      <p:sp>
        <p:nvSpPr>
          <p:cNvPr id="5" name="Footer Placeholder 4"/>
          <p:cNvSpPr>
            <a:spLocks noGrp="1"/>
          </p:cNvSpPr>
          <p:nvPr>
            <p:ph type="ftr" sz="quarter" idx="11"/>
          </p:nvPr>
        </p:nvSpPr>
        <p:spPr/>
        <p:txBody>
          <a:bodyPr/>
          <a:lstStyle/>
          <a:p>
            <a:r>
              <a:rPr lang="en-US" smtClean="0"/>
              <a:t>ADR INU</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79842-13B6-4B23-A8F2-42E79BA25E33}" type="datetime1">
              <a:rPr lang="en-US" smtClean="0"/>
              <a:t>5/23/2014</a:t>
            </a:fld>
            <a:endParaRPr lang="en-US" dirty="0"/>
          </a:p>
        </p:txBody>
      </p:sp>
      <p:sp>
        <p:nvSpPr>
          <p:cNvPr id="5" name="Footer Placeholder 4"/>
          <p:cNvSpPr>
            <a:spLocks noGrp="1"/>
          </p:cNvSpPr>
          <p:nvPr>
            <p:ph type="ftr" sz="quarter" idx="11"/>
          </p:nvPr>
        </p:nvSpPr>
        <p:spPr/>
        <p:txBody>
          <a:bodyPr/>
          <a:lstStyle/>
          <a:p>
            <a:r>
              <a:rPr lang="en-US" smtClean="0"/>
              <a:t>ADR INU</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694D4862-ED10-4F19-B7EB-E1C158C9465A}" type="datetime1">
              <a:rPr lang="en-US" smtClean="0"/>
              <a:t>5/23/2014</a:t>
            </a:fld>
            <a:endParaRPr lang="en-US" dirty="0"/>
          </a:p>
        </p:txBody>
      </p:sp>
      <p:sp>
        <p:nvSpPr>
          <p:cNvPr id="9" name="Footer Placeholder 8"/>
          <p:cNvSpPr>
            <a:spLocks noGrp="1"/>
          </p:cNvSpPr>
          <p:nvPr>
            <p:ph type="ftr" sz="quarter" idx="11"/>
          </p:nvPr>
        </p:nvSpPr>
        <p:spPr/>
        <p:txBody>
          <a:bodyPr/>
          <a:lstStyle/>
          <a:p>
            <a:r>
              <a:rPr lang="en-US" smtClean="0"/>
              <a:t>ADR INU</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34DEBD51-A6C4-4B3E-8B7C-207CD1F22FAA}" type="datetime1">
              <a:rPr lang="en-US" smtClean="0"/>
              <a:t>5/23/2014</a:t>
            </a:fld>
            <a:endParaRPr lang="en-US" dirty="0"/>
          </a:p>
        </p:txBody>
      </p:sp>
      <p:sp>
        <p:nvSpPr>
          <p:cNvPr id="11" name="Footer Placeholder 10"/>
          <p:cNvSpPr>
            <a:spLocks noGrp="1"/>
          </p:cNvSpPr>
          <p:nvPr>
            <p:ph type="ftr" sz="quarter" idx="11"/>
          </p:nvPr>
        </p:nvSpPr>
        <p:spPr/>
        <p:txBody>
          <a:bodyPr/>
          <a:lstStyle/>
          <a:p>
            <a:r>
              <a:rPr lang="en-US" smtClean="0"/>
              <a:t>ADR INU</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17DF4D6A-A30C-4BE1-8CC0-C99ACD69C3DC}" type="datetime1">
              <a:rPr lang="en-US" smtClean="0"/>
              <a:t>5/23/2014</a:t>
            </a:fld>
            <a:endParaRPr lang="en-US" dirty="0"/>
          </a:p>
        </p:txBody>
      </p:sp>
      <p:sp>
        <p:nvSpPr>
          <p:cNvPr id="7" name="Footer Placeholder 6"/>
          <p:cNvSpPr>
            <a:spLocks noGrp="1"/>
          </p:cNvSpPr>
          <p:nvPr>
            <p:ph type="ftr" sz="quarter" idx="11"/>
          </p:nvPr>
        </p:nvSpPr>
        <p:spPr/>
        <p:txBody>
          <a:bodyPr/>
          <a:lstStyle/>
          <a:p>
            <a:r>
              <a:rPr lang="en-US" smtClean="0"/>
              <a:t>ADR INU</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A1EF68-C923-47E2-930E-A8B542514022}" type="datetime1">
              <a:rPr lang="en-US" smtClean="0"/>
              <a:t>5/23/2014</a:t>
            </a:fld>
            <a:endParaRPr lang="en-US" dirty="0"/>
          </a:p>
        </p:txBody>
      </p:sp>
      <p:sp>
        <p:nvSpPr>
          <p:cNvPr id="6" name="Footer Placeholder 5"/>
          <p:cNvSpPr>
            <a:spLocks noGrp="1"/>
          </p:cNvSpPr>
          <p:nvPr>
            <p:ph type="ftr" sz="quarter" idx="11"/>
          </p:nvPr>
        </p:nvSpPr>
        <p:spPr/>
        <p:txBody>
          <a:bodyPr/>
          <a:lstStyle/>
          <a:p>
            <a:r>
              <a:rPr lang="en-US" smtClean="0"/>
              <a:t>ADR INU</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B77F201-007E-4C0C-8FE4-3D57B543A267}" type="datetime1">
              <a:rPr lang="en-US" smtClean="0"/>
              <a:t>5/23/2014</a:t>
            </a:fld>
            <a:endParaRPr lang="en-US" dirty="0"/>
          </a:p>
        </p:txBody>
      </p:sp>
      <p:sp>
        <p:nvSpPr>
          <p:cNvPr id="9" name="Footer Placeholder 8"/>
          <p:cNvSpPr>
            <a:spLocks noGrp="1"/>
          </p:cNvSpPr>
          <p:nvPr>
            <p:ph type="ftr" sz="quarter" idx="11"/>
          </p:nvPr>
        </p:nvSpPr>
        <p:spPr/>
        <p:txBody>
          <a:bodyPr/>
          <a:lstStyle/>
          <a:p>
            <a:r>
              <a:rPr lang="en-US" smtClean="0"/>
              <a:t>ADR INU</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CC23FB-5685-43CC-947B-17396E7F4BC2}" type="datetime1">
              <a:rPr lang="en-US" smtClean="0"/>
              <a:t>5/23/2014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smtClean="0"/>
              <a:t>ADR INU</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3749A1A9-EE71-45F0-8C80-8645FAF1813F}" type="datetime1">
              <a:rPr lang="en-US" smtClean="0"/>
              <a:t>5/23/2014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r>
              <a:rPr lang="en-US" smtClean="0"/>
              <a:t>ADR INU</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 Dispute Resolution ADR</a:t>
            </a:r>
            <a:endParaRPr lang="en-US" dirty="0"/>
          </a:p>
        </p:txBody>
      </p:sp>
      <p:sp>
        <p:nvSpPr>
          <p:cNvPr id="3" name="Subtitle 2"/>
          <p:cNvSpPr>
            <a:spLocks noGrp="1"/>
          </p:cNvSpPr>
          <p:nvPr>
            <p:ph type="subTitle" idx="1"/>
          </p:nvPr>
        </p:nvSpPr>
        <p:spPr/>
        <p:txBody>
          <a:bodyPr/>
          <a:lstStyle/>
          <a:p>
            <a:r>
              <a:rPr lang="en-US" dirty="0" smtClean="0"/>
              <a:t>IQRA NATIONAL UNIVERSITY </a:t>
            </a:r>
          </a:p>
          <a:p>
            <a:r>
              <a:rPr lang="en-US" dirty="0" smtClean="0"/>
              <a:t>CED DEPARTMENT</a:t>
            </a:r>
          </a:p>
          <a:p>
            <a:endParaRPr lang="en-US" dirty="0"/>
          </a:p>
        </p:txBody>
      </p:sp>
      <p:sp>
        <p:nvSpPr>
          <p:cNvPr id="4" name="Footer Placeholder 3"/>
          <p:cNvSpPr>
            <a:spLocks noGrp="1"/>
          </p:cNvSpPr>
          <p:nvPr>
            <p:ph type="ftr" sz="quarter" idx="11"/>
          </p:nvPr>
        </p:nvSpPr>
        <p:spPr/>
        <p:txBody>
          <a:bodyPr/>
          <a:lstStyle/>
          <a:p>
            <a:r>
              <a:rPr lang="en-US" smtClean="0"/>
              <a:t>ADR INU</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7279013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GB" altLang="en-US" b="1">
                <a:latin typeface="Comic Sans MS" panose="030F0702030302020204" pitchFamily="66" charset="0"/>
              </a:rPr>
              <a:t>Choosing an arbitrator</a:t>
            </a:r>
          </a:p>
        </p:txBody>
      </p:sp>
      <p:sp>
        <p:nvSpPr>
          <p:cNvPr id="8195" name="Rectangle 3"/>
          <p:cNvSpPr>
            <a:spLocks noGrp="1" noChangeArrowheads="1"/>
          </p:cNvSpPr>
          <p:nvPr>
            <p:ph type="body" idx="1"/>
          </p:nvPr>
        </p:nvSpPr>
        <p:spPr>
          <a:xfrm>
            <a:off x="3538985" y="1143495"/>
            <a:ext cx="8075612" cy="4581525"/>
          </a:xfrm>
        </p:spPr>
        <p:txBody>
          <a:bodyPr/>
          <a:lstStyle/>
          <a:p>
            <a:r>
              <a:rPr lang="en-GB" altLang="en-US" dirty="0"/>
              <a:t>Parties are free to decide between themselves whom they will appoint as an arbitrator. </a:t>
            </a:r>
          </a:p>
          <a:p>
            <a:endParaRPr lang="en-GB" altLang="en-US" dirty="0"/>
          </a:p>
          <a:p>
            <a:r>
              <a:rPr lang="en-GB" altLang="en-US" dirty="0"/>
              <a:t>Where there is no agreement a party can apply to a court under the Arbitration Act 1996 s.18 to have one appointed by the court.</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390806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1000"/>
                                        <p:tgtEl>
                                          <p:spTgt spid="8195">
                                            <p:txEl>
                                              <p:pRg st="2" end="2"/>
                                            </p:txEl>
                                          </p:spTgt>
                                        </p:tgtEl>
                                      </p:cBhvr>
                                    </p:animEffect>
                                    <p:anim calcmode="lin" valueType="num">
                                      <p:cBhvr>
                                        <p:cTn id="13"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GB" altLang="en-US" b="1">
                <a:latin typeface="Comic Sans MS" panose="030F0702030302020204" pitchFamily="66" charset="0"/>
              </a:rPr>
              <a:t>Arbitration by Contract</a:t>
            </a:r>
          </a:p>
        </p:txBody>
      </p:sp>
      <p:sp>
        <p:nvSpPr>
          <p:cNvPr id="9219" name="Rectangle 3"/>
          <p:cNvSpPr>
            <a:spLocks noGrp="1" noChangeArrowheads="1"/>
          </p:cNvSpPr>
          <p:nvPr>
            <p:ph type="body" idx="1"/>
          </p:nvPr>
        </p:nvSpPr>
        <p:spPr>
          <a:xfrm>
            <a:off x="3520226" y="759854"/>
            <a:ext cx="7772400" cy="5306095"/>
          </a:xfrm>
        </p:spPr>
        <p:txBody>
          <a:bodyPr/>
          <a:lstStyle/>
          <a:p>
            <a:r>
              <a:rPr lang="en-GB" altLang="en-US" dirty="0"/>
              <a:t>Arbitration by contract is when the parties have signed a contract and there is a clause in the contract where they agree to refer any dispute over the terms of the contract to an arbitrator. </a:t>
            </a:r>
          </a:p>
          <a:p>
            <a:endParaRPr lang="en-GB" altLang="en-US" dirty="0"/>
          </a:p>
          <a:p>
            <a:r>
              <a:rPr lang="en-GB" altLang="en-US" dirty="0"/>
              <a:t>Such a clause is sometimes known as a ‘</a:t>
            </a:r>
            <a:r>
              <a:rPr lang="en-GB" altLang="en-US" b="1" i="1" dirty="0"/>
              <a:t>Scott</a:t>
            </a:r>
            <a:r>
              <a:rPr lang="en-GB" altLang="en-US" b="1" dirty="0"/>
              <a:t> </a:t>
            </a:r>
            <a:r>
              <a:rPr lang="en-GB" altLang="en-US" b="1" i="1" dirty="0"/>
              <a:t>v Avery clause</a:t>
            </a:r>
            <a:r>
              <a:rPr lang="en-GB" altLang="en-US" dirty="0"/>
              <a:t>’.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2914971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fade">
                                      <p:cBhvr>
                                        <p:cTn id="12" dur="1000"/>
                                        <p:tgtEl>
                                          <p:spTgt spid="9219">
                                            <p:txEl>
                                              <p:pRg st="2" end="2"/>
                                            </p:txEl>
                                          </p:spTgt>
                                        </p:tgtEl>
                                      </p:cBhvr>
                                    </p:animEffect>
                                    <p:anim calcmode="lin" valueType="num">
                                      <p:cBhvr>
                                        <p:cTn id="13"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771763"/>
            <a:ext cx="3387144" cy="3688879"/>
          </a:xfrm>
        </p:spPr>
        <p:txBody>
          <a:bodyPr/>
          <a:lstStyle/>
          <a:p>
            <a:pPr algn="ctr"/>
            <a:r>
              <a:rPr lang="en-GB" altLang="en-US" b="1" dirty="0">
                <a:latin typeface="Comic Sans MS" panose="030F0702030302020204" pitchFamily="66" charset="0"/>
              </a:rPr>
              <a:t>Arbitration as a Trade Practice</a:t>
            </a:r>
          </a:p>
        </p:txBody>
      </p:sp>
      <p:sp>
        <p:nvSpPr>
          <p:cNvPr id="47107" name="Rectangle 3"/>
          <p:cNvSpPr>
            <a:spLocks noGrp="1" noChangeArrowheads="1"/>
          </p:cNvSpPr>
          <p:nvPr>
            <p:ph type="body" idx="1"/>
          </p:nvPr>
        </p:nvSpPr>
        <p:spPr>
          <a:xfrm>
            <a:off x="3533104" y="1644203"/>
            <a:ext cx="8229600" cy="4535488"/>
          </a:xfrm>
        </p:spPr>
        <p:txBody>
          <a:bodyPr/>
          <a:lstStyle/>
          <a:p>
            <a:r>
              <a:rPr lang="en-GB" altLang="en-US" dirty="0"/>
              <a:t>Arbitration is common in many trade practices. </a:t>
            </a:r>
          </a:p>
          <a:p>
            <a:endParaRPr lang="en-GB" altLang="en-US" dirty="0"/>
          </a:p>
          <a:p>
            <a:r>
              <a:rPr lang="en-GB" altLang="en-US" dirty="0"/>
              <a:t>For instance, many insurance policies contain a clause stating that any dispute over a claim will first be referred to an arbitrator before any court claim is made.</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1333454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anim calcmode="lin" valueType="num">
                                      <p:cBhvr>
                                        <p:cTn id="8"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fade">
                                      <p:cBhvr>
                                        <p:cTn id="12" dur="1000"/>
                                        <p:tgtEl>
                                          <p:spTgt spid="47107">
                                            <p:txEl>
                                              <p:pRg st="2" end="2"/>
                                            </p:txEl>
                                          </p:spTgt>
                                        </p:tgtEl>
                                      </p:cBhvr>
                                    </p:animEffect>
                                    <p:anim calcmode="lin" valueType="num">
                                      <p:cBhvr>
                                        <p:cTn id="13" dur="1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71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en-GB" altLang="en-US" b="1">
                <a:latin typeface="Comic Sans MS" panose="030F0702030302020204" pitchFamily="66" charset="0"/>
              </a:rPr>
              <a:t>Arbitration Act 1996 s.9</a:t>
            </a:r>
          </a:p>
        </p:txBody>
      </p:sp>
      <p:sp>
        <p:nvSpPr>
          <p:cNvPr id="48131" name="Rectangle 3"/>
          <p:cNvSpPr>
            <a:spLocks noGrp="1" noChangeArrowheads="1"/>
          </p:cNvSpPr>
          <p:nvPr>
            <p:ph type="body" idx="1"/>
          </p:nvPr>
        </p:nvSpPr>
        <p:spPr>
          <a:xfrm>
            <a:off x="3468709" y="1300353"/>
            <a:ext cx="7772400" cy="4248150"/>
          </a:xfrm>
        </p:spPr>
        <p:txBody>
          <a:bodyPr/>
          <a:lstStyle/>
          <a:p>
            <a:pPr algn="just">
              <a:buFont typeface="Wingdings" panose="05000000000000000000" pitchFamily="2" charset="2"/>
              <a:buNone/>
            </a:pPr>
            <a:r>
              <a:rPr lang="en-GB" altLang="en-US" dirty="0"/>
              <a:t>	</a:t>
            </a:r>
            <a:r>
              <a:rPr lang="en-GB" altLang="en-US" sz="3200" dirty="0"/>
              <a:t>Where a party tries to ignore an arbitration clause agreed in a contract, the court in which he or she is trying to make his claim will order a ‘stay’ (i.e. a stop) of proceedings so that the matter may be referred to arbitration as agreed in the contract.</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361283836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8169"/>
            <a:ext cx="3168203" cy="3479442"/>
          </a:xfrm>
        </p:spPr>
        <p:txBody>
          <a:bodyPr/>
          <a:lstStyle/>
          <a:p>
            <a:pPr>
              <a:defRPr/>
            </a:pPr>
            <a:r>
              <a:rPr lang="en-US" sz="3200" dirty="0" smtClean="0">
                <a:solidFill>
                  <a:schemeClr val="tx1"/>
                </a:solidFill>
                <a:latin typeface="Comic Sans MS" panose="030F0702030302020204" pitchFamily="66" charset="0"/>
              </a:rPr>
              <a:t>ARBITRATION</a:t>
            </a:r>
            <a:endParaRPr lang="en-CA" dirty="0">
              <a:solidFill>
                <a:schemeClr val="tx1"/>
              </a:solidFill>
              <a:latin typeface="Comic Sans MS" panose="030F0702030302020204" pitchFamily="66" charset="0"/>
            </a:endParaRPr>
          </a:p>
        </p:txBody>
      </p:sp>
      <p:sp>
        <p:nvSpPr>
          <p:cNvPr id="15363" name="Content Placeholder 2"/>
          <p:cNvSpPr txBox="1">
            <a:spLocks/>
          </p:cNvSpPr>
          <p:nvPr/>
        </p:nvSpPr>
        <p:spPr bwMode="auto">
          <a:xfrm>
            <a:off x="3412544" y="1403462"/>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buClr>
                <a:schemeClr val="accent1"/>
              </a:buClr>
              <a:buSzPct val="80000"/>
              <a:buFont typeface="Wingdings 2" panose="05020102010507070707" pitchFamily="18" charset="2"/>
              <a:buChar char=""/>
            </a:pPr>
            <a:endParaRPr lang="en-CA" altLang="en-US" sz="2400" dirty="0">
              <a:latin typeface="Corbel" panose="020B0503020204020204" pitchFamily="34" charset="0"/>
            </a:endParaRPr>
          </a:p>
          <a:p>
            <a:pPr eaLnBrk="1" hangingPunct="1">
              <a:lnSpc>
                <a:spcPct val="80000"/>
              </a:lnSpc>
              <a:buClr>
                <a:schemeClr val="accent1"/>
              </a:buClr>
              <a:buSzPct val="80000"/>
              <a:buFont typeface="Wingdings 2" panose="05020102010507070707" pitchFamily="18" charset="2"/>
              <a:buChar char=""/>
            </a:pPr>
            <a:r>
              <a:rPr lang="en-CA" altLang="en-US" sz="2400" dirty="0">
                <a:latin typeface="Corbel" panose="020B0503020204020204" pitchFamily="34" charset="0"/>
              </a:rPr>
              <a:t>Most formal in nature.</a:t>
            </a:r>
          </a:p>
          <a:p>
            <a:pPr eaLnBrk="1" hangingPunct="1">
              <a:lnSpc>
                <a:spcPct val="80000"/>
              </a:lnSpc>
              <a:buClr>
                <a:schemeClr val="accent1"/>
              </a:buClr>
              <a:buSzPct val="80000"/>
              <a:buFont typeface="Wingdings" panose="05000000000000000000" pitchFamily="2" charset="2"/>
              <a:buNone/>
            </a:pPr>
            <a:r>
              <a:rPr lang="en-CA" altLang="en-US" sz="2400" dirty="0">
                <a:latin typeface="Corbel" panose="020B0503020204020204" pitchFamily="34" charset="0"/>
              </a:rPr>
              <a:t> </a:t>
            </a:r>
          </a:p>
          <a:p>
            <a:pPr eaLnBrk="1" hangingPunct="1">
              <a:lnSpc>
                <a:spcPct val="80000"/>
              </a:lnSpc>
              <a:buClr>
                <a:schemeClr val="accent1"/>
              </a:buClr>
              <a:buSzPct val="80000"/>
              <a:buFont typeface="Wingdings 2" panose="05020102010507070707" pitchFamily="18" charset="2"/>
              <a:buChar char=""/>
            </a:pPr>
            <a:r>
              <a:rPr lang="en-CA" altLang="en-US" sz="2400" dirty="0">
                <a:latin typeface="Corbel" panose="020B0503020204020204" pitchFamily="34" charset="0"/>
              </a:rPr>
              <a:t>Arbitrations within a civil law context are generally designed to be binding.</a:t>
            </a:r>
          </a:p>
          <a:p>
            <a:pPr eaLnBrk="1" hangingPunct="1">
              <a:lnSpc>
                <a:spcPct val="80000"/>
              </a:lnSpc>
              <a:buClr>
                <a:schemeClr val="accent1"/>
              </a:buClr>
              <a:buSzPct val="80000"/>
              <a:buFont typeface="Wingdings" panose="05000000000000000000" pitchFamily="2" charset="2"/>
              <a:buNone/>
            </a:pPr>
            <a:r>
              <a:rPr lang="en-CA" altLang="en-US" sz="2400" dirty="0">
                <a:latin typeface="Corbel" panose="020B0503020204020204" pitchFamily="34" charset="0"/>
              </a:rPr>
              <a:t> </a:t>
            </a:r>
          </a:p>
          <a:p>
            <a:pPr eaLnBrk="1" hangingPunct="1">
              <a:lnSpc>
                <a:spcPct val="80000"/>
              </a:lnSpc>
              <a:buClr>
                <a:schemeClr val="accent1"/>
              </a:buClr>
              <a:buSzPct val="80000"/>
              <a:buFont typeface="Wingdings 2" panose="05020102010507070707" pitchFamily="18" charset="2"/>
              <a:buChar char=""/>
            </a:pPr>
            <a:r>
              <a:rPr lang="en-CA" altLang="en-US" sz="2400" dirty="0">
                <a:latin typeface="Corbel" panose="020B0503020204020204" pitchFamily="34" charset="0"/>
              </a:rPr>
              <a:t>The single most important distinction between arbitration and mediation therefore is that the decision of the arbitrator, unless otherwise agreed, will be binding and the decision may be entered on the court record.</a:t>
            </a:r>
          </a:p>
          <a:p>
            <a:pPr eaLnBrk="1" hangingPunct="1">
              <a:lnSpc>
                <a:spcPct val="80000"/>
              </a:lnSpc>
              <a:buClr>
                <a:schemeClr val="accent1"/>
              </a:buClr>
              <a:buSzPct val="80000"/>
              <a:buFont typeface="Wingdings" panose="05000000000000000000" pitchFamily="2" charset="2"/>
              <a:buNone/>
            </a:pPr>
            <a:endParaRPr lang="en-CA" altLang="en-US" sz="2400" dirty="0">
              <a:latin typeface="Corbel" panose="020B0503020204020204" pitchFamily="34" charset="0"/>
            </a:endParaRPr>
          </a:p>
          <a:p>
            <a:pPr eaLnBrk="1" hangingPunct="1">
              <a:lnSpc>
                <a:spcPct val="80000"/>
              </a:lnSpc>
              <a:buClr>
                <a:schemeClr val="accent1"/>
              </a:buClr>
              <a:buSzPct val="80000"/>
              <a:buFont typeface="Wingdings 2" panose="05020102010507070707" pitchFamily="18" charset="2"/>
              <a:buChar char=""/>
            </a:pPr>
            <a:r>
              <a:rPr lang="en-US" altLang="en-US" sz="2400" dirty="0">
                <a:latin typeface="Corbel" panose="020B0503020204020204" pitchFamily="34" charset="0"/>
              </a:rPr>
              <a:t>More generally an arbitrator is invested with the authority to impose a resolution to a dispute</a:t>
            </a:r>
            <a:r>
              <a:rPr lang="en-US" altLang="en-US" dirty="0">
                <a:latin typeface="Corbel" panose="020B0503020204020204" pitchFamily="34" charset="0"/>
              </a:rPr>
              <a:t>.</a:t>
            </a: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2041545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1000"/>
                                        <p:tgtEl>
                                          <p:spTgt spid="15363">
                                            <p:txEl>
                                              <p:pRg st="1" end="1"/>
                                            </p:txEl>
                                          </p:spTgt>
                                        </p:tgtEl>
                                      </p:cBhvr>
                                    </p:animEffect>
                                    <p:anim calcmode="lin" valueType="num">
                                      <p:cBhvr>
                                        <p:cTn id="8"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1000"/>
                                        <p:tgtEl>
                                          <p:spTgt spid="15363">
                                            <p:txEl>
                                              <p:pRg st="2" end="2"/>
                                            </p:txEl>
                                          </p:spTgt>
                                        </p:tgtEl>
                                      </p:cBhvr>
                                    </p:animEffect>
                                    <p:anim calcmode="lin" valueType="num">
                                      <p:cBhvr>
                                        <p:cTn id="13"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fade">
                                      <p:cBhvr>
                                        <p:cTn id="17" dur="1000"/>
                                        <p:tgtEl>
                                          <p:spTgt spid="15363">
                                            <p:txEl>
                                              <p:pRg st="3" end="3"/>
                                            </p:txEl>
                                          </p:spTgt>
                                        </p:tgtEl>
                                      </p:cBhvr>
                                    </p:animEffect>
                                    <p:anim calcmode="lin" valueType="num">
                                      <p:cBhvr>
                                        <p:cTn id="18"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536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fade">
                                      <p:cBhvr>
                                        <p:cTn id="22" dur="1000"/>
                                        <p:tgtEl>
                                          <p:spTgt spid="15363">
                                            <p:txEl>
                                              <p:pRg st="4" end="4"/>
                                            </p:txEl>
                                          </p:spTgt>
                                        </p:tgtEl>
                                      </p:cBhvr>
                                    </p:animEffect>
                                    <p:anim calcmode="lin" valueType="num">
                                      <p:cBhvr>
                                        <p:cTn id="23"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536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fade">
                                      <p:cBhvr>
                                        <p:cTn id="27" dur="1000"/>
                                        <p:tgtEl>
                                          <p:spTgt spid="15363">
                                            <p:txEl>
                                              <p:pRg st="5" end="5"/>
                                            </p:txEl>
                                          </p:spTgt>
                                        </p:tgtEl>
                                      </p:cBhvr>
                                    </p:animEffect>
                                    <p:anim calcmode="lin" valueType="num">
                                      <p:cBhvr>
                                        <p:cTn id="28"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536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363">
                                            <p:txEl>
                                              <p:pRg st="7" end="7"/>
                                            </p:txEl>
                                          </p:spTgt>
                                        </p:tgtEl>
                                        <p:attrNameLst>
                                          <p:attrName>style.visibility</p:attrName>
                                        </p:attrNameLst>
                                      </p:cBhvr>
                                      <p:to>
                                        <p:strVal val="visible"/>
                                      </p:to>
                                    </p:set>
                                    <p:animEffect transition="in" filter="fade">
                                      <p:cBhvr>
                                        <p:cTn id="32" dur="1000"/>
                                        <p:tgtEl>
                                          <p:spTgt spid="15363">
                                            <p:txEl>
                                              <p:pRg st="7" end="7"/>
                                            </p:txEl>
                                          </p:spTgt>
                                        </p:tgtEl>
                                      </p:cBhvr>
                                    </p:animEffect>
                                    <p:anim calcmode="lin" valueType="num">
                                      <p:cBhvr>
                                        <p:cTn id="33" dur="1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1536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GB" altLang="en-US" b="1">
                <a:latin typeface="Comic Sans MS" panose="030F0702030302020204" pitchFamily="66" charset="0"/>
              </a:rPr>
              <a:t>ADR: The Commercial Court</a:t>
            </a:r>
          </a:p>
        </p:txBody>
      </p:sp>
      <p:sp>
        <p:nvSpPr>
          <p:cNvPr id="10243" name="Rectangle 3"/>
          <p:cNvSpPr>
            <a:spLocks noGrp="1" noChangeArrowheads="1"/>
          </p:cNvSpPr>
          <p:nvPr>
            <p:ph type="body" idx="1"/>
          </p:nvPr>
        </p:nvSpPr>
        <p:spPr>
          <a:xfrm>
            <a:off x="3535945" y="1380790"/>
            <a:ext cx="7859712" cy="4652962"/>
          </a:xfrm>
        </p:spPr>
        <p:txBody>
          <a:bodyPr/>
          <a:lstStyle/>
          <a:p>
            <a:r>
              <a:rPr lang="en-GB" altLang="en-US" dirty="0"/>
              <a:t>The Commercial Court is a specialist part of the Queen’s Bench Division. It hears claims arising out of trade and commerce.</a:t>
            </a:r>
          </a:p>
          <a:p>
            <a:endParaRPr lang="en-GB" altLang="en-US" dirty="0"/>
          </a:p>
          <a:p>
            <a:r>
              <a:rPr lang="en-GB" altLang="en-US" dirty="0"/>
              <a:t>A judge in the Commercial Court may refer a dispute brought before it to an arbitrator.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828901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1000"/>
                                        <p:tgtEl>
                                          <p:spTgt spid="10243">
                                            <p:txEl>
                                              <p:pRg st="2" end="2"/>
                                            </p:txEl>
                                          </p:spTgt>
                                        </p:tgtEl>
                                      </p:cBhvr>
                                    </p:animEffect>
                                    <p:anim calcmode="lin" valueType="num">
                                      <p:cBhvr>
                                        <p:cTn id="13"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b="1">
                <a:latin typeface="Comic Sans MS" panose="030F0702030302020204" pitchFamily="66" charset="0"/>
              </a:rPr>
              <a:t>Special Types of Arbitration</a:t>
            </a:r>
            <a:r>
              <a:rPr lang="en-GB" altLang="en-US"/>
              <a:t> </a:t>
            </a:r>
          </a:p>
        </p:txBody>
      </p:sp>
      <p:sp>
        <p:nvSpPr>
          <p:cNvPr id="11267" name="Rectangle 3"/>
          <p:cNvSpPr>
            <a:spLocks noGrp="1" noChangeArrowheads="1"/>
          </p:cNvSpPr>
          <p:nvPr>
            <p:ph type="body" idx="1"/>
          </p:nvPr>
        </p:nvSpPr>
        <p:spPr>
          <a:xfrm>
            <a:off x="3464506" y="1123837"/>
            <a:ext cx="7931150" cy="4681537"/>
          </a:xfrm>
        </p:spPr>
        <p:txBody>
          <a:bodyPr/>
          <a:lstStyle/>
          <a:p>
            <a:r>
              <a:rPr lang="en-GB" altLang="en-US" dirty="0"/>
              <a:t>‘Expert Determination’ is where the arbitrator is an expert with inquisitorial powers who gives a binding decision. </a:t>
            </a:r>
          </a:p>
          <a:p>
            <a:endParaRPr lang="en-GB" altLang="en-US" dirty="0"/>
          </a:p>
          <a:p>
            <a:r>
              <a:rPr lang="en-GB" altLang="en-US" dirty="0"/>
              <a:t>‘Adjudication’ refers the use of an expert to rule on a technical issue. It is primarily used in construction disputes as set out in the Housing Grants, Construction and Regeneration Act 1998.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9264961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GB" altLang="en-US" b="1">
                <a:latin typeface="Comic Sans MS" panose="030F0702030302020204" pitchFamily="66" charset="0"/>
              </a:rPr>
              <a:t>Mediation</a:t>
            </a:r>
          </a:p>
        </p:txBody>
      </p:sp>
      <p:sp>
        <p:nvSpPr>
          <p:cNvPr id="12291" name="Rectangle 3"/>
          <p:cNvSpPr>
            <a:spLocks noGrp="1" noChangeArrowheads="1"/>
          </p:cNvSpPr>
          <p:nvPr>
            <p:ph type="body" idx="1"/>
          </p:nvPr>
        </p:nvSpPr>
        <p:spPr>
          <a:xfrm>
            <a:off x="3497308" y="1321784"/>
            <a:ext cx="7859712" cy="4205288"/>
          </a:xfrm>
        </p:spPr>
        <p:txBody>
          <a:bodyPr/>
          <a:lstStyle/>
          <a:p>
            <a:r>
              <a:rPr lang="en-GB" altLang="en-US" dirty="0"/>
              <a:t>Parties in a dispute may refer their dispute to an independent third party who will act as a go-between.</a:t>
            </a:r>
          </a:p>
          <a:p>
            <a:endParaRPr lang="en-GB" altLang="en-US" dirty="0"/>
          </a:p>
          <a:p>
            <a:r>
              <a:rPr lang="en-GB" altLang="en-US" dirty="0"/>
              <a:t>The mediator will help the parties discuss their dispute in order to try to settle it.</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5493453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1000"/>
                                        <p:tgtEl>
                                          <p:spTgt spid="12291">
                                            <p:txEl>
                                              <p:pRg st="2" end="2"/>
                                            </p:txEl>
                                          </p:spTgt>
                                        </p:tgtEl>
                                      </p:cBhvr>
                                    </p:animEffect>
                                    <p:anim calcmode="lin" valueType="num">
                                      <p:cBhvr>
                                        <p:cTn id="13"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58" y="2109989"/>
            <a:ext cx="2307465" cy="1251062"/>
          </a:xfrm>
        </p:spPr>
        <p:txBody>
          <a:bodyPr/>
          <a:lstStyle/>
          <a:p>
            <a:pPr>
              <a:defRPr/>
            </a:pPr>
            <a:r>
              <a:rPr lang="en-US" dirty="0">
                <a:solidFill>
                  <a:schemeClr val="tx1"/>
                </a:solidFill>
                <a:latin typeface="Comic Sans MS" panose="030F0702030302020204" pitchFamily="66" charset="0"/>
              </a:rPr>
              <a:t>Mediation</a:t>
            </a:r>
            <a:endParaRPr lang="en-CA" dirty="0">
              <a:solidFill>
                <a:schemeClr val="tx1"/>
              </a:solidFill>
              <a:latin typeface="Comic Sans MS" panose="030F0702030302020204" pitchFamily="66" charset="0"/>
            </a:endParaRPr>
          </a:p>
        </p:txBody>
      </p:sp>
      <p:sp>
        <p:nvSpPr>
          <p:cNvPr id="16387" name="Content Placeholder 2"/>
          <p:cNvSpPr txBox="1">
            <a:spLocks/>
          </p:cNvSpPr>
          <p:nvPr/>
        </p:nvSpPr>
        <p:spPr bwMode="auto">
          <a:xfrm>
            <a:off x="3310944" y="953607"/>
            <a:ext cx="8534400" cy="481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Leaves the decision making power in the hands of the disputants.</a:t>
            </a:r>
          </a:p>
          <a:p>
            <a:pPr algn="just" eaLnBrk="1" hangingPunct="1">
              <a:lnSpc>
                <a:spcPct val="80000"/>
              </a:lnSpc>
              <a:buClr>
                <a:schemeClr val="accent1"/>
              </a:buClr>
              <a:buSzPct val="80000"/>
              <a:buFont typeface="Wingdings" panose="05000000000000000000" pitchFamily="2" charset="2"/>
              <a:buNone/>
            </a:pPr>
            <a:r>
              <a:rPr lang="en-US" altLang="en-US" sz="2000" dirty="0">
                <a:latin typeface="Corbel" panose="020B0503020204020204" pitchFamily="34" charset="0"/>
              </a:rPr>
              <a:t> </a:t>
            </a: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Process is directed more by the needs and interests of the disputants themselves than by the decisions of a third party arbitrator. </a:t>
            </a:r>
          </a:p>
          <a:p>
            <a:pPr algn="just" eaLnBrk="1" hangingPunct="1">
              <a:lnSpc>
                <a:spcPct val="80000"/>
              </a:lnSpc>
              <a:buClr>
                <a:schemeClr val="accent1"/>
              </a:buClr>
              <a:buSzPct val="80000"/>
              <a:buFont typeface="Wingdings" panose="05000000000000000000" pitchFamily="2" charset="2"/>
              <a:buNone/>
            </a:pPr>
            <a:endParaRPr lang="en-US" altLang="en-US" sz="20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Mediation is voluntary; nothing happens without the parties' consent (except for mandatory mediation in some legal contexts). </a:t>
            </a:r>
          </a:p>
          <a:p>
            <a:pPr algn="just" eaLnBrk="1" hangingPunct="1">
              <a:lnSpc>
                <a:spcPct val="80000"/>
              </a:lnSpc>
              <a:buClr>
                <a:schemeClr val="accent1"/>
              </a:buClr>
              <a:buSzPct val="80000"/>
              <a:buFont typeface="Wingdings" panose="05000000000000000000" pitchFamily="2" charset="2"/>
              <a:buNone/>
            </a:pPr>
            <a:endParaRPr lang="en-US" altLang="en-US" sz="20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The parties retain a high degree of control. The mediator does not make a decision, but rather works with the parties to assist them in finding a solution to the dispute that is satisfactory to them.</a:t>
            </a:r>
            <a:r>
              <a:rPr lang="en-CA" altLang="en-US" sz="2000" dirty="0">
                <a:latin typeface="Corbel" panose="020B0503020204020204" pitchFamily="34" charset="0"/>
              </a:rPr>
              <a:t> </a:t>
            </a:r>
          </a:p>
          <a:p>
            <a:pPr algn="just" eaLnBrk="1" hangingPunct="1">
              <a:lnSpc>
                <a:spcPct val="80000"/>
              </a:lnSpc>
              <a:buClr>
                <a:schemeClr val="accent1"/>
              </a:buClr>
              <a:buSzPct val="80000"/>
              <a:buFont typeface="Wingdings" panose="05000000000000000000" pitchFamily="2" charset="2"/>
              <a:buNone/>
            </a:pPr>
            <a:endParaRPr lang="en-CA" altLang="en-US" sz="20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Mediation does not determine right or wrong. (Is this inconsistent with the pursuit of justice?) </a:t>
            </a:r>
          </a:p>
          <a:p>
            <a:pPr algn="just" eaLnBrk="1" hangingPunct="1">
              <a:lnSpc>
                <a:spcPct val="80000"/>
              </a:lnSpc>
              <a:buClr>
                <a:schemeClr val="accent1"/>
              </a:buClr>
              <a:buSzPct val="80000"/>
              <a:buFont typeface="Wingdings" panose="05000000000000000000" pitchFamily="2" charset="2"/>
              <a:buNone/>
            </a:pPr>
            <a:endParaRPr lang="en-US" altLang="en-US" sz="20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In Canada Mediation has been entrenched in statutory provisions</a:t>
            </a:r>
          </a:p>
          <a:p>
            <a:pPr algn="just" eaLnBrk="1" hangingPunct="1">
              <a:lnSpc>
                <a:spcPct val="80000"/>
              </a:lnSpc>
              <a:buClr>
                <a:schemeClr val="accent1"/>
              </a:buClr>
              <a:buSzPct val="80000"/>
              <a:buFont typeface="Wingdings" panose="05000000000000000000" pitchFamily="2" charset="2"/>
              <a:buNone/>
            </a:pPr>
            <a:endParaRPr lang="en-US" altLang="en-US" sz="20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In the Educational front, law schools and graduate programs have introduced courses in mediation and alternative dispute resolution</a:t>
            </a:r>
            <a:r>
              <a:rPr lang="en-CA" altLang="en-US" sz="2000" dirty="0">
                <a:latin typeface="Corbel" panose="020B0503020204020204" pitchFamily="34" charset="0"/>
              </a:rPr>
              <a:t> .</a:t>
            </a:r>
            <a:endParaRPr lang="en-CA" altLang="en-US" sz="1400" dirty="0">
              <a:latin typeface="Corbel" panose="020B0503020204020204" pitchFamily="34" charset="0"/>
            </a:endParaRPr>
          </a:p>
          <a:p>
            <a:pPr algn="just" eaLnBrk="1" hangingPunct="1">
              <a:lnSpc>
                <a:spcPct val="80000"/>
              </a:lnSpc>
              <a:buClr>
                <a:schemeClr val="accent1"/>
              </a:buClr>
              <a:buSzPct val="80000"/>
              <a:buFont typeface="Wingdings 2" panose="05020102010507070707" pitchFamily="18" charset="2"/>
              <a:buChar char=""/>
            </a:pPr>
            <a:endParaRPr lang="en-US" altLang="en-US" sz="1400" dirty="0">
              <a:latin typeface="Corbel" panose="020B0503020204020204" pitchFamily="34" charset="0"/>
            </a:endParaRP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2858780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circle(in)">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arn(inVertic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 calcmode="lin" valueType="num">
                                      <p:cBhvr additive="base">
                                        <p:cTn id="17"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animEffect transition="in" filter="fade">
                                      <p:cBhvr>
                                        <p:cTn id="23" dur="1000"/>
                                        <p:tgtEl>
                                          <p:spTgt spid="16387">
                                            <p:txEl>
                                              <p:pRg st="6" end="6"/>
                                            </p:txEl>
                                          </p:spTgt>
                                        </p:tgtEl>
                                      </p:cBhvr>
                                    </p:animEffect>
                                    <p:anim calcmode="lin" valueType="num">
                                      <p:cBhvr>
                                        <p:cTn id="24"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387">
                                            <p:txEl>
                                              <p:pRg st="8" end="8"/>
                                            </p:txEl>
                                          </p:spTgt>
                                        </p:tgtEl>
                                        <p:attrNameLst>
                                          <p:attrName>style.visibility</p:attrName>
                                        </p:attrNameLst>
                                      </p:cBhvr>
                                      <p:to>
                                        <p:strVal val="visible"/>
                                      </p:to>
                                    </p:set>
                                    <p:anim calcmode="lin" valueType="num">
                                      <p:cBhvr additive="base">
                                        <p:cTn id="30"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6387">
                                            <p:txEl>
                                              <p:pRg st="10" end="10"/>
                                            </p:txEl>
                                          </p:spTgt>
                                        </p:tgtEl>
                                        <p:attrNameLst>
                                          <p:attrName>style.visibility</p:attrName>
                                        </p:attrNameLst>
                                      </p:cBhvr>
                                      <p:to>
                                        <p:strVal val="visible"/>
                                      </p:to>
                                    </p:set>
                                    <p:animEffect transition="in" filter="fade">
                                      <p:cBhvr>
                                        <p:cTn id="36" dur="1000"/>
                                        <p:tgtEl>
                                          <p:spTgt spid="16387">
                                            <p:txEl>
                                              <p:pRg st="10" end="10"/>
                                            </p:txEl>
                                          </p:spTgt>
                                        </p:tgtEl>
                                      </p:cBhvr>
                                    </p:animEffect>
                                    <p:anim calcmode="lin" valueType="num">
                                      <p:cBhvr>
                                        <p:cTn id="37" dur="10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1638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7">
                                            <p:txEl>
                                              <p:pRg st="12" end="12"/>
                                            </p:txEl>
                                          </p:spTgt>
                                        </p:tgtEl>
                                        <p:attrNameLst>
                                          <p:attrName>style.visibility</p:attrName>
                                        </p:attrNameLst>
                                      </p:cBhvr>
                                      <p:to>
                                        <p:strVal val="visible"/>
                                      </p:to>
                                    </p:set>
                                    <p:anim calcmode="lin" valueType="num">
                                      <p:cBhvr additive="base">
                                        <p:cTn id="43" dur="5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GB" altLang="en-US" b="1" dirty="0">
                <a:latin typeface="Comic Sans MS" panose="030F0702030302020204" pitchFamily="66" charset="0"/>
              </a:rPr>
              <a:t>Refusing Mediation</a:t>
            </a:r>
          </a:p>
        </p:txBody>
      </p:sp>
      <p:sp>
        <p:nvSpPr>
          <p:cNvPr id="13315" name="Rectangle 3"/>
          <p:cNvSpPr>
            <a:spLocks noGrp="1" noChangeArrowheads="1"/>
          </p:cNvSpPr>
          <p:nvPr>
            <p:ph type="body" idx="1"/>
          </p:nvPr>
        </p:nvSpPr>
        <p:spPr/>
        <p:txBody>
          <a:bodyPr/>
          <a:lstStyle/>
          <a:p>
            <a:pPr>
              <a:buFont typeface="Wingdings" panose="05000000000000000000" pitchFamily="2" charset="2"/>
              <a:buNone/>
            </a:pPr>
            <a:r>
              <a:rPr lang="en-GB" altLang="en-US" dirty="0"/>
              <a:t>	</a:t>
            </a:r>
          </a:p>
          <a:p>
            <a:pPr>
              <a:buFont typeface="Wingdings" panose="05000000000000000000" pitchFamily="2" charset="2"/>
              <a:buNone/>
            </a:pPr>
            <a:r>
              <a:rPr lang="en-GB" altLang="en-US" dirty="0"/>
              <a:t>	If parties in litigation refuse an offer to mediate without good reason then even if they win their case in court, the judge can refuse to award them some or all of their legal costs.</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0407744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478288"/>
            <a:ext cx="3219718" cy="2570229"/>
          </a:xfrm>
        </p:spPr>
        <p:txBody>
          <a:bodyPr>
            <a:normAutofit/>
          </a:bodyPr>
          <a:lstStyle/>
          <a:p>
            <a:pPr algn="ctr"/>
            <a:r>
              <a:rPr lang="en-GB" altLang="en-US" sz="4400" b="1" dirty="0">
                <a:latin typeface="Comic Sans MS" panose="030F0702030302020204" pitchFamily="66" charset="0"/>
              </a:rPr>
              <a:t>Alternative Dispute Resolution</a:t>
            </a:r>
          </a:p>
        </p:txBody>
      </p:sp>
      <p:sp>
        <p:nvSpPr>
          <p:cNvPr id="23555" name="Rectangle 3"/>
          <p:cNvSpPr>
            <a:spLocks noGrp="1" noChangeArrowheads="1"/>
          </p:cNvSpPr>
          <p:nvPr>
            <p:ph type="body" sz="half" idx="4294967295"/>
          </p:nvPr>
        </p:nvSpPr>
        <p:spPr>
          <a:xfrm>
            <a:off x="1524001" y="1600200"/>
            <a:ext cx="3897313" cy="5257800"/>
          </a:xfrm>
        </p:spPr>
        <p:txBody>
          <a:bodyPr/>
          <a:lstStyle/>
          <a:p>
            <a:endParaRPr lang="en-GB" altLang="en-US"/>
          </a:p>
          <a:p>
            <a:endParaRPr lang="en-GB" altLang="en-US"/>
          </a:p>
          <a:p>
            <a:endParaRPr lang="en-GB" altLang="en-US"/>
          </a:p>
          <a:p>
            <a:endParaRPr lang="en-GB" altLang="en-US"/>
          </a:p>
          <a:p>
            <a:endParaRPr lang="en-GB" altLang="en-US"/>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538" y="759855"/>
            <a:ext cx="8345510" cy="5331852"/>
          </a:xfrm>
          <a:prstGeom prst="rect">
            <a:avLst/>
          </a:prstGeom>
        </p:spPr>
      </p:pic>
    </p:spTree>
    <p:extLst>
      <p:ext uri="{BB962C8B-B14F-4D97-AF65-F5344CB8AC3E}">
        <p14:creationId xmlns:p14="http://schemas.microsoft.com/office/powerpoint/2010/main" val="12304499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GB" altLang="en-US" b="1">
                <a:latin typeface="Comic Sans MS" panose="030F0702030302020204" pitchFamily="66" charset="0"/>
              </a:rPr>
              <a:t>Med-Arb</a:t>
            </a:r>
          </a:p>
        </p:txBody>
      </p:sp>
      <p:sp>
        <p:nvSpPr>
          <p:cNvPr id="14339" name="Rectangle 3"/>
          <p:cNvSpPr>
            <a:spLocks noGrp="1" noChangeArrowheads="1"/>
          </p:cNvSpPr>
          <p:nvPr>
            <p:ph type="body" idx="1"/>
          </p:nvPr>
        </p:nvSpPr>
        <p:spPr>
          <a:xfrm>
            <a:off x="3610377" y="1774199"/>
            <a:ext cx="7772400" cy="3854450"/>
          </a:xfrm>
        </p:spPr>
        <p:txBody>
          <a:bodyPr/>
          <a:lstStyle/>
          <a:p>
            <a:r>
              <a:rPr lang="en-GB" altLang="en-US" dirty="0"/>
              <a:t>This is a mixture of mediation and arbitration. </a:t>
            </a:r>
          </a:p>
          <a:p>
            <a:endParaRPr lang="en-GB" altLang="en-US" dirty="0"/>
          </a:p>
          <a:p>
            <a:r>
              <a:rPr lang="en-GB" altLang="en-US" dirty="0"/>
              <a:t>Here the parties agree to mediate but will refer the dispute to an arbitrator if the mediation is unsuccessful.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433723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1000"/>
                                        <p:tgtEl>
                                          <p:spTgt spid="14339">
                                            <p:txEl>
                                              <p:pRg st="2" end="2"/>
                                            </p:txEl>
                                          </p:spTgt>
                                        </p:tgtEl>
                                      </p:cBhvr>
                                    </p:animEffect>
                                    <p:anim calcmode="lin" valueType="num">
                                      <p:cBhvr>
                                        <p:cTn id="13"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GB" altLang="en-US" b="1">
                <a:latin typeface="Comic Sans MS" panose="030F0702030302020204" pitchFamily="66" charset="0"/>
              </a:rPr>
              <a:t>Conciliation</a:t>
            </a:r>
            <a:r>
              <a:rPr lang="en-GB" altLang="en-US"/>
              <a:t> </a:t>
            </a:r>
          </a:p>
        </p:txBody>
      </p:sp>
      <p:sp>
        <p:nvSpPr>
          <p:cNvPr id="15363" name="Rectangle 3"/>
          <p:cNvSpPr>
            <a:spLocks noGrp="1" noChangeArrowheads="1"/>
          </p:cNvSpPr>
          <p:nvPr>
            <p:ph type="body" idx="1"/>
          </p:nvPr>
        </p:nvSpPr>
        <p:spPr>
          <a:xfrm>
            <a:off x="3505938" y="1426717"/>
            <a:ext cx="7772400" cy="4530725"/>
          </a:xfrm>
        </p:spPr>
        <p:txBody>
          <a:bodyPr/>
          <a:lstStyle/>
          <a:p>
            <a:r>
              <a:rPr lang="en-GB" altLang="en-US" dirty="0"/>
              <a:t>Similar to mediation but the conciliator may suggest a way to settle to the dispute.</a:t>
            </a:r>
          </a:p>
          <a:p>
            <a:endParaRPr lang="en-GB" altLang="en-US" dirty="0"/>
          </a:p>
          <a:p>
            <a:r>
              <a:rPr lang="en-GB" altLang="en-US" dirty="0"/>
              <a:t>If parties in litigation refuse an offer of conciliation without good reason then even if they win their case, the judge can refuse to award them some or all of their legal costs.</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3665813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1000"/>
                                        <p:tgtEl>
                                          <p:spTgt spid="15363">
                                            <p:txEl>
                                              <p:pRg st="2" end="2"/>
                                            </p:txEl>
                                          </p:spTgt>
                                        </p:tgtEl>
                                      </p:cBhvr>
                                    </p:animEffect>
                                    <p:anim calcmode="lin" valueType="num">
                                      <p:cBhvr>
                                        <p:cTn id="13"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 y="1647020"/>
            <a:ext cx="2768958" cy="3285588"/>
          </a:xfrm>
        </p:spPr>
        <p:txBody>
          <a:bodyPr>
            <a:normAutofit/>
          </a:bodyPr>
          <a:lstStyle/>
          <a:p>
            <a:r>
              <a:rPr lang="en-GB" altLang="en-US" b="1" dirty="0">
                <a:latin typeface="Comic Sans MS" panose="030F0702030302020204" pitchFamily="66" charset="0"/>
              </a:rPr>
              <a:t>Conciliation &amp; Mediation Agencies</a:t>
            </a:r>
          </a:p>
        </p:txBody>
      </p:sp>
      <p:sp>
        <p:nvSpPr>
          <p:cNvPr id="43011" name="Rectangle 3"/>
          <p:cNvSpPr>
            <a:spLocks noGrp="1" noChangeArrowheads="1"/>
          </p:cNvSpPr>
          <p:nvPr>
            <p:ph type="body" sz="half" idx="1"/>
          </p:nvPr>
        </p:nvSpPr>
        <p:spPr/>
        <p:txBody>
          <a:bodyPr/>
          <a:lstStyle/>
          <a:p>
            <a:r>
              <a:rPr lang="en-GB" altLang="en-US" dirty="0"/>
              <a:t>The Centre for Effective Dispute Resolution (CEDR)</a:t>
            </a:r>
          </a:p>
          <a:p>
            <a:endParaRPr lang="en-GB" altLang="en-US" dirty="0"/>
          </a:p>
          <a:p>
            <a:r>
              <a:rPr lang="en-GB" altLang="en-US" dirty="0"/>
              <a:t>UK Mediation</a:t>
            </a:r>
          </a:p>
          <a:p>
            <a:endParaRPr lang="en-GB" altLang="en-US" dirty="0"/>
          </a:p>
          <a:p>
            <a:r>
              <a:rPr lang="en-GB" altLang="en-US" dirty="0"/>
              <a:t>Mediation Wales</a:t>
            </a:r>
          </a:p>
          <a:p>
            <a:endParaRPr lang="en-GB" altLang="en-US" dirty="0"/>
          </a:p>
          <a:p>
            <a:r>
              <a:rPr lang="en-GB" altLang="en-US" dirty="0"/>
              <a:t>National Mediation Helpline</a:t>
            </a:r>
          </a:p>
          <a:p>
            <a:endParaRPr lang="en-GB" altLang="en-US" dirty="0"/>
          </a:p>
        </p:txBody>
      </p:sp>
      <p:sp>
        <p:nvSpPr>
          <p:cNvPr id="43012" name="Rectangle 4"/>
          <p:cNvSpPr>
            <a:spLocks noGrp="1" noChangeArrowheads="1"/>
          </p:cNvSpPr>
          <p:nvPr>
            <p:ph type="body" sz="half" idx="2"/>
          </p:nvPr>
        </p:nvSpPr>
        <p:spPr/>
        <p:txBody>
          <a:bodyPr/>
          <a:lstStyle/>
          <a:p>
            <a:r>
              <a:rPr lang="en-GB" altLang="en-US" dirty="0"/>
              <a:t>various court-based mediation schemes</a:t>
            </a:r>
          </a:p>
          <a:p>
            <a:endParaRPr lang="en-GB" altLang="en-US" dirty="0"/>
          </a:p>
          <a:p>
            <a:r>
              <a:rPr lang="en-GB" altLang="en-US" dirty="0"/>
              <a:t>the ADR schemes of many industries and commercial associations.</a:t>
            </a:r>
          </a:p>
          <a:p>
            <a:endParaRPr lang="en-GB" altLang="en-US" dirty="0"/>
          </a:p>
          <a:p>
            <a:endParaRPr lang="en-GB" altLang="en-US" sz="2400" dirty="0"/>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37346590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Effect transition="in" filter="fade">
                                      <p:cBhvr>
                                        <p:cTn id="14" dur="1000"/>
                                        <p:tgtEl>
                                          <p:spTgt spid="43011">
                                            <p:txEl>
                                              <p:pRg st="2" end="2"/>
                                            </p:txEl>
                                          </p:spTgt>
                                        </p:tgtEl>
                                      </p:cBhvr>
                                    </p:animEffect>
                                    <p:anim calcmode="lin" valueType="num">
                                      <p:cBhvr>
                                        <p:cTn id="15"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3011">
                                            <p:txEl>
                                              <p:pRg st="4" end="4"/>
                                            </p:txEl>
                                          </p:spTgt>
                                        </p:tgtEl>
                                        <p:attrNameLst>
                                          <p:attrName>style.visibility</p:attrName>
                                        </p:attrNameLst>
                                      </p:cBhvr>
                                      <p:to>
                                        <p:strVal val="visible"/>
                                      </p:to>
                                    </p:set>
                                    <p:anim calcmode="lin" valueType="num">
                                      <p:cBhvr additive="base">
                                        <p:cTn id="21"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anim calcmode="lin" valueType="num">
                                      <p:cBhvr additive="base">
                                        <p:cTn id="27"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3012">
                                            <p:txEl>
                                              <p:pRg st="0" end="0"/>
                                            </p:txEl>
                                          </p:spTgt>
                                        </p:tgtEl>
                                        <p:attrNameLst>
                                          <p:attrName>style.visibility</p:attrName>
                                        </p:attrNameLst>
                                      </p:cBhvr>
                                      <p:to>
                                        <p:strVal val="visible"/>
                                      </p:to>
                                    </p:set>
                                    <p:animEffect transition="in" filter="fade">
                                      <p:cBhvr>
                                        <p:cTn id="33" dur="1000"/>
                                        <p:tgtEl>
                                          <p:spTgt spid="43012">
                                            <p:txEl>
                                              <p:pRg st="0" end="0"/>
                                            </p:txEl>
                                          </p:spTgt>
                                        </p:tgtEl>
                                      </p:cBhvr>
                                    </p:animEffect>
                                    <p:anim calcmode="lin" valueType="num">
                                      <p:cBhvr>
                                        <p:cTn id="34" dur="1000" fill="hold"/>
                                        <p:tgtEl>
                                          <p:spTgt spid="43012">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0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3012">
                                            <p:txEl>
                                              <p:pRg st="2" end="2"/>
                                            </p:txEl>
                                          </p:spTgt>
                                        </p:tgtEl>
                                        <p:attrNameLst>
                                          <p:attrName>style.visibility</p:attrName>
                                        </p:attrNameLst>
                                      </p:cBhvr>
                                      <p:to>
                                        <p:strVal val="visible"/>
                                      </p:to>
                                    </p:set>
                                    <p:anim calcmode="lin" valueType="num">
                                      <p:cBhvr additive="base">
                                        <p:cTn id="40" dur="500" fill="hold"/>
                                        <p:tgtEl>
                                          <p:spTgt spid="43012">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30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GB" altLang="en-US" b="1">
                <a:latin typeface="Comic Sans MS" panose="030F0702030302020204" pitchFamily="66" charset="0"/>
              </a:rPr>
              <a:t>Neutral Evaluation</a:t>
            </a:r>
            <a:r>
              <a:rPr lang="en-GB" altLang="en-US"/>
              <a:t> </a:t>
            </a:r>
          </a:p>
        </p:txBody>
      </p:sp>
      <p:sp>
        <p:nvSpPr>
          <p:cNvPr id="16387" name="Rectangle 3"/>
          <p:cNvSpPr>
            <a:spLocks noGrp="1" noChangeArrowheads="1"/>
          </p:cNvSpPr>
          <p:nvPr>
            <p:ph type="body" idx="1"/>
          </p:nvPr>
        </p:nvSpPr>
        <p:spPr>
          <a:xfrm>
            <a:off x="3436513" y="1490864"/>
            <a:ext cx="8229600" cy="4581525"/>
          </a:xfrm>
        </p:spPr>
        <p:txBody>
          <a:bodyPr/>
          <a:lstStyle/>
          <a:p>
            <a:r>
              <a:rPr lang="en-GB" altLang="en-US" dirty="0"/>
              <a:t>Neutral Evaluation is where a third party, usually somebody legally qualified, gives an opinion on the likely outcome if the case went to trial.</a:t>
            </a:r>
          </a:p>
          <a:p>
            <a:endParaRPr lang="en-GB" altLang="en-US" dirty="0"/>
          </a:p>
          <a:p>
            <a:r>
              <a:rPr lang="en-GB" altLang="en-US" dirty="0"/>
              <a:t>Parties will use this opinion as a basis for trying to settle their dispute out of court.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714322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1000"/>
                                        <p:tgtEl>
                                          <p:spTgt spid="16387">
                                            <p:txEl>
                                              <p:pRg st="2" end="2"/>
                                            </p:txEl>
                                          </p:spTgt>
                                        </p:tgtEl>
                                      </p:cBhvr>
                                    </p:animEffect>
                                    <p:anim calcmode="lin" valueType="num">
                                      <p:cBhvr>
                                        <p:cTn id="13"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04" y="2354688"/>
            <a:ext cx="2732468" cy="1251062"/>
          </a:xfrm>
        </p:spPr>
        <p:txBody>
          <a:bodyPr/>
          <a:lstStyle/>
          <a:p>
            <a:pPr>
              <a:defRPr/>
            </a:pPr>
            <a:r>
              <a:rPr lang="en-US" dirty="0">
                <a:solidFill>
                  <a:schemeClr val="tx1"/>
                </a:solidFill>
                <a:latin typeface="Comic Sans MS" panose="030F0702030302020204" pitchFamily="66" charset="0"/>
              </a:rPr>
              <a:t>Negotiation</a:t>
            </a:r>
            <a:endParaRPr lang="en-CA" dirty="0">
              <a:solidFill>
                <a:schemeClr val="tx1"/>
              </a:solidFill>
              <a:latin typeface="Comic Sans MS" panose="030F0702030302020204" pitchFamily="66" charset="0"/>
            </a:endParaRPr>
          </a:p>
        </p:txBody>
      </p:sp>
      <p:sp>
        <p:nvSpPr>
          <p:cNvPr id="3" name="Content Placeholder 2"/>
          <p:cNvSpPr txBox="1">
            <a:spLocks/>
          </p:cNvSpPr>
          <p:nvPr/>
        </p:nvSpPr>
        <p:spPr>
          <a:xfrm>
            <a:off x="3657600" y="1508974"/>
            <a:ext cx="8229600" cy="4724400"/>
          </a:xfrm>
          <a:prstGeom prst="rect">
            <a:avLst/>
          </a:prstGeom>
        </p:spPr>
        <p:txBody>
          <a:bodyPr lIns="54864" tIns="91440"/>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nSpc>
                <a:spcPct val="80000"/>
              </a:lnSpc>
              <a:buNone/>
              <a:defRPr/>
            </a:pPr>
            <a:endParaRPr lang="en-US" sz="1800" dirty="0"/>
          </a:p>
          <a:p>
            <a:pPr algn="just">
              <a:lnSpc>
                <a:spcPct val="80000"/>
              </a:lnSpc>
              <a:defRPr/>
            </a:pPr>
            <a:r>
              <a:rPr lang="en-US" sz="2400" dirty="0"/>
              <a:t>Negotiation requires parties to bargain without outside assistance, exchanging compromises to reach a solution. In this approach parties can begin bargaining discussions at the beginning of a dispute without the presence of legal representation.</a:t>
            </a:r>
          </a:p>
          <a:p>
            <a:pPr algn="just">
              <a:lnSpc>
                <a:spcPct val="80000"/>
              </a:lnSpc>
              <a:buNone/>
              <a:defRPr/>
            </a:pPr>
            <a:endParaRPr lang="en-US" sz="2400" dirty="0"/>
          </a:p>
          <a:p>
            <a:pPr algn="just">
              <a:lnSpc>
                <a:spcPct val="80000"/>
              </a:lnSpc>
              <a:defRPr/>
            </a:pPr>
            <a:r>
              <a:rPr lang="en-US" sz="2400" dirty="0"/>
              <a:t>Like mediation, settlement discussions within a negotiation context are controlled entirely by the parties</a:t>
            </a:r>
          </a:p>
          <a:p>
            <a:pPr algn="just">
              <a:lnSpc>
                <a:spcPct val="80000"/>
              </a:lnSpc>
              <a:buNone/>
              <a:defRPr/>
            </a:pPr>
            <a:endParaRPr lang="en-US" sz="2400" dirty="0"/>
          </a:p>
          <a:p>
            <a:pPr algn="just">
              <a:lnSpc>
                <a:spcPct val="80000"/>
              </a:lnSpc>
              <a:defRPr/>
            </a:pPr>
            <a:r>
              <a:rPr lang="en-US" sz="2400" dirty="0"/>
              <a:t>For negotiation to succeed, it requires the complete cooperation of the parties. If participants lack the necessary motivation to resolve the conflict through compromise, settlement will be difficult if not impossible</a:t>
            </a:r>
          </a:p>
        </p:txBody>
      </p:sp>
      <p:sp>
        <p:nvSpPr>
          <p:cNvPr id="4" name="Footer Placeholder 3"/>
          <p:cNvSpPr>
            <a:spLocks noGrp="1"/>
          </p:cNvSpPr>
          <p:nvPr>
            <p:ph type="ftr" sz="quarter" idx="11"/>
          </p:nvPr>
        </p:nvSpPr>
        <p:spPr/>
        <p:txBody>
          <a:bodyPr/>
          <a:lstStyle/>
          <a:p>
            <a:r>
              <a:rPr lang="en-US" smtClean="0"/>
              <a:t>ADR INU</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347442137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0140"/>
            <a:ext cx="3503054" cy="1251062"/>
          </a:xfrm>
        </p:spPr>
        <p:txBody>
          <a:bodyPr>
            <a:noAutofit/>
          </a:bodyPr>
          <a:lstStyle/>
          <a:p>
            <a:pPr>
              <a:defRPr/>
            </a:pPr>
            <a:r>
              <a:rPr lang="en-US" sz="4000" dirty="0">
                <a:solidFill>
                  <a:schemeClr val="tx1"/>
                </a:solidFill>
                <a:latin typeface="Comic Sans MS" panose="030F0702030302020204" pitchFamily="66" charset="0"/>
              </a:rPr>
              <a:t>General Requirements for Successful ADR</a:t>
            </a:r>
            <a:endParaRPr lang="en-CA" sz="2800" dirty="0">
              <a:solidFill>
                <a:schemeClr val="tx1"/>
              </a:solidFill>
              <a:latin typeface="Comic Sans MS" panose="030F0702030302020204" pitchFamily="66" charset="0"/>
            </a:endParaRPr>
          </a:p>
        </p:txBody>
      </p:sp>
      <p:sp>
        <p:nvSpPr>
          <p:cNvPr id="18435" name="Content Placeholder 2"/>
          <p:cNvSpPr txBox="1">
            <a:spLocks/>
          </p:cNvSpPr>
          <p:nvPr/>
        </p:nvSpPr>
        <p:spPr bwMode="auto">
          <a:xfrm>
            <a:off x="3412902" y="734096"/>
            <a:ext cx="8229600" cy="539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Depends upon the goodwill of all the participants </a:t>
            </a: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Parties must believe that a settlement achieved through cooperation and compromise whether assisted by a mediator, arbitrator or the parties themselves, will be superior to the decision that would be handed down by a </a:t>
            </a:r>
            <a:r>
              <a:rPr lang="en-US" altLang="en-US" sz="1900" dirty="0" smtClean="0">
                <a:latin typeface="Corbel" panose="020B0503020204020204" pitchFamily="34" charset="0"/>
              </a:rPr>
              <a:t>court</a:t>
            </a:r>
            <a:r>
              <a:rPr lang="en-CA" altLang="en-US" sz="1900" dirty="0" smtClean="0">
                <a:latin typeface="Corbel" panose="020B0503020204020204" pitchFamily="34" charset="0"/>
              </a:rPr>
              <a:t> </a:t>
            </a:r>
            <a:endParaRPr lang="en-CA" altLang="en-US" sz="19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Participants must agree at the outset that all sides involved enjoy equal authority in reaching a settlement</a:t>
            </a:r>
            <a:r>
              <a:rPr lang="en-US" altLang="en-US" sz="1900" dirty="0" smtClean="0">
                <a:latin typeface="Corbel" panose="020B0503020204020204" pitchFamily="34" charset="0"/>
              </a:rPr>
              <a:t>. </a:t>
            </a:r>
            <a:endParaRPr lang="en-CA" altLang="en-US" sz="19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Important objectives must be identified and lesser objectives subordinated in favour of a desired </a:t>
            </a:r>
            <a:r>
              <a:rPr lang="en-US" altLang="en-US" sz="1900" dirty="0" smtClean="0">
                <a:latin typeface="Corbel" panose="020B0503020204020204" pitchFamily="34" charset="0"/>
              </a:rPr>
              <a:t>outcome</a:t>
            </a:r>
            <a:endParaRPr lang="en-US" altLang="en-US" sz="19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Empowerment of the participants at every step of the settlement process is essential</a:t>
            </a:r>
            <a:r>
              <a:rPr lang="en-CA" altLang="en-US" sz="1900" dirty="0">
                <a:latin typeface="Corbel" panose="020B0503020204020204" pitchFamily="34" charset="0"/>
              </a:rPr>
              <a:t> </a:t>
            </a: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ADR mechanisms require that any involved organization be represented by persons with sufficient authority to bind the organization they represent.</a:t>
            </a:r>
          </a:p>
          <a:p>
            <a:pPr algn="just" eaLnBrk="1" hangingPunct="1">
              <a:buClr>
                <a:schemeClr val="accent1"/>
              </a:buClr>
              <a:buSzPct val="80000"/>
              <a:buFont typeface="Wingdings 2" panose="05020102010507070707" pitchFamily="18" charset="2"/>
              <a:buChar char=""/>
            </a:pPr>
            <a:r>
              <a:rPr lang="en-US" altLang="en-US" sz="1900" dirty="0">
                <a:latin typeface="Corbel" panose="020B0503020204020204" pitchFamily="34" charset="0"/>
              </a:rPr>
              <a:t> As a corollary to the involved parties dedication to the settlement process, a commitment to open and equal access to information is necessary</a:t>
            </a: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480028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additive="base">
                                        <p:cTn id="21"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fade">
                                      <p:cBhvr>
                                        <p:cTn id="27" dur="1000"/>
                                        <p:tgtEl>
                                          <p:spTgt spid="18435">
                                            <p:txEl>
                                              <p:pRg st="3" end="3"/>
                                            </p:txEl>
                                          </p:spTgt>
                                        </p:tgtEl>
                                      </p:cBhvr>
                                    </p:animEffect>
                                    <p:anim calcmode="lin" valueType="num">
                                      <p:cBhvr>
                                        <p:cTn id="28"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Effect transition="in" filter="fade">
                                      <p:cBhvr>
                                        <p:cTn id="34" dur="1000"/>
                                        <p:tgtEl>
                                          <p:spTgt spid="18435">
                                            <p:txEl>
                                              <p:pRg st="4" end="4"/>
                                            </p:txEl>
                                          </p:spTgt>
                                        </p:tgtEl>
                                      </p:cBhvr>
                                    </p:animEffect>
                                    <p:anim calcmode="lin" valueType="num">
                                      <p:cBhvr>
                                        <p:cTn id="35"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8435">
                                            <p:txEl>
                                              <p:pRg st="5" end="5"/>
                                            </p:txEl>
                                          </p:spTgt>
                                        </p:tgtEl>
                                        <p:attrNameLst>
                                          <p:attrName>style.visibility</p:attrName>
                                        </p:attrNameLst>
                                      </p:cBhvr>
                                      <p:to>
                                        <p:strVal val="visible"/>
                                      </p:to>
                                    </p:set>
                                    <p:animEffect transition="in" filter="fade">
                                      <p:cBhvr>
                                        <p:cTn id="41" dur="1000"/>
                                        <p:tgtEl>
                                          <p:spTgt spid="18435">
                                            <p:txEl>
                                              <p:pRg st="5" end="5"/>
                                            </p:txEl>
                                          </p:spTgt>
                                        </p:tgtEl>
                                      </p:cBhvr>
                                    </p:animEffect>
                                    <p:anim calcmode="lin" valueType="num">
                                      <p:cBhvr>
                                        <p:cTn id="42"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84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8435">
                                            <p:txEl>
                                              <p:pRg st="6" end="6"/>
                                            </p:txEl>
                                          </p:spTgt>
                                        </p:tgtEl>
                                        <p:attrNameLst>
                                          <p:attrName>style.visibility</p:attrName>
                                        </p:attrNameLst>
                                      </p:cBhvr>
                                      <p:to>
                                        <p:strVal val="visible"/>
                                      </p:to>
                                    </p:set>
                                    <p:animEffect transition="in" filter="fade">
                                      <p:cBhvr>
                                        <p:cTn id="48" dur="1000"/>
                                        <p:tgtEl>
                                          <p:spTgt spid="18435">
                                            <p:txEl>
                                              <p:pRg st="6" end="6"/>
                                            </p:txEl>
                                          </p:spTgt>
                                        </p:tgtEl>
                                      </p:cBhvr>
                                    </p:animEffect>
                                    <p:anim calcmode="lin" valueType="num">
                                      <p:cBhvr>
                                        <p:cTn id="49" dur="10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184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7864"/>
            <a:ext cx="3206839" cy="2693831"/>
          </a:xfrm>
        </p:spPr>
        <p:txBody>
          <a:bodyPr>
            <a:normAutofit/>
          </a:bodyPr>
          <a:lstStyle/>
          <a:p>
            <a:pPr>
              <a:defRPr/>
            </a:pPr>
            <a:r>
              <a:rPr lang="en-US" sz="4800" dirty="0">
                <a:solidFill>
                  <a:schemeClr val="tx1"/>
                </a:solidFill>
                <a:latin typeface="Comic Sans MS" panose="030F0702030302020204" pitchFamily="66" charset="0"/>
              </a:rPr>
              <a:t>Criticisms</a:t>
            </a:r>
            <a:r>
              <a:rPr lang="en-US" sz="4800" dirty="0">
                <a:solidFill>
                  <a:schemeClr val="accent1">
                    <a:satMod val="150000"/>
                  </a:schemeClr>
                </a:solidFill>
                <a:latin typeface="Comic Sans MS" panose="030F0702030302020204" pitchFamily="66" charset="0"/>
              </a:rPr>
              <a:t> </a:t>
            </a:r>
            <a:r>
              <a:rPr lang="en-US" sz="4800" dirty="0">
                <a:solidFill>
                  <a:schemeClr val="tx1"/>
                </a:solidFill>
                <a:latin typeface="Comic Sans MS" panose="030F0702030302020204" pitchFamily="66" charset="0"/>
              </a:rPr>
              <a:t>and</a:t>
            </a:r>
            <a:r>
              <a:rPr lang="en-US" sz="4800" dirty="0">
                <a:solidFill>
                  <a:schemeClr val="accent1">
                    <a:satMod val="150000"/>
                  </a:schemeClr>
                </a:solidFill>
                <a:latin typeface="Comic Sans MS" panose="030F0702030302020204" pitchFamily="66" charset="0"/>
              </a:rPr>
              <a:t> </a:t>
            </a:r>
            <a:r>
              <a:rPr lang="en-US" sz="4800" dirty="0">
                <a:solidFill>
                  <a:schemeClr val="tx1"/>
                </a:solidFill>
                <a:latin typeface="Comic Sans MS" panose="030F0702030302020204" pitchFamily="66" charset="0"/>
              </a:rPr>
              <a:t>Concerns</a:t>
            </a:r>
            <a:endParaRPr lang="en-CA" dirty="0">
              <a:solidFill>
                <a:schemeClr val="tx1"/>
              </a:solidFill>
              <a:latin typeface="Comic Sans MS" panose="030F0702030302020204" pitchFamily="66" charset="0"/>
            </a:endParaRPr>
          </a:p>
        </p:txBody>
      </p:sp>
      <p:sp>
        <p:nvSpPr>
          <p:cNvPr id="19459" name="Content Placeholder 2"/>
          <p:cNvSpPr txBox="1">
            <a:spLocks/>
          </p:cNvSpPr>
          <p:nvPr/>
        </p:nvSpPr>
        <p:spPr bwMode="auto">
          <a:xfrm>
            <a:off x="3361386" y="708339"/>
            <a:ext cx="8229600" cy="539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90000"/>
              </a:lnSpc>
              <a:buClr>
                <a:schemeClr val="accent1"/>
              </a:buClr>
              <a:buSzPct val="80000"/>
              <a:buFont typeface="Wingdings 2" panose="05020102010507070707" pitchFamily="18" charset="2"/>
              <a:buChar char=""/>
            </a:pPr>
            <a:r>
              <a:rPr lang="en-US" altLang="en-US" sz="2200" dirty="0">
                <a:latin typeface="Corbel" panose="020B0503020204020204" pitchFamily="34" charset="0"/>
              </a:rPr>
              <a:t>ADR lacks legal recourse against a party that refuses to honor a negotiated settlement</a:t>
            </a:r>
          </a:p>
          <a:p>
            <a:pPr algn="just" eaLnBrk="1" hangingPunct="1">
              <a:lnSpc>
                <a:spcPct val="90000"/>
              </a:lnSpc>
              <a:buClr>
                <a:schemeClr val="accent1"/>
              </a:buClr>
              <a:buSzPct val="80000"/>
              <a:buFont typeface="Wingdings 2" panose="05020102010507070707" pitchFamily="18" charset="2"/>
              <a:buChar char=""/>
            </a:pPr>
            <a:r>
              <a:rPr lang="en-US" altLang="en-US" sz="2200" dirty="0">
                <a:latin typeface="Corbel" panose="020B0503020204020204" pitchFamily="34" charset="0"/>
              </a:rPr>
              <a:t>In many instances there is no means to compel the continuance of an ADR process where one of the parties ceases to cooperate. </a:t>
            </a:r>
          </a:p>
          <a:p>
            <a:pPr algn="just" eaLnBrk="1" hangingPunct="1">
              <a:lnSpc>
                <a:spcPct val="90000"/>
              </a:lnSpc>
              <a:buClr>
                <a:schemeClr val="accent1"/>
              </a:buClr>
              <a:buSzPct val="80000"/>
              <a:buFont typeface="Wingdings 2" panose="05020102010507070707" pitchFamily="18" charset="2"/>
              <a:buChar char=""/>
            </a:pPr>
            <a:r>
              <a:rPr lang="en-US" altLang="en-US" sz="2200" dirty="0">
                <a:latin typeface="Corbel" panose="020B0503020204020204" pitchFamily="34" charset="0"/>
              </a:rPr>
              <a:t>Compensation in ADR is largely undefined. </a:t>
            </a:r>
          </a:p>
          <a:p>
            <a:pPr algn="just" eaLnBrk="1" hangingPunct="1">
              <a:lnSpc>
                <a:spcPct val="90000"/>
              </a:lnSpc>
              <a:buClr>
                <a:schemeClr val="accent1"/>
              </a:buClr>
              <a:buSzPct val="80000"/>
              <a:buFont typeface="Wingdings 2" panose="05020102010507070707" pitchFamily="18" charset="2"/>
              <a:buChar char=""/>
            </a:pPr>
            <a:r>
              <a:rPr lang="en-US" altLang="en-US" sz="2200" dirty="0">
                <a:latin typeface="Corbel" panose="020B0503020204020204" pitchFamily="34" charset="0"/>
              </a:rPr>
              <a:t>Advocates of mediation point out that this process allows parties to resolve conflict in a conciliatory fashion without resort to an authoritative third party, arguing that mediation decreases the costs of dispute resolution and reducing demand on court resources and allows conflict to be resolved at a much quicker pace. </a:t>
            </a:r>
          </a:p>
          <a:p>
            <a:pPr algn="just" eaLnBrk="1" hangingPunct="1">
              <a:lnSpc>
                <a:spcPct val="90000"/>
              </a:lnSpc>
              <a:buClr>
                <a:schemeClr val="accent1"/>
              </a:buClr>
              <a:buSzPct val="80000"/>
              <a:buFont typeface="Wingdings 2" panose="05020102010507070707" pitchFamily="18" charset="2"/>
              <a:buChar char=""/>
            </a:pPr>
            <a:r>
              <a:rPr lang="en-US" altLang="en-US" sz="2200" dirty="0">
                <a:latin typeface="Corbel" panose="020B0503020204020204" pitchFamily="34" charset="0"/>
              </a:rPr>
              <a:t>Critics contend that the virtues of mediation are largely overstated. They argue that mediation creates a second class justice system in which the safeguards of procedural justice are sacrificed to cost, speed and efficiency</a:t>
            </a: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110499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 calcmode="lin" valueType="num">
                                      <p:cBhvr additive="base">
                                        <p:cTn id="14"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9459">
                                            <p:txEl>
                                              <p:pRg st="2" end="2"/>
                                            </p:txEl>
                                          </p:spTgt>
                                        </p:tgtEl>
                                        <p:attrNameLst>
                                          <p:attrName>style.visibility</p:attrName>
                                        </p:attrNameLst>
                                      </p:cBhvr>
                                      <p:to>
                                        <p:strVal val="visible"/>
                                      </p:to>
                                    </p:set>
                                    <p:anim calcmode="lin" valueType="num">
                                      <p:cBhvr additive="base">
                                        <p:cTn id="20"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9459">
                                            <p:txEl>
                                              <p:pRg st="3" end="3"/>
                                            </p:txEl>
                                          </p:spTgt>
                                        </p:tgtEl>
                                        <p:attrNameLst>
                                          <p:attrName>style.visibility</p:attrName>
                                        </p:attrNameLst>
                                      </p:cBhvr>
                                      <p:to>
                                        <p:strVal val="visible"/>
                                      </p:to>
                                    </p:set>
                                    <p:animEffect transition="in" filter="fade">
                                      <p:cBhvr>
                                        <p:cTn id="26" dur="1000"/>
                                        <p:tgtEl>
                                          <p:spTgt spid="19459">
                                            <p:txEl>
                                              <p:pRg st="3" end="3"/>
                                            </p:txEl>
                                          </p:spTgt>
                                        </p:tgtEl>
                                      </p:cBhvr>
                                    </p:animEffect>
                                    <p:anim calcmode="lin" valueType="num">
                                      <p:cBhvr>
                                        <p:cTn id="27"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9459">
                                            <p:txEl>
                                              <p:pRg st="4" end="4"/>
                                            </p:txEl>
                                          </p:spTgt>
                                        </p:tgtEl>
                                        <p:attrNameLst>
                                          <p:attrName>style.visibility</p:attrName>
                                        </p:attrNameLst>
                                      </p:cBhvr>
                                      <p:to>
                                        <p:strVal val="visible"/>
                                      </p:to>
                                    </p:set>
                                    <p:anim calcmode="lin" valueType="num">
                                      <p:cBhvr additive="base">
                                        <p:cTn id="33"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59983"/>
            <a:ext cx="2987899" cy="2822620"/>
          </a:xfrm>
        </p:spPr>
        <p:txBody>
          <a:bodyPr>
            <a:normAutofit/>
          </a:bodyPr>
          <a:lstStyle/>
          <a:p>
            <a:pPr>
              <a:defRPr/>
            </a:pPr>
            <a:r>
              <a:rPr lang="en-US" sz="4800" dirty="0">
                <a:solidFill>
                  <a:schemeClr val="tx1"/>
                </a:solidFill>
                <a:latin typeface="Comic Sans MS" panose="030F0702030302020204" pitchFamily="66" charset="0"/>
              </a:rPr>
              <a:t>Criticisms and Concerns</a:t>
            </a:r>
            <a:endParaRPr lang="en-CA" dirty="0">
              <a:solidFill>
                <a:schemeClr val="tx1"/>
              </a:solidFill>
              <a:latin typeface="Comic Sans MS" panose="030F0702030302020204" pitchFamily="66" charset="0"/>
            </a:endParaRPr>
          </a:p>
        </p:txBody>
      </p:sp>
      <p:sp>
        <p:nvSpPr>
          <p:cNvPr id="20483" name="Rectangle 2"/>
          <p:cNvSpPr>
            <a:spLocks noChangeArrowheads="1"/>
          </p:cNvSpPr>
          <p:nvPr/>
        </p:nvSpPr>
        <p:spPr bwMode="auto">
          <a:xfrm>
            <a:off x="3454668" y="769514"/>
            <a:ext cx="7696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Clr>
                <a:schemeClr val="accent1"/>
              </a:buClr>
              <a:buFont typeface="Arial" panose="020B0604020202020204" pitchFamily="34" charset="0"/>
              <a:buChar char="•"/>
            </a:pPr>
            <a:r>
              <a:rPr lang="en-US" altLang="en-US" sz="2000" dirty="0">
                <a:latin typeface="Corbel" panose="020B0503020204020204" pitchFamily="34" charset="0"/>
              </a:rPr>
              <a:t>Based on the available evidence in the form of the proliferation of ADR alternatives in a civil law context, one inference that could reasonably be drawn is that the ADR phenomenon itself is directly linked to the frustration of participants exposed to the formal justice system and to a general perception of formal legal procedure as often ponderously slow and inefficient</a:t>
            </a:r>
          </a:p>
          <a:p>
            <a:pPr algn="just" eaLnBrk="1" hangingPunct="1">
              <a:buClr>
                <a:schemeClr val="accent1"/>
              </a:buClr>
              <a:buFont typeface="Arial" panose="020B0604020202020204" pitchFamily="34" charset="0"/>
              <a:buChar char="•"/>
            </a:pPr>
            <a:r>
              <a:rPr lang="en-US" altLang="en-US" sz="2000" dirty="0">
                <a:latin typeface="Corbel" panose="020B0503020204020204" pitchFamily="34" charset="0"/>
              </a:rPr>
              <a:t>Additionally the increasing demand for ADR alternatives further gives rise to questions concerning the burgeoning of a new profession</a:t>
            </a:r>
            <a:r>
              <a:rPr lang="en-CA" altLang="en-US" sz="2000" dirty="0">
                <a:latin typeface="Corbel" panose="020B0503020204020204" pitchFamily="34" charset="0"/>
              </a:rPr>
              <a:t> </a:t>
            </a:r>
          </a:p>
          <a:p>
            <a:pPr algn="just" eaLnBrk="1" hangingPunct="1">
              <a:buClr>
                <a:schemeClr val="accent1"/>
              </a:buClr>
              <a:buFont typeface="Arial" panose="020B0604020202020204" pitchFamily="34" charset="0"/>
              <a:buChar char="•"/>
            </a:pPr>
            <a:r>
              <a:rPr lang="en-US" altLang="en-US" sz="2000" dirty="0">
                <a:latin typeface="Corbel" panose="020B0503020204020204" pitchFamily="34" charset="0"/>
              </a:rPr>
              <a:t>Would a movement towards regulation of the practice take ADR outside of the informal realm altogether, undermining the general perception of a genuine alternative to formal procedure?</a:t>
            </a:r>
          </a:p>
          <a:p>
            <a:pPr algn="just" eaLnBrk="1" hangingPunct="1">
              <a:buClr>
                <a:schemeClr val="accent1"/>
              </a:buClr>
              <a:buFont typeface="Arial" panose="020B0604020202020204" pitchFamily="34" charset="0"/>
              <a:buChar char="•"/>
            </a:pPr>
            <a:r>
              <a:rPr lang="en-US" altLang="en-US" sz="2000" dirty="0">
                <a:latin typeface="Corbel" panose="020B0503020204020204" pitchFamily="34" charset="0"/>
              </a:rPr>
              <a:t>Questions concerning the qualifications of effective ADR practitioners </a:t>
            </a:r>
            <a:r>
              <a:rPr lang="en-US" altLang="en-US" sz="2000" dirty="0" smtClean="0">
                <a:latin typeface="Corbel" panose="020B0503020204020204" pitchFamily="34" charset="0"/>
              </a:rPr>
              <a:t>remain</a:t>
            </a:r>
          </a:p>
          <a:p>
            <a:pPr algn="just" eaLnBrk="1" hangingPunct="1">
              <a:buClr>
                <a:schemeClr val="accent1"/>
              </a:buClr>
              <a:buFont typeface="Arial" panose="020B0604020202020204" pitchFamily="34" charset="0"/>
              <a:buChar char="•"/>
            </a:pPr>
            <a:endParaRPr lang="en-US" altLang="en-US" sz="2000" dirty="0">
              <a:latin typeface="Corbel" panose="020B0503020204020204" pitchFamily="34" charset="0"/>
            </a:endParaRPr>
          </a:p>
          <a:p>
            <a:pPr algn="just" eaLnBrk="1" hangingPunct="1">
              <a:buClr>
                <a:schemeClr val="accent1"/>
              </a:buClr>
              <a:buFont typeface="Arial" panose="020B0604020202020204" pitchFamily="34" charset="0"/>
              <a:buChar char="•"/>
            </a:pPr>
            <a:endParaRPr lang="en-US" altLang="en-US" sz="2000" dirty="0" smtClean="0">
              <a:latin typeface="Corbel" panose="020B0503020204020204" pitchFamily="34" charset="0"/>
            </a:endParaRPr>
          </a:p>
          <a:p>
            <a:pPr algn="just" eaLnBrk="1" hangingPunct="1">
              <a:buClr>
                <a:schemeClr val="accent1"/>
              </a:buClr>
              <a:buFont typeface="Arial" panose="020B0604020202020204" pitchFamily="34" charset="0"/>
              <a:buChar char="•"/>
            </a:pPr>
            <a:endParaRPr lang="en-US" altLang="en-US" sz="2000" dirty="0">
              <a:latin typeface="Corbel" panose="020B0503020204020204" pitchFamily="34" charset="0"/>
            </a:endParaRP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7594614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1352"/>
            <a:ext cx="3323822" cy="1251062"/>
          </a:xfrm>
        </p:spPr>
        <p:txBody>
          <a:bodyPr>
            <a:normAutofit fontScale="90000"/>
          </a:bodyPr>
          <a:lstStyle/>
          <a:p>
            <a:pPr>
              <a:defRPr/>
            </a:pPr>
            <a:r>
              <a:rPr lang="en-US" sz="4800" dirty="0">
                <a:solidFill>
                  <a:schemeClr val="tx1"/>
                </a:solidFill>
                <a:latin typeface="Comic Sans MS" panose="030F0702030302020204" pitchFamily="66" charset="0"/>
              </a:rPr>
              <a:t>Some Interesting Perspectives on ADR</a:t>
            </a:r>
            <a:endParaRPr lang="en-CA" dirty="0">
              <a:solidFill>
                <a:schemeClr val="tx1"/>
              </a:solidFill>
              <a:latin typeface="Comic Sans MS" panose="030F0702030302020204" pitchFamily="66" charset="0"/>
            </a:endParaRPr>
          </a:p>
        </p:txBody>
      </p:sp>
      <p:sp>
        <p:nvSpPr>
          <p:cNvPr id="21507" name="Content Placeholder 2"/>
          <p:cNvSpPr txBox="1">
            <a:spLocks/>
          </p:cNvSpPr>
          <p:nvPr/>
        </p:nvSpPr>
        <p:spPr bwMode="auto">
          <a:xfrm>
            <a:off x="3323822" y="643945"/>
            <a:ext cx="8229600" cy="54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Clr>
                <a:schemeClr val="accent1"/>
              </a:buClr>
              <a:buSzPct val="80000"/>
              <a:buFont typeface="Wingdings 2" panose="05020102010507070707" pitchFamily="18" charset="2"/>
              <a:buChar char=""/>
            </a:pPr>
            <a:r>
              <a:rPr lang="en-US" altLang="en-US" sz="2000" dirty="0">
                <a:latin typeface="Corbel" panose="020B0503020204020204" pitchFamily="34" charset="0"/>
              </a:rPr>
              <a:t>Several approaches to ADR recognize the importance of a conflict’s narrative. The role of the ADR facilitator in this view is to shape the negotiation’s narrative. This view attaches profound relevance to narratives of conflict generally and presumes that every conflict is authored from particular perspectives</a:t>
            </a:r>
            <a:r>
              <a:rPr lang="en-US" altLang="en-US" sz="2000" dirty="0" smtClean="0">
                <a:latin typeface="Corbel" panose="020B0503020204020204" pitchFamily="34" charset="0"/>
              </a:rPr>
              <a:t>.</a:t>
            </a:r>
          </a:p>
          <a:p>
            <a:pPr marL="119062" indent="0" algn="just" eaLnBrk="1" hangingPunct="1">
              <a:buClr>
                <a:schemeClr val="accent1"/>
              </a:buClr>
              <a:buSzPct val="80000"/>
            </a:pPr>
            <a:endParaRPr lang="en-US" altLang="en-US" sz="20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2000" dirty="0">
                <a:latin typeface="Corbel" panose="020B0503020204020204" pitchFamily="34" charset="0"/>
              </a:rPr>
              <a:t>There are very important distinctions to be made between conflict within the context of a trial versus the way conflict in an ADR </a:t>
            </a:r>
            <a:r>
              <a:rPr lang="en-US" altLang="en-US" sz="2000" dirty="0" smtClean="0">
                <a:latin typeface="Corbel" panose="020B0503020204020204" pitchFamily="34" charset="0"/>
              </a:rPr>
              <a:t>context.</a:t>
            </a:r>
          </a:p>
          <a:p>
            <a:pPr algn="just" eaLnBrk="1" hangingPunct="1">
              <a:buClr>
                <a:schemeClr val="accent1"/>
              </a:buClr>
              <a:buSzPct val="80000"/>
              <a:buFont typeface="Wingdings 2" panose="05020102010507070707" pitchFamily="18" charset="2"/>
              <a:buChar char=""/>
            </a:pPr>
            <a:endParaRPr lang="en-US" altLang="en-US" sz="20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2000" dirty="0">
                <a:latin typeface="Corbel" panose="020B0503020204020204" pitchFamily="34" charset="0"/>
              </a:rPr>
              <a:t>An ADR facilitator on the other hand plays a role in focusing and shaping the narrative of conflict but the involved parties play have a more active role in structuring the outcome of the narrative and of editing the narrative at every stage of the process. </a:t>
            </a:r>
            <a:endParaRPr lang="en-US" altLang="en-US" sz="2000" dirty="0" smtClean="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endParaRPr lang="en-US" altLang="en-US" sz="2000" dirty="0">
              <a:latin typeface="Corbel" panose="020B0503020204020204" pitchFamily="34" charset="0"/>
            </a:endParaRPr>
          </a:p>
          <a:p>
            <a:pPr algn="just" eaLnBrk="1" hangingPunct="1">
              <a:buClr>
                <a:schemeClr val="accent1"/>
              </a:buClr>
              <a:buSzPct val="80000"/>
              <a:buFont typeface="Wingdings 2" panose="05020102010507070707" pitchFamily="18" charset="2"/>
              <a:buChar char=""/>
            </a:pPr>
            <a:r>
              <a:rPr lang="en-US" altLang="en-US" sz="2000" dirty="0">
                <a:latin typeface="Corbel" panose="020B0503020204020204" pitchFamily="34" charset="0"/>
              </a:rPr>
              <a:t>In this view recognizes that throughout an ADR process, objectives are defined and concessions made yet the crafting of a settlement may very well be best described as the construction of narratives of possibility</a:t>
            </a:r>
            <a:r>
              <a:rPr lang="en-CA" altLang="en-US" sz="1600" dirty="0">
                <a:latin typeface="Corbel" panose="020B0503020204020204" pitchFamily="34" charset="0"/>
              </a:rPr>
              <a:t>  </a:t>
            </a:r>
            <a:endParaRPr lang="en-US" altLang="en-US" sz="1600" dirty="0">
              <a:latin typeface="Corbel" panose="020B0503020204020204" pitchFamily="34" charset="0"/>
            </a:endParaRP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35024048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Effect transition="in" filter="fade">
                                      <p:cBhvr>
                                        <p:cTn id="14" dur="1000"/>
                                        <p:tgtEl>
                                          <p:spTgt spid="21507">
                                            <p:txEl>
                                              <p:pRg st="2" end="2"/>
                                            </p:txEl>
                                          </p:spTgt>
                                        </p:tgtEl>
                                      </p:cBhvr>
                                    </p:animEffect>
                                    <p:anim calcmode="lin" valueType="num">
                                      <p:cBhvr>
                                        <p:cTn id="15"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anim calcmode="lin" valueType="num">
                                      <p:cBhvr additive="base">
                                        <p:cTn id="2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animEffect transition="in" filter="fade">
                                      <p:cBhvr>
                                        <p:cTn id="27" dur="2000"/>
                                        <p:tgtEl>
                                          <p:spTgt spid="21507">
                                            <p:txEl>
                                              <p:pRg st="6" end="6"/>
                                            </p:txEl>
                                          </p:spTgt>
                                        </p:tgtEl>
                                      </p:cBhvr>
                                    </p:animEffect>
                                    <p:anim calcmode="lin" valueType="num">
                                      <p:cBhvr>
                                        <p:cTn id="28" dur="2000" fill="hold"/>
                                        <p:tgtEl>
                                          <p:spTgt spid="21507">
                                            <p:txEl>
                                              <p:pRg st="6" end="6"/>
                                            </p:txEl>
                                          </p:spTgt>
                                        </p:tgtEl>
                                        <p:attrNameLst>
                                          <p:attrName>ppt_w</p:attrName>
                                        </p:attrNameLst>
                                      </p:cBhvr>
                                      <p:tavLst>
                                        <p:tav tm="0" fmla="#ppt_w*sin(2.5*pi*$)">
                                          <p:val>
                                            <p:fltVal val="0"/>
                                          </p:val>
                                        </p:tav>
                                        <p:tav tm="100000">
                                          <p:val>
                                            <p:fltVal val="1"/>
                                          </p:val>
                                        </p:tav>
                                      </p:tavLst>
                                    </p:anim>
                                    <p:anim calcmode="lin" valueType="num">
                                      <p:cBhvr>
                                        <p:cTn id="29" dur="2000" fill="hold"/>
                                        <p:tgtEl>
                                          <p:spTgt spid="21507">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7" y="1689771"/>
            <a:ext cx="3814293" cy="2689045"/>
          </a:xfrm>
        </p:spPr>
        <p:txBody>
          <a:bodyPr>
            <a:normAutofit/>
          </a:bodyPr>
          <a:lstStyle/>
          <a:p>
            <a:pPr>
              <a:defRPr/>
            </a:pPr>
            <a:r>
              <a:rPr lang="en-US" sz="4800" dirty="0">
                <a:solidFill>
                  <a:schemeClr val="tx1"/>
                </a:solidFill>
                <a:latin typeface="Comic Sans MS" panose="030F0702030302020204" pitchFamily="66" charset="0"/>
              </a:rPr>
              <a:t>Interesting Perspectives on ADR</a:t>
            </a:r>
            <a:endParaRPr lang="en-CA" dirty="0">
              <a:solidFill>
                <a:schemeClr val="tx1"/>
              </a:solidFill>
              <a:latin typeface="Comic Sans MS" panose="030F0702030302020204" pitchFamily="66" charset="0"/>
            </a:endParaRPr>
          </a:p>
        </p:txBody>
      </p:sp>
      <p:sp>
        <p:nvSpPr>
          <p:cNvPr id="22531" name="Content Placeholder 2"/>
          <p:cNvSpPr txBox="1">
            <a:spLocks/>
          </p:cNvSpPr>
          <p:nvPr/>
        </p:nvSpPr>
        <p:spPr bwMode="auto">
          <a:xfrm>
            <a:off x="3529885" y="927280"/>
            <a:ext cx="8229600" cy="5064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9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Real constraints must be recognized and acknowledged yet from these perceived limits alternatives are explored with a view towards achieving mutually agreeable outcomes</a:t>
            </a:r>
            <a:r>
              <a:rPr lang="en-US" altLang="en-US" sz="2000" dirty="0" smtClean="0">
                <a:latin typeface="Corbel" panose="020B0503020204020204" pitchFamily="34" charset="0"/>
              </a:rPr>
              <a:t>.</a:t>
            </a:r>
          </a:p>
          <a:p>
            <a:pPr marL="119062" indent="0" algn="just" eaLnBrk="1" hangingPunct="1">
              <a:lnSpc>
                <a:spcPct val="90000"/>
              </a:lnSpc>
              <a:buClr>
                <a:schemeClr val="accent1"/>
              </a:buClr>
              <a:buSzPct val="80000"/>
            </a:pPr>
            <a:r>
              <a:rPr lang="en-US" altLang="en-US" sz="2000" dirty="0" smtClean="0">
                <a:latin typeface="Corbel" panose="020B0503020204020204" pitchFamily="34" charset="0"/>
              </a:rPr>
              <a:t> </a:t>
            </a:r>
            <a:endParaRPr lang="en-US" altLang="en-US" sz="2000"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ADR represents a fundamentally different approach to conflict than the traditional justice system model and is also consistent with the kind of paradigm shift referred to and discussed by Jensen. The crafting of win-win solutions within an alternative dispute resolution context can be likened to an art form wherein parties are guided towards authoring their own outcomes</a:t>
            </a:r>
            <a:r>
              <a:rPr lang="en-US" altLang="en-US" sz="2000" dirty="0" smtClean="0">
                <a:latin typeface="Corbel" panose="020B0503020204020204" pitchFamily="34" charset="0"/>
              </a:rPr>
              <a:t>.</a:t>
            </a:r>
          </a:p>
          <a:p>
            <a:pPr algn="just" eaLnBrk="1" hangingPunct="1">
              <a:lnSpc>
                <a:spcPct val="90000"/>
              </a:lnSpc>
              <a:buClr>
                <a:schemeClr val="accent1"/>
              </a:buClr>
              <a:buSzPct val="80000"/>
              <a:buFont typeface="Wingdings 2" panose="05020102010507070707" pitchFamily="18" charset="2"/>
              <a:buChar char=""/>
            </a:pPr>
            <a:endParaRPr lang="en-US" altLang="en-US" sz="2000"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The consequence is an empowering one, elevating parties to conflict to a level that allows them to take a degree of authorship over the conflict itself. </a:t>
            </a:r>
            <a:endParaRPr lang="en-US" altLang="en-US" sz="2000" dirty="0" smtClean="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endParaRPr lang="en-US" altLang="en-US" sz="2000"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US" altLang="en-US" sz="2000" dirty="0">
                <a:latin typeface="Corbel" panose="020B0503020204020204" pitchFamily="34" charset="0"/>
              </a:rPr>
              <a:t>ADR is in essence a process of party self-determination </a:t>
            </a:r>
          </a:p>
          <a:p>
            <a:pPr eaLnBrk="1" hangingPunct="1">
              <a:lnSpc>
                <a:spcPct val="90000"/>
              </a:lnSpc>
              <a:buClr>
                <a:schemeClr val="accent1"/>
              </a:buClr>
              <a:buSzPct val="80000"/>
              <a:buFont typeface="Wingdings 2" panose="05020102010507070707" pitchFamily="18" charset="2"/>
              <a:buChar char=""/>
            </a:pPr>
            <a:endParaRPr lang="en-US" altLang="en-US" sz="2000" dirty="0">
              <a:latin typeface="Corbel" panose="020B0503020204020204" pitchFamily="34" charset="0"/>
            </a:endParaRP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3332983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1000"/>
                                        <p:tgtEl>
                                          <p:spTgt spid="22531">
                                            <p:txEl>
                                              <p:pRg st="4" end="4"/>
                                            </p:txEl>
                                          </p:spTgt>
                                        </p:tgtEl>
                                      </p:cBhvr>
                                    </p:animEffect>
                                    <p:anim calcmode="lin" valueType="num">
                                      <p:cBhvr>
                                        <p:cTn id="2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531">
                                            <p:txEl>
                                              <p:pRg st="6" end="6"/>
                                            </p:txEl>
                                          </p:spTgt>
                                        </p:tgtEl>
                                        <p:attrNameLst>
                                          <p:attrName>style.visibility</p:attrName>
                                        </p:attrNameLst>
                                      </p:cBhvr>
                                      <p:to>
                                        <p:strVal val="visible"/>
                                      </p:to>
                                    </p:set>
                                    <p:animEffect transition="in" filter="fade">
                                      <p:cBhvr>
                                        <p:cTn id="28" dur="1000"/>
                                        <p:tgtEl>
                                          <p:spTgt spid="22531">
                                            <p:txEl>
                                              <p:pRg st="6" end="6"/>
                                            </p:txEl>
                                          </p:spTgt>
                                        </p:tgtEl>
                                      </p:cBhvr>
                                    </p:animEffect>
                                    <p:anim calcmode="lin" valueType="num">
                                      <p:cBhvr>
                                        <p:cTn id="29"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12165062" cy="6356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144423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GB" altLang="en-US" b="1" dirty="0">
                <a:latin typeface="Comic Sans MS" panose="030F0702030302020204" pitchFamily="66" charset="0"/>
              </a:rPr>
              <a:t>Ombudsmen</a:t>
            </a:r>
          </a:p>
        </p:txBody>
      </p:sp>
      <p:sp>
        <p:nvSpPr>
          <p:cNvPr id="17411" name="Rectangle 3"/>
          <p:cNvSpPr>
            <a:spLocks noGrp="1" noChangeArrowheads="1"/>
          </p:cNvSpPr>
          <p:nvPr>
            <p:ph type="body" idx="1"/>
          </p:nvPr>
        </p:nvSpPr>
        <p:spPr>
          <a:xfrm>
            <a:off x="3610378" y="1354328"/>
            <a:ext cx="7772400" cy="4140200"/>
          </a:xfrm>
        </p:spPr>
        <p:txBody>
          <a:bodyPr/>
          <a:lstStyle/>
          <a:p>
            <a:r>
              <a:rPr lang="en-GB" altLang="en-US" dirty="0"/>
              <a:t>There are a number of Ombudsmen appointed by Parliament. </a:t>
            </a:r>
          </a:p>
          <a:p>
            <a:endParaRPr lang="en-GB" altLang="en-US" dirty="0"/>
          </a:p>
          <a:p>
            <a:r>
              <a:rPr lang="en-GB" altLang="en-US" dirty="0"/>
              <a:t>They investigate complaints against government departments, local councils and certain industries. </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7619087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80">
                                          <p:stCondLst>
                                            <p:cond delay="0"/>
                                          </p:stCondLst>
                                        </p:cTn>
                                        <p:tgtEl>
                                          <p:spTgt spid="17411">
                                            <p:txEl>
                                              <p:pRg st="0" end="0"/>
                                            </p:txEl>
                                          </p:spTgt>
                                        </p:tgtEl>
                                      </p:cBhvr>
                                    </p:animEffect>
                                    <p:anim calcmode="lin" valueType="num">
                                      <p:cBhvr>
                                        <p:cTn id="8" dur="1822" tmFilter="0,0; 0.14,0.36; 0.43,0.73; 0.71,0.91; 1.0,1.0">
                                          <p:stCondLst>
                                            <p:cond delay="0"/>
                                          </p:stCondLst>
                                        </p:cTn>
                                        <p:tgtEl>
                                          <p:spTgt spid="1741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41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41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41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41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7411">
                                            <p:txEl>
                                              <p:pRg st="0" end="0"/>
                                            </p:txEl>
                                          </p:spTgt>
                                        </p:tgtEl>
                                      </p:cBhvr>
                                      <p:to x="100000" y="60000"/>
                                    </p:animScale>
                                    <p:animScale>
                                      <p:cBhvr>
                                        <p:cTn id="14" dur="166" decel="50000">
                                          <p:stCondLst>
                                            <p:cond delay="676"/>
                                          </p:stCondLst>
                                        </p:cTn>
                                        <p:tgtEl>
                                          <p:spTgt spid="17411">
                                            <p:txEl>
                                              <p:pRg st="0" end="0"/>
                                            </p:txEl>
                                          </p:spTgt>
                                        </p:tgtEl>
                                      </p:cBhvr>
                                      <p:to x="100000" y="100000"/>
                                    </p:animScale>
                                    <p:animScale>
                                      <p:cBhvr>
                                        <p:cTn id="15" dur="26">
                                          <p:stCondLst>
                                            <p:cond delay="1312"/>
                                          </p:stCondLst>
                                        </p:cTn>
                                        <p:tgtEl>
                                          <p:spTgt spid="17411">
                                            <p:txEl>
                                              <p:pRg st="0" end="0"/>
                                            </p:txEl>
                                          </p:spTgt>
                                        </p:tgtEl>
                                      </p:cBhvr>
                                      <p:to x="100000" y="80000"/>
                                    </p:animScale>
                                    <p:animScale>
                                      <p:cBhvr>
                                        <p:cTn id="16" dur="166" decel="50000">
                                          <p:stCondLst>
                                            <p:cond delay="1338"/>
                                          </p:stCondLst>
                                        </p:cTn>
                                        <p:tgtEl>
                                          <p:spTgt spid="17411">
                                            <p:txEl>
                                              <p:pRg st="0" end="0"/>
                                            </p:txEl>
                                          </p:spTgt>
                                        </p:tgtEl>
                                      </p:cBhvr>
                                      <p:to x="100000" y="100000"/>
                                    </p:animScale>
                                    <p:animScale>
                                      <p:cBhvr>
                                        <p:cTn id="17" dur="26">
                                          <p:stCondLst>
                                            <p:cond delay="1642"/>
                                          </p:stCondLst>
                                        </p:cTn>
                                        <p:tgtEl>
                                          <p:spTgt spid="17411">
                                            <p:txEl>
                                              <p:pRg st="0" end="0"/>
                                            </p:txEl>
                                          </p:spTgt>
                                        </p:tgtEl>
                                      </p:cBhvr>
                                      <p:to x="100000" y="90000"/>
                                    </p:animScale>
                                    <p:animScale>
                                      <p:cBhvr>
                                        <p:cTn id="18" dur="166" decel="50000">
                                          <p:stCondLst>
                                            <p:cond delay="1668"/>
                                          </p:stCondLst>
                                        </p:cTn>
                                        <p:tgtEl>
                                          <p:spTgt spid="17411">
                                            <p:txEl>
                                              <p:pRg st="0" end="0"/>
                                            </p:txEl>
                                          </p:spTgt>
                                        </p:tgtEl>
                                      </p:cBhvr>
                                      <p:to x="100000" y="100000"/>
                                    </p:animScale>
                                    <p:animScale>
                                      <p:cBhvr>
                                        <p:cTn id="19" dur="26">
                                          <p:stCondLst>
                                            <p:cond delay="1808"/>
                                          </p:stCondLst>
                                        </p:cTn>
                                        <p:tgtEl>
                                          <p:spTgt spid="17411">
                                            <p:txEl>
                                              <p:pRg st="0" end="0"/>
                                            </p:txEl>
                                          </p:spTgt>
                                        </p:tgtEl>
                                      </p:cBhvr>
                                      <p:to x="100000" y="95000"/>
                                    </p:animScale>
                                    <p:animScale>
                                      <p:cBhvr>
                                        <p:cTn id="20" dur="166" decel="50000">
                                          <p:stCondLst>
                                            <p:cond delay="1834"/>
                                          </p:stCondLst>
                                        </p:cTn>
                                        <p:tgtEl>
                                          <p:spTgt spid="17411">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Effect transition="in" filter="wipe(down)">
                                      <p:cBhvr>
                                        <p:cTn id="23" dur="580">
                                          <p:stCondLst>
                                            <p:cond delay="0"/>
                                          </p:stCondLst>
                                        </p:cTn>
                                        <p:tgtEl>
                                          <p:spTgt spid="17411">
                                            <p:txEl>
                                              <p:pRg st="2" end="2"/>
                                            </p:txEl>
                                          </p:spTgt>
                                        </p:tgtEl>
                                      </p:cBhvr>
                                    </p:animEffect>
                                    <p:anim calcmode="lin" valueType="num">
                                      <p:cBhvr>
                                        <p:cTn id="24" dur="1822" tmFilter="0,0; 0.14,0.36; 0.43,0.73; 0.71,0.91; 1.0,1.0">
                                          <p:stCondLst>
                                            <p:cond delay="0"/>
                                          </p:stCondLst>
                                        </p:cTn>
                                        <p:tgtEl>
                                          <p:spTgt spid="17411">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7411">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7411">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7411">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7411">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17411">
                                            <p:txEl>
                                              <p:pRg st="2" end="2"/>
                                            </p:txEl>
                                          </p:spTgt>
                                        </p:tgtEl>
                                      </p:cBhvr>
                                      <p:to x="100000" y="60000"/>
                                    </p:animScale>
                                    <p:animScale>
                                      <p:cBhvr>
                                        <p:cTn id="30" dur="166" decel="50000">
                                          <p:stCondLst>
                                            <p:cond delay="676"/>
                                          </p:stCondLst>
                                        </p:cTn>
                                        <p:tgtEl>
                                          <p:spTgt spid="17411">
                                            <p:txEl>
                                              <p:pRg st="2" end="2"/>
                                            </p:txEl>
                                          </p:spTgt>
                                        </p:tgtEl>
                                      </p:cBhvr>
                                      <p:to x="100000" y="100000"/>
                                    </p:animScale>
                                    <p:animScale>
                                      <p:cBhvr>
                                        <p:cTn id="31" dur="26">
                                          <p:stCondLst>
                                            <p:cond delay="1312"/>
                                          </p:stCondLst>
                                        </p:cTn>
                                        <p:tgtEl>
                                          <p:spTgt spid="17411">
                                            <p:txEl>
                                              <p:pRg st="2" end="2"/>
                                            </p:txEl>
                                          </p:spTgt>
                                        </p:tgtEl>
                                      </p:cBhvr>
                                      <p:to x="100000" y="80000"/>
                                    </p:animScale>
                                    <p:animScale>
                                      <p:cBhvr>
                                        <p:cTn id="32" dur="166" decel="50000">
                                          <p:stCondLst>
                                            <p:cond delay="1338"/>
                                          </p:stCondLst>
                                        </p:cTn>
                                        <p:tgtEl>
                                          <p:spTgt spid="17411">
                                            <p:txEl>
                                              <p:pRg st="2" end="2"/>
                                            </p:txEl>
                                          </p:spTgt>
                                        </p:tgtEl>
                                      </p:cBhvr>
                                      <p:to x="100000" y="100000"/>
                                    </p:animScale>
                                    <p:animScale>
                                      <p:cBhvr>
                                        <p:cTn id="33" dur="26">
                                          <p:stCondLst>
                                            <p:cond delay="1642"/>
                                          </p:stCondLst>
                                        </p:cTn>
                                        <p:tgtEl>
                                          <p:spTgt spid="17411">
                                            <p:txEl>
                                              <p:pRg st="2" end="2"/>
                                            </p:txEl>
                                          </p:spTgt>
                                        </p:tgtEl>
                                      </p:cBhvr>
                                      <p:to x="100000" y="90000"/>
                                    </p:animScale>
                                    <p:animScale>
                                      <p:cBhvr>
                                        <p:cTn id="34" dur="166" decel="50000">
                                          <p:stCondLst>
                                            <p:cond delay="1668"/>
                                          </p:stCondLst>
                                        </p:cTn>
                                        <p:tgtEl>
                                          <p:spTgt spid="17411">
                                            <p:txEl>
                                              <p:pRg st="2" end="2"/>
                                            </p:txEl>
                                          </p:spTgt>
                                        </p:tgtEl>
                                      </p:cBhvr>
                                      <p:to x="100000" y="100000"/>
                                    </p:animScale>
                                    <p:animScale>
                                      <p:cBhvr>
                                        <p:cTn id="35" dur="26">
                                          <p:stCondLst>
                                            <p:cond delay="1808"/>
                                          </p:stCondLst>
                                        </p:cTn>
                                        <p:tgtEl>
                                          <p:spTgt spid="17411">
                                            <p:txEl>
                                              <p:pRg st="2" end="2"/>
                                            </p:txEl>
                                          </p:spTgt>
                                        </p:tgtEl>
                                      </p:cBhvr>
                                      <p:to x="100000" y="95000"/>
                                    </p:animScale>
                                    <p:animScale>
                                      <p:cBhvr>
                                        <p:cTn id="36" dur="166" decel="50000">
                                          <p:stCondLst>
                                            <p:cond delay="1834"/>
                                          </p:stCondLst>
                                        </p:cTn>
                                        <p:tgtEl>
                                          <p:spTgt spid="17411">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568385"/>
            <a:ext cx="3093388" cy="3312708"/>
          </a:xfrm>
        </p:spPr>
        <p:txBody>
          <a:bodyPr>
            <a:normAutofit/>
          </a:bodyPr>
          <a:lstStyle/>
          <a:p>
            <a:pPr algn="ctr"/>
            <a:r>
              <a:rPr lang="en-GB" altLang="en-US" b="1" dirty="0">
                <a:latin typeface="Comic Sans MS" panose="030F0702030302020204" pitchFamily="66" charset="0"/>
              </a:rPr>
              <a:t>Some Important Ombudsman</a:t>
            </a:r>
          </a:p>
        </p:txBody>
      </p:sp>
      <p:sp>
        <p:nvSpPr>
          <p:cNvPr id="18435" name="Rectangle 3"/>
          <p:cNvSpPr>
            <a:spLocks noGrp="1" noChangeArrowheads="1"/>
          </p:cNvSpPr>
          <p:nvPr>
            <p:ph type="body" idx="1"/>
          </p:nvPr>
        </p:nvSpPr>
        <p:spPr>
          <a:xfrm>
            <a:off x="3410197" y="1568385"/>
            <a:ext cx="8532812" cy="4941887"/>
          </a:xfrm>
        </p:spPr>
        <p:txBody>
          <a:bodyPr>
            <a:normAutofit/>
          </a:bodyPr>
          <a:lstStyle/>
          <a:p>
            <a:pPr algn="just">
              <a:lnSpc>
                <a:spcPct val="90000"/>
              </a:lnSpc>
            </a:pPr>
            <a:r>
              <a:rPr lang="en-GB" altLang="en-US" sz="2400" dirty="0" smtClean="0"/>
              <a:t>The </a:t>
            </a:r>
            <a:r>
              <a:rPr lang="en-GB" altLang="en-US" sz="2400" dirty="0"/>
              <a:t>Public Services Ombudsman for Wales considers complaints about housing, planning, education, social services and health services in Wales. </a:t>
            </a:r>
          </a:p>
          <a:p>
            <a:pPr algn="just">
              <a:lnSpc>
                <a:spcPct val="90000"/>
              </a:lnSpc>
            </a:pPr>
            <a:endParaRPr lang="en-GB" altLang="en-US" sz="2400" dirty="0"/>
          </a:p>
          <a:p>
            <a:pPr algn="just">
              <a:lnSpc>
                <a:spcPct val="90000"/>
              </a:lnSpc>
            </a:pPr>
            <a:r>
              <a:rPr lang="en-GB" altLang="en-US" sz="2400" dirty="0"/>
              <a:t>The Parliamentary and Health Service Ombudsman investigates complaints about the unfair or improper treatment of citizens by UK government departments, their agencies and the NHS in England.</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416786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1718" y="1449791"/>
            <a:ext cx="2880575" cy="3818250"/>
          </a:xfrm>
        </p:spPr>
        <p:txBody>
          <a:bodyPr>
            <a:normAutofit/>
          </a:bodyPr>
          <a:lstStyle/>
          <a:p>
            <a:pPr algn="ctr"/>
            <a:r>
              <a:rPr lang="en-GB" altLang="en-US" b="1" dirty="0">
                <a:latin typeface="Comic Sans MS" panose="030F0702030302020204" pitchFamily="66" charset="0"/>
              </a:rPr>
              <a:t>Some Important Ombudsman</a:t>
            </a:r>
          </a:p>
        </p:txBody>
      </p:sp>
      <p:sp>
        <p:nvSpPr>
          <p:cNvPr id="19459" name="Rectangle 3"/>
          <p:cNvSpPr>
            <a:spLocks noGrp="1" noChangeArrowheads="1"/>
          </p:cNvSpPr>
          <p:nvPr>
            <p:ph type="body" idx="1"/>
          </p:nvPr>
        </p:nvSpPr>
        <p:spPr>
          <a:xfrm>
            <a:off x="3533104" y="1272304"/>
            <a:ext cx="7772400" cy="3995737"/>
          </a:xfrm>
        </p:spPr>
        <p:txBody>
          <a:bodyPr/>
          <a:lstStyle/>
          <a:p>
            <a:r>
              <a:rPr lang="en-GB" altLang="en-US" dirty="0"/>
              <a:t>The Financial Services Ombudsman investigates complaints about financial firms.</a:t>
            </a:r>
          </a:p>
          <a:p>
            <a:endParaRPr lang="en-GB" altLang="en-US" dirty="0"/>
          </a:p>
          <a:p>
            <a:r>
              <a:rPr lang="en-GB" altLang="en-US" dirty="0"/>
              <a:t>The Pensions Ombudsman investigates complaints against the way pension schemes have been run.</a:t>
            </a:r>
          </a:p>
          <a:p>
            <a:endParaRPr lang="en-GB" altLang="en-US" dirty="0"/>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1084163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945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9459">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p:cTn id="13" dur="10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19459">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19459">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GB" altLang="en-US" b="1">
                <a:latin typeface="Comic Sans MS" panose="030F0702030302020204" pitchFamily="66" charset="0"/>
              </a:rPr>
              <a:t>Industry Regulators</a:t>
            </a:r>
            <a:r>
              <a:rPr lang="en-GB" altLang="en-US"/>
              <a:t> </a:t>
            </a:r>
          </a:p>
        </p:txBody>
      </p:sp>
      <p:sp>
        <p:nvSpPr>
          <p:cNvPr id="20483" name="Rectangle 3"/>
          <p:cNvSpPr>
            <a:spLocks noGrp="1" noChangeArrowheads="1"/>
          </p:cNvSpPr>
          <p:nvPr>
            <p:ph type="body" idx="4294967295"/>
          </p:nvPr>
        </p:nvSpPr>
        <p:spPr>
          <a:xfrm>
            <a:off x="3443288" y="1123837"/>
            <a:ext cx="8289366" cy="4679950"/>
          </a:xfrm>
        </p:spPr>
        <p:txBody>
          <a:bodyPr/>
          <a:lstStyle/>
          <a:p>
            <a:pPr>
              <a:lnSpc>
                <a:spcPct val="90000"/>
              </a:lnSpc>
            </a:pPr>
            <a:r>
              <a:rPr lang="en-GB" altLang="en-US" dirty="0"/>
              <a:t>Some industries that have a public role have regulators appointed by the government to oversee the way that their companies behave. </a:t>
            </a:r>
          </a:p>
          <a:p>
            <a:pPr>
              <a:lnSpc>
                <a:spcPct val="90000"/>
              </a:lnSpc>
            </a:pPr>
            <a:endParaRPr lang="en-GB" altLang="en-US" dirty="0"/>
          </a:p>
          <a:p>
            <a:pPr>
              <a:lnSpc>
                <a:spcPct val="90000"/>
              </a:lnSpc>
            </a:pPr>
            <a:r>
              <a:rPr lang="en-GB" altLang="en-US" dirty="0"/>
              <a:t>For instance, ‘Ofcom’ can investigate television and radio programmes that fail to meet certain broadcasting standards.</a:t>
            </a:r>
          </a:p>
          <a:p>
            <a:pPr>
              <a:lnSpc>
                <a:spcPct val="90000"/>
              </a:lnSpc>
            </a:pPr>
            <a:endParaRPr lang="en-GB" altLang="en-US" dirty="0"/>
          </a:p>
          <a:p>
            <a:pPr>
              <a:lnSpc>
                <a:spcPct val="90000"/>
              </a:lnSpc>
            </a:pPr>
            <a:r>
              <a:rPr lang="en-GB" altLang="en-US" dirty="0"/>
              <a:t>They generally have fewer powers than ombudsmen in investigating complaints from the public.</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342150176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fade">
                                      <p:cBhvr>
                                        <p:cTn id="21" dur="1000"/>
                                        <p:tgtEl>
                                          <p:spTgt spid="20483">
                                            <p:txEl>
                                              <p:pRg st="4" end="4"/>
                                            </p:txEl>
                                          </p:spTgt>
                                        </p:tgtEl>
                                      </p:cBhvr>
                                    </p:animEffect>
                                    <p:anim calcmode="lin" valueType="num">
                                      <p:cBhvr>
                                        <p:cTn id="22"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83" y="1852411"/>
            <a:ext cx="2899893" cy="1251062"/>
          </a:xfrm>
        </p:spPr>
        <p:txBody>
          <a:bodyPr>
            <a:normAutofit fontScale="90000"/>
          </a:bodyPr>
          <a:lstStyle/>
          <a:p>
            <a:pPr>
              <a:defRPr/>
            </a:pPr>
            <a:r>
              <a:rPr lang="en-US" sz="4800" dirty="0">
                <a:solidFill>
                  <a:schemeClr val="tx1"/>
                </a:solidFill>
                <a:latin typeface="Comic Sans MS" panose="030F0702030302020204" pitchFamily="66" charset="0"/>
              </a:rPr>
              <a:t>Conclusion</a:t>
            </a:r>
            <a:endParaRPr lang="en-CA" dirty="0">
              <a:solidFill>
                <a:schemeClr val="tx1"/>
              </a:solidFill>
              <a:latin typeface="Comic Sans MS" panose="030F0702030302020204" pitchFamily="66" charset="0"/>
            </a:endParaRPr>
          </a:p>
        </p:txBody>
      </p:sp>
      <p:sp>
        <p:nvSpPr>
          <p:cNvPr id="23555" name="Content Placeholder 2"/>
          <p:cNvSpPr txBox="1">
            <a:spLocks/>
          </p:cNvSpPr>
          <p:nvPr/>
        </p:nvSpPr>
        <p:spPr bwMode="auto">
          <a:xfrm>
            <a:off x="3477296" y="734096"/>
            <a:ext cx="8229600" cy="5473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90000"/>
              </a:lnSpc>
              <a:buClr>
                <a:schemeClr val="accent1"/>
              </a:buClr>
              <a:buSzPct val="80000"/>
              <a:buFont typeface="Wingdings 2" panose="05020102010507070707" pitchFamily="18" charset="2"/>
              <a:buChar char=""/>
            </a:pPr>
            <a:r>
              <a:rPr lang="en-US" altLang="en-US" dirty="0">
                <a:latin typeface="Corbel" panose="020B0503020204020204" pitchFamily="34" charset="0"/>
              </a:rPr>
              <a:t>T</a:t>
            </a:r>
            <a:r>
              <a:rPr lang="en-CA" altLang="en-US" dirty="0">
                <a:latin typeface="Corbel" panose="020B0503020204020204" pitchFamily="34" charset="0"/>
              </a:rPr>
              <a:t>here are vast psychological dimensions to both approaches to conflict. Arbitration aside, ADR methods such as mediation and negotiation move away from the traditional model of conflict resolution by adjudication</a:t>
            </a:r>
            <a:r>
              <a:rPr lang="en-CA" altLang="en-US" dirty="0" smtClean="0">
                <a:latin typeface="Corbel" panose="020B0503020204020204" pitchFamily="34" charset="0"/>
              </a:rPr>
              <a:t>.</a:t>
            </a:r>
          </a:p>
          <a:p>
            <a:pPr marL="119062" indent="0" algn="just" eaLnBrk="1" hangingPunct="1">
              <a:lnSpc>
                <a:spcPct val="90000"/>
              </a:lnSpc>
              <a:buClr>
                <a:schemeClr val="accent1"/>
              </a:buClr>
              <a:buSzPct val="80000"/>
            </a:pPr>
            <a:endParaRPr lang="en-CA" altLang="en-US"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CA" altLang="en-US" dirty="0">
                <a:latin typeface="Corbel" panose="020B0503020204020204" pitchFamily="34" charset="0"/>
              </a:rPr>
              <a:t> ADR methods understood as authorial in nature, that is, understood as a process whereby the involved parties are engaged in shaping the outcome and even of reconstituting the nature of the conflict as the ADR process evolves is an exciting innovation in thinking about the very nature of civil disputes </a:t>
            </a:r>
            <a:r>
              <a:rPr lang="en-CA" altLang="en-US" dirty="0" smtClean="0">
                <a:latin typeface="Corbel" panose="020B0503020204020204" pitchFamily="34" charset="0"/>
              </a:rPr>
              <a:t>generally “Sossin </a:t>
            </a:r>
            <a:r>
              <a:rPr lang="en-CA" altLang="en-US" dirty="0">
                <a:latin typeface="Corbel" panose="020B0503020204020204" pitchFamily="34" charset="0"/>
              </a:rPr>
              <a:t>asks; when cases are streamed out of the courts and into ADR, is this a measure of the success or the failure of the justice system? He suggests that the answer may simply be that it is both</a:t>
            </a:r>
            <a:r>
              <a:rPr lang="en-CA" altLang="en-US" dirty="0" smtClean="0">
                <a:latin typeface="Corbel" panose="020B0503020204020204" pitchFamily="34" charset="0"/>
              </a:rPr>
              <a:t>.”</a:t>
            </a:r>
          </a:p>
          <a:p>
            <a:pPr algn="just" eaLnBrk="1" hangingPunct="1">
              <a:lnSpc>
                <a:spcPct val="90000"/>
              </a:lnSpc>
              <a:buClr>
                <a:schemeClr val="accent1"/>
              </a:buClr>
              <a:buSzPct val="80000"/>
              <a:buFont typeface="Wingdings 2" panose="05020102010507070707" pitchFamily="18" charset="2"/>
              <a:buChar char=""/>
            </a:pPr>
            <a:endParaRPr lang="en-CA" altLang="en-US"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CA" altLang="en-US" dirty="0">
                <a:latin typeface="Corbel" panose="020B0503020204020204" pitchFamily="34" charset="0"/>
              </a:rPr>
              <a:t>Perhaps however it is the case that the growing proliferation of ADR alternatives simply suggests the evolution of human thinking about the nature of conflict?  </a:t>
            </a:r>
            <a:endParaRPr lang="en-CA" altLang="en-US" dirty="0" smtClean="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endParaRPr lang="en-CA" altLang="en-US"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CA" altLang="en-US" dirty="0">
                <a:latin typeface="Corbel" panose="020B0503020204020204" pitchFamily="34" charset="0"/>
              </a:rPr>
              <a:t>The further development of ever more sophisticated cooperative mechanisms for dispute resolution may be commensurate with a new sophistication of human understanding. </a:t>
            </a:r>
            <a:endParaRPr lang="en-CA" altLang="en-US" dirty="0" smtClean="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endParaRPr lang="en-CA" altLang="en-US" dirty="0">
              <a:latin typeface="Corbel" panose="020B0503020204020204" pitchFamily="34" charset="0"/>
            </a:endParaRPr>
          </a:p>
          <a:p>
            <a:pPr algn="just" eaLnBrk="1" hangingPunct="1">
              <a:lnSpc>
                <a:spcPct val="90000"/>
              </a:lnSpc>
              <a:buClr>
                <a:schemeClr val="accent1"/>
              </a:buClr>
              <a:buSzPct val="80000"/>
              <a:buFont typeface="Wingdings 2" panose="05020102010507070707" pitchFamily="18" charset="2"/>
              <a:buChar char=""/>
            </a:pPr>
            <a:r>
              <a:rPr lang="en-CA" altLang="en-US" dirty="0">
                <a:latin typeface="Corbel" panose="020B0503020204020204" pitchFamily="34" charset="0"/>
              </a:rPr>
              <a:t>Perhaps it is more simply the case that the development of complex civil societies implies the development of effective, alternative and in some instances even transformative mechanisms for dealing with civil law conflicts. </a:t>
            </a:r>
            <a:endParaRPr lang="en-US" altLang="en-US" dirty="0">
              <a:latin typeface="Corbel" panose="020B0503020204020204" pitchFamily="34" charset="0"/>
            </a:endParaRPr>
          </a:p>
        </p:txBody>
      </p:sp>
      <p:sp>
        <p:nvSpPr>
          <p:cNvPr id="3" name="Footer Placeholder 2"/>
          <p:cNvSpPr>
            <a:spLocks noGrp="1"/>
          </p:cNvSpPr>
          <p:nvPr>
            <p:ph type="ftr" sz="quarter" idx="11"/>
          </p:nvPr>
        </p:nvSpPr>
        <p:spPr/>
        <p:txBody>
          <a:bodyPr/>
          <a:lstStyle/>
          <a:p>
            <a:r>
              <a:rPr lang="en-US" dirty="0"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17428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Effect transition="in" filter="fade">
                                      <p:cBhvr>
                                        <p:cTn id="14" dur="1000"/>
                                        <p:tgtEl>
                                          <p:spTgt spid="23555">
                                            <p:txEl>
                                              <p:pRg st="2" end="2"/>
                                            </p:txEl>
                                          </p:spTgt>
                                        </p:tgtEl>
                                      </p:cBhvr>
                                    </p:animEffect>
                                    <p:anim calcmode="lin" valueType="num">
                                      <p:cBhvr>
                                        <p:cTn id="1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 calcmode="lin" valueType="num">
                                      <p:cBhvr additive="base">
                                        <p:cTn id="2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3555">
                                            <p:txEl>
                                              <p:pRg st="6" end="6"/>
                                            </p:txEl>
                                          </p:spTgt>
                                        </p:tgtEl>
                                        <p:attrNameLst>
                                          <p:attrName>style.visibility</p:attrName>
                                        </p:attrNameLst>
                                      </p:cBhvr>
                                      <p:to>
                                        <p:strVal val="visible"/>
                                      </p:to>
                                    </p:set>
                                    <p:animEffect transition="in" filter="fade">
                                      <p:cBhvr>
                                        <p:cTn id="27" dur="1000"/>
                                        <p:tgtEl>
                                          <p:spTgt spid="23555">
                                            <p:txEl>
                                              <p:pRg st="6" end="6"/>
                                            </p:txEl>
                                          </p:spTgt>
                                        </p:tgtEl>
                                      </p:cBhvr>
                                    </p:animEffect>
                                    <p:anim calcmode="lin" valueType="num">
                                      <p:cBhvr>
                                        <p:cTn id="28"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35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3555">
                                            <p:txEl>
                                              <p:pRg st="8" end="8"/>
                                            </p:txEl>
                                          </p:spTgt>
                                        </p:tgtEl>
                                        <p:attrNameLst>
                                          <p:attrName>style.visibility</p:attrName>
                                        </p:attrNameLst>
                                      </p:cBhvr>
                                      <p:to>
                                        <p:strVal val="visible"/>
                                      </p:to>
                                    </p:set>
                                    <p:animEffect transition="in" filter="fade">
                                      <p:cBhvr>
                                        <p:cTn id="34" dur="1000"/>
                                        <p:tgtEl>
                                          <p:spTgt spid="23555">
                                            <p:txEl>
                                              <p:pRg st="8" end="8"/>
                                            </p:txEl>
                                          </p:spTgt>
                                        </p:tgtEl>
                                      </p:cBhvr>
                                    </p:animEffect>
                                    <p:anim calcmode="lin" valueType="num">
                                      <p:cBhvr>
                                        <p:cTn id="35" dur="10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2355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GB" altLang="en-US" b="1">
                <a:latin typeface="Comic Sans MS" panose="030F0702030302020204" pitchFamily="66" charset="0"/>
              </a:rPr>
              <a:t>Exercise</a:t>
            </a:r>
          </a:p>
        </p:txBody>
      </p:sp>
      <p:sp>
        <p:nvSpPr>
          <p:cNvPr id="45059" name="Rectangle 3"/>
          <p:cNvSpPr>
            <a:spLocks noGrp="1" noChangeArrowheads="1"/>
          </p:cNvSpPr>
          <p:nvPr>
            <p:ph type="body" idx="1"/>
          </p:nvPr>
        </p:nvSpPr>
        <p:spPr/>
        <p:txBody>
          <a:bodyPr/>
          <a:lstStyle/>
          <a:p>
            <a:pPr>
              <a:buFont typeface="Wingdings" panose="05000000000000000000" pitchFamily="2" charset="2"/>
              <a:buNone/>
            </a:pPr>
            <a:endParaRPr lang="en-GB" altLang="en-US" dirty="0"/>
          </a:p>
          <a:p>
            <a:pPr>
              <a:buFont typeface="Wingdings" panose="05000000000000000000" pitchFamily="2" charset="2"/>
              <a:buNone/>
            </a:pPr>
            <a:endParaRPr lang="en-GB" altLang="en-US" dirty="0"/>
          </a:p>
          <a:p>
            <a:pPr algn="ctr">
              <a:buFont typeface="Wingdings" panose="05000000000000000000" pitchFamily="2" charset="2"/>
              <a:buNone/>
            </a:pPr>
            <a:r>
              <a:rPr lang="en-GB" altLang="en-US" dirty="0"/>
              <a:t>	</a:t>
            </a:r>
            <a:r>
              <a:rPr lang="en-GB" altLang="en-US" sz="3200" dirty="0"/>
              <a:t>What do you think are the advantages and disadvantages of Alternative Dispute Resolution?</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15190657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 calcmode="lin" valueType="num">
                                      <p:cBhvr>
                                        <p:cTn id="7" dur="10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5059">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GB" altLang="en-US">
                <a:latin typeface="Comic Sans MS" panose="030F0702030302020204" pitchFamily="66" charset="0"/>
              </a:rPr>
              <a:t>Essay Question</a:t>
            </a:r>
          </a:p>
        </p:txBody>
      </p:sp>
      <p:sp>
        <p:nvSpPr>
          <p:cNvPr id="46083" name="Rectangle 3"/>
          <p:cNvSpPr>
            <a:spLocks noGrp="1" noChangeArrowheads="1"/>
          </p:cNvSpPr>
          <p:nvPr>
            <p:ph type="body" idx="1"/>
          </p:nvPr>
        </p:nvSpPr>
        <p:spPr>
          <a:xfrm>
            <a:off x="3687650" y="889984"/>
            <a:ext cx="7772400" cy="5068888"/>
          </a:xfrm>
        </p:spPr>
        <p:txBody>
          <a:bodyPr/>
          <a:lstStyle/>
          <a:p>
            <a:pPr marL="533400" indent="-533400">
              <a:buNone/>
            </a:pPr>
            <a:endParaRPr lang="en-GB" altLang="en-US" dirty="0"/>
          </a:p>
          <a:p>
            <a:pPr marL="533400" indent="-533400">
              <a:buNone/>
            </a:pPr>
            <a:endParaRPr lang="en-GB" altLang="en-US" dirty="0"/>
          </a:p>
          <a:p>
            <a:pPr marL="533400" indent="-533400">
              <a:buNone/>
            </a:pPr>
            <a:r>
              <a:rPr lang="en-GB" altLang="en-US" dirty="0"/>
              <a:t>(a) 	Describe what is meant by Alternative 	Dispute Resolution.   	</a:t>
            </a:r>
            <a:r>
              <a:rPr lang="en-GB" altLang="en-US" dirty="0" smtClean="0"/>
              <a:t>(04)</a:t>
            </a:r>
            <a:endParaRPr lang="en-GB" altLang="en-US" dirty="0"/>
          </a:p>
          <a:p>
            <a:pPr marL="533400" indent="-533400">
              <a:buNone/>
            </a:pPr>
            <a:endParaRPr lang="en-GB" altLang="en-US" dirty="0"/>
          </a:p>
          <a:p>
            <a:pPr marL="533400" indent="-533400">
              <a:buNone/>
            </a:pPr>
            <a:r>
              <a:rPr lang="en-GB" altLang="en-US" dirty="0"/>
              <a:t>(b)	</a:t>
            </a:r>
            <a:r>
              <a:rPr lang="en-GB" altLang="en-US" dirty="0" smtClean="0"/>
              <a:t>To </a:t>
            </a:r>
            <a:r>
              <a:rPr lang="en-GB" altLang="en-US" dirty="0"/>
              <a:t>what extent does Alternative </a:t>
            </a:r>
            <a:r>
              <a:rPr lang="en-GB" altLang="en-US" dirty="0" smtClean="0"/>
              <a:t>Dispute </a:t>
            </a:r>
            <a:r>
              <a:rPr lang="en-GB" altLang="en-US" dirty="0"/>
              <a:t>Resolution promote access </a:t>
            </a:r>
            <a:r>
              <a:rPr lang="en-GB" altLang="en-US" dirty="0" smtClean="0"/>
              <a:t>to justice</a:t>
            </a:r>
            <a:r>
              <a:rPr lang="en-GB" altLang="en-US" dirty="0"/>
              <a:t>?					</a:t>
            </a:r>
            <a:r>
              <a:rPr lang="en-GB" altLang="en-US" dirty="0" smtClean="0"/>
              <a:t>(07)</a:t>
            </a:r>
            <a:endParaRPr lang="en-GB" altLang="en-US" dirty="0"/>
          </a:p>
          <a:p>
            <a:pPr marL="533400" indent="-533400">
              <a:buNone/>
            </a:pPr>
            <a:endParaRPr lang="en-GB" altLang="en-US" dirty="0"/>
          </a:p>
          <a:p>
            <a:pPr marL="533400" indent="-533400">
              <a:buNone/>
            </a:pPr>
            <a:r>
              <a:rPr lang="en-GB" altLang="en-US" dirty="0"/>
              <a:t>Total </a:t>
            </a:r>
            <a:r>
              <a:rPr lang="en-GB" altLang="en-US" dirty="0" smtClean="0"/>
              <a:t>10 </a:t>
            </a:r>
            <a:r>
              <a:rPr lang="en-GB" altLang="en-US" dirty="0"/>
              <a:t>marks.</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1411857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anim calcmode="lin" valueType="num">
                                      <p:cBhvr>
                                        <p:cTn id="7" dur="10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608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608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608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6083">
                                            <p:txEl>
                                              <p:pRg st="4" end="4"/>
                                            </p:txEl>
                                          </p:spTgt>
                                        </p:tgtEl>
                                        <p:attrNameLst>
                                          <p:attrName>style.visibility</p:attrName>
                                        </p:attrNameLst>
                                      </p:cBhvr>
                                      <p:to>
                                        <p:strVal val="visible"/>
                                      </p:to>
                                    </p:set>
                                    <p:anim calcmode="lin" valueType="num">
                                      <p:cBhvr>
                                        <p:cTn id="13" dur="1000" fill="hold"/>
                                        <p:tgtEl>
                                          <p:spTgt spid="4608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4608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4608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4608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6083">
                                            <p:txEl>
                                              <p:pRg st="6" end="6"/>
                                            </p:txEl>
                                          </p:spTgt>
                                        </p:tgtEl>
                                        <p:attrNameLst>
                                          <p:attrName>style.visibility</p:attrName>
                                        </p:attrNameLst>
                                      </p:cBhvr>
                                      <p:to>
                                        <p:strVal val="visible"/>
                                      </p:to>
                                    </p:set>
                                    <p:anim calcmode="lin" valueType="num">
                                      <p:cBhvr>
                                        <p:cTn id="19" dur="1000" fill="hold"/>
                                        <p:tgtEl>
                                          <p:spTgt spid="46083">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46083">
                                            <p:txEl>
                                              <p:pRg st="6" end="6"/>
                                            </p:txEl>
                                          </p:spTgt>
                                        </p:tgtEl>
                                        <p:attrNameLst>
                                          <p:attrName>ppt_h</p:attrName>
                                        </p:attrNameLst>
                                      </p:cBhvr>
                                      <p:tavLst>
                                        <p:tav tm="0">
                                          <p:val>
                                            <p:fltVal val="0"/>
                                          </p:val>
                                        </p:tav>
                                        <p:tav tm="100000">
                                          <p:val>
                                            <p:strVal val="#ppt_h"/>
                                          </p:val>
                                        </p:tav>
                                      </p:tavLst>
                                    </p:anim>
                                    <p:anim calcmode="lin" valueType="num">
                                      <p:cBhvr>
                                        <p:cTn id="21" dur="1000" fill="hold"/>
                                        <p:tgtEl>
                                          <p:spTgt spid="46083">
                                            <p:txEl>
                                              <p:pRg st="6" end="6"/>
                                            </p:txEl>
                                          </p:spTgt>
                                        </p:tgtEl>
                                        <p:attrNameLst>
                                          <p:attrName>style.rotation</p:attrName>
                                        </p:attrNameLst>
                                      </p:cBhvr>
                                      <p:tavLst>
                                        <p:tav tm="0">
                                          <p:val>
                                            <p:fltVal val="90"/>
                                          </p:val>
                                        </p:tav>
                                        <p:tav tm="100000">
                                          <p:val>
                                            <p:fltVal val="0"/>
                                          </p:val>
                                        </p:tav>
                                      </p:tavLst>
                                    </p:anim>
                                    <p:animEffect transition="in" filter="fade">
                                      <p:cBhvr>
                                        <p:cTn id="22" dur="10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GB" altLang="en-US" b="1">
                <a:latin typeface="Comic Sans MS" panose="030F0702030302020204" pitchFamily="66" charset="0"/>
              </a:rPr>
              <a:t>Introduction</a:t>
            </a:r>
          </a:p>
        </p:txBody>
      </p:sp>
      <p:sp>
        <p:nvSpPr>
          <p:cNvPr id="39939" name="Rectangle 3"/>
          <p:cNvSpPr>
            <a:spLocks noGrp="1" noChangeArrowheads="1"/>
          </p:cNvSpPr>
          <p:nvPr>
            <p:ph type="body" idx="1"/>
          </p:nvPr>
        </p:nvSpPr>
        <p:spPr>
          <a:xfrm>
            <a:off x="3726287" y="1664371"/>
            <a:ext cx="7772400" cy="4286250"/>
          </a:xfrm>
        </p:spPr>
        <p:txBody>
          <a:bodyPr/>
          <a:lstStyle/>
          <a:p>
            <a:r>
              <a:rPr lang="en-GB" altLang="en-US" dirty="0"/>
              <a:t>Alternative dispute resolution is often referred to as ADR.</a:t>
            </a:r>
          </a:p>
          <a:p>
            <a:pPr>
              <a:buFont typeface="Wingdings" panose="05000000000000000000" pitchFamily="2" charset="2"/>
              <a:buNone/>
            </a:pPr>
            <a:endParaRPr lang="en-GB" altLang="en-US" dirty="0"/>
          </a:p>
          <a:p>
            <a:r>
              <a:rPr lang="en-GB" altLang="en-US" dirty="0"/>
              <a:t>It </a:t>
            </a:r>
            <a:r>
              <a:rPr lang="en-US" altLang="en-US" dirty="0"/>
              <a:t>describes the ways that parties can settle civil disputes with the help of an independent third party and without the need for a formal court hearing.</a:t>
            </a:r>
            <a:endParaRPr lang="en-GB" altLang="en-US" dirty="0"/>
          </a:p>
          <a:p>
            <a:endParaRPr lang="en-GB" altLang="en-US" dirty="0"/>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7006912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fade">
                                      <p:cBhvr>
                                        <p:cTn id="12" dur="1000"/>
                                        <p:tgtEl>
                                          <p:spTgt spid="39939">
                                            <p:txEl>
                                              <p:pRg st="2" end="2"/>
                                            </p:txEl>
                                          </p:spTgt>
                                        </p:tgtEl>
                                      </p:cBhvr>
                                    </p:animEffect>
                                    <p:anim calcmode="lin" valueType="num">
                                      <p:cBhvr>
                                        <p:cTn id="13"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1784641"/>
            <a:ext cx="3052293" cy="3212362"/>
          </a:xfrm>
        </p:spPr>
        <p:txBody>
          <a:bodyPr>
            <a:normAutofit/>
          </a:bodyPr>
          <a:lstStyle/>
          <a:p>
            <a:pPr algn="ctr"/>
            <a:r>
              <a:rPr lang="en-GB" altLang="en-US" b="1" dirty="0">
                <a:latin typeface="Comic Sans MS" panose="030F0702030302020204" pitchFamily="66" charset="0"/>
              </a:rPr>
              <a:t>ADR &amp; the Civil Procedure Rules</a:t>
            </a:r>
          </a:p>
        </p:txBody>
      </p:sp>
      <p:sp>
        <p:nvSpPr>
          <p:cNvPr id="36867" name="Rectangle 3"/>
          <p:cNvSpPr>
            <a:spLocks noGrp="1" noChangeArrowheads="1"/>
          </p:cNvSpPr>
          <p:nvPr>
            <p:ph type="body" idx="1"/>
          </p:nvPr>
        </p:nvSpPr>
        <p:spPr/>
        <p:txBody>
          <a:bodyPr/>
          <a:lstStyle/>
          <a:p>
            <a:r>
              <a:rPr lang="en-US" altLang="en-US" dirty="0"/>
              <a:t>Under the Civil Procedure Rules, parties involved in litigation are encouraged to use ADR.</a:t>
            </a:r>
          </a:p>
          <a:p>
            <a:pPr>
              <a:buFont typeface="Wingdings" panose="05000000000000000000" pitchFamily="2" charset="2"/>
              <a:buNone/>
            </a:pPr>
            <a:endParaRPr lang="en-US" altLang="en-US" dirty="0"/>
          </a:p>
          <a:p>
            <a:r>
              <a:rPr lang="en-US" altLang="en-US" dirty="0"/>
              <a:t>The court can also impose cost sanctions if it decides that one or more of the parties have been unreasonable in refusing to attempt to settle their dispute out of court using ADR.</a:t>
            </a:r>
            <a:endParaRPr lang="en-GB" altLang="en-US" dirty="0"/>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45236237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fade">
                                      <p:cBhvr>
                                        <p:cTn id="12" dur="1000"/>
                                        <p:tgtEl>
                                          <p:spTgt spid="36867">
                                            <p:txEl>
                                              <p:pRg st="2" end="2"/>
                                            </p:txEl>
                                          </p:spTgt>
                                        </p:tgtEl>
                                      </p:cBhvr>
                                    </p:animEffect>
                                    <p:anim calcmode="lin" valueType="num">
                                      <p:cBhvr>
                                        <p:cTn id="13"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7718"/>
            <a:ext cx="3103808" cy="2874135"/>
          </a:xfrm>
        </p:spPr>
        <p:txBody>
          <a:bodyPr>
            <a:normAutofit/>
          </a:bodyPr>
          <a:lstStyle/>
          <a:p>
            <a:pPr>
              <a:defRPr/>
            </a:pPr>
            <a:r>
              <a:rPr lang="en-US" sz="4800" dirty="0">
                <a:solidFill>
                  <a:schemeClr val="tx1"/>
                </a:solidFill>
              </a:rPr>
              <a:t>Some General Features of ADR</a:t>
            </a:r>
            <a:endParaRPr lang="en-CA" dirty="0">
              <a:solidFill>
                <a:schemeClr val="tx1"/>
              </a:solidFill>
            </a:endParaRPr>
          </a:p>
        </p:txBody>
      </p:sp>
      <p:sp>
        <p:nvSpPr>
          <p:cNvPr id="13315" name="Content Placeholder 2"/>
          <p:cNvSpPr txBox="1">
            <a:spLocks/>
          </p:cNvSpPr>
          <p:nvPr/>
        </p:nvSpPr>
        <p:spPr bwMode="auto">
          <a:xfrm>
            <a:off x="3438659" y="1403462"/>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chemeClr val="accent1"/>
              </a:buClr>
              <a:buSzPct val="80000"/>
              <a:buFont typeface="Wingdings 2" panose="05020102010507070707" pitchFamily="18" charset="2"/>
              <a:buChar char=""/>
            </a:pPr>
            <a:r>
              <a:rPr lang="en-CA" altLang="en-US" sz="2000" dirty="0">
                <a:latin typeface="Corbel" panose="020B0503020204020204" pitchFamily="34" charset="0"/>
              </a:rPr>
              <a:t>Support for the development of guiding principles and values. </a:t>
            </a:r>
          </a:p>
          <a:p>
            <a:pPr eaLnBrk="1" hangingPunct="1">
              <a:buClr>
                <a:schemeClr val="accent1"/>
              </a:buClr>
              <a:buSzPct val="80000"/>
              <a:buFont typeface="Wingdings" panose="05000000000000000000" pitchFamily="2" charset="2"/>
              <a:buNone/>
            </a:pPr>
            <a:endParaRPr lang="en-CA" altLang="en-US" sz="2000" dirty="0">
              <a:latin typeface="Corbel" panose="020B0503020204020204" pitchFamily="34" charset="0"/>
            </a:endParaRPr>
          </a:p>
          <a:p>
            <a:pPr eaLnBrk="1" hangingPunct="1">
              <a:buClr>
                <a:schemeClr val="accent1"/>
              </a:buClr>
              <a:buSzPct val="80000"/>
              <a:buFont typeface="Wingdings 2" panose="05020102010507070707" pitchFamily="18" charset="2"/>
              <a:buChar char=""/>
            </a:pPr>
            <a:r>
              <a:rPr lang="en-CA" altLang="en-US" sz="2000" dirty="0">
                <a:latin typeface="Corbel" panose="020B0503020204020204" pitchFamily="34" charset="0"/>
              </a:rPr>
              <a:t>Commonly identified values included confidentiality; party self-determination; neutrality; balancing power; ensuring fairness of process; achieving settlement and maintaining the reputation of the resolution facilitator. </a:t>
            </a:r>
          </a:p>
          <a:p>
            <a:pPr eaLnBrk="1" hangingPunct="1">
              <a:buClr>
                <a:schemeClr val="accent1"/>
              </a:buClr>
              <a:buSzPct val="80000"/>
              <a:buFont typeface="Wingdings 2" panose="05020102010507070707" pitchFamily="18" charset="2"/>
              <a:buChar char=""/>
            </a:pPr>
            <a:endParaRPr lang="en-CA" altLang="en-US" sz="2000" dirty="0">
              <a:latin typeface="Corbel" panose="020B0503020204020204" pitchFamily="34" charset="0"/>
            </a:endParaRPr>
          </a:p>
          <a:p>
            <a:pPr eaLnBrk="1" hangingPunct="1">
              <a:buClr>
                <a:schemeClr val="accent1"/>
              </a:buClr>
              <a:buSzPct val="80000"/>
              <a:buFont typeface="Wingdings 2" panose="05020102010507070707" pitchFamily="18" charset="2"/>
              <a:buChar char=""/>
            </a:pPr>
            <a:r>
              <a:rPr lang="en-CA" altLang="en-US" sz="2000" dirty="0">
                <a:latin typeface="Corbel" panose="020B0503020204020204" pitchFamily="34" charset="0"/>
              </a:rPr>
              <a:t>Pervaded by faith in a rational approach to problem solving generally. This rational approach must be flexible enough however, to factor into the resolution process, vast dimensions of human psychology and the entire spectrum of human emotions that can be engaged by civil law disputes. (It goes without saying that this is no easy task).</a:t>
            </a:r>
          </a:p>
          <a:p>
            <a:pPr eaLnBrk="1" hangingPunct="1">
              <a:buClr>
                <a:schemeClr val="accent1"/>
              </a:buClr>
              <a:buSzPct val="80000"/>
              <a:buFont typeface="Wingdings" panose="05000000000000000000" pitchFamily="2" charset="2"/>
              <a:buNone/>
            </a:pPr>
            <a:endParaRPr lang="en-CA" altLang="en-US" sz="2000" dirty="0">
              <a:latin typeface="Corbel" panose="020B0503020204020204" pitchFamily="34" charset="0"/>
            </a:endParaRPr>
          </a:p>
          <a:p>
            <a:pPr eaLnBrk="1" hangingPunct="1">
              <a:buClr>
                <a:schemeClr val="accent1"/>
              </a:buClr>
              <a:buSzPct val="80000"/>
              <a:buFont typeface="Wingdings 2" panose="05020102010507070707" pitchFamily="18" charset="2"/>
              <a:buChar char=""/>
            </a:pPr>
            <a:r>
              <a:rPr lang="en-CA" altLang="en-US" sz="2000" dirty="0">
                <a:latin typeface="Corbel" panose="020B0503020204020204" pitchFamily="34" charset="0"/>
              </a:rPr>
              <a:t>ADR requires the facilitation of a third party neutral. These include arbitrators, mediators and negotiators. </a:t>
            </a:r>
          </a:p>
        </p:txBody>
      </p:sp>
      <p:sp>
        <p:nvSpPr>
          <p:cNvPr id="3" name="Footer Placeholder 2"/>
          <p:cNvSpPr>
            <a:spLocks noGrp="1"/>
          </p:cNvSpPr>
          <p:nvPr>
            <p:ph type="ftr" sz="quarter" idx="11"/>
          </p:nvPr>
        </p:nvSpPr>
        <p:spPr/>
        <p:txBody>
          <a:bodyPr/>
          <a:lstStyle/>
          <a:p>
            <a:r>
              <a:rPr lang="en-US" smtClean="0"/>
              <a:t>ADR INU</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7414692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Effect transition="in" filter="fade">
                                      <p:cBhvr>
                                        <p:cTn id="14" dur="1000"/>
                                        <p:tgtEl>
                                          <p:spTgt spid="13315">
                                            <p:txEl>
                                              <p:pRg st="2" end="2"/>
                                            </p:txEl>
                                          </p:spTgt>
                                        </p:tgtEl>
                                      </p:cBhvr>
                                    </p:animEffect>
                                    <p:anim calcmode="lin" valueType="num">
                                      <p:cBhvr>
                                        <p:cTn id="15"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 calcmode="lin" valueType="num">
                                      <p:cBhvr additive="base">
                                        <p:cTn id="2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3315">
                                            <p:txEl>
                                              <p:pRg st="6" end="6"/>
                                            </p:txEl>
                                          </p:spTgt>
                                        </p:tgtEl>
                                        <p:attrNameLst>
                                          <p:attrName>style.visibility</p:attrName>
                                        </p:attrNameLst>
                                      </p:cBhvr>
                                      <p:to>
                                        <p:strVal val="visible"/>
                                      </p:to>
                                    </p:set>
                                    <p:animEffect transition="in" filter="fade">
                                      <p:cBhvr>
                                        <p:cTn id="27" dur="1000"/>
                                        <p:tgtEl>
                                          <p:spTgt spid="13315">
                                            <p:txEl>
                                              <p:pRg st="6" end="6"/>
                                            </p:txEl>
                                          </p:spTgt>
                                        </p:tgtEl>
                                      </p:cBhvr>
                                    </p:animEffect>
                                    <p:anim calcmode="lin" valueType="num">
                                      <p:cBhvr>
                                        <p:cTn id="28"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133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GB" altLang="en-US" b="1">
                <a:latin typeface="Comic Sans MS" panose="030F0702030302020204" pitchFamily="66" charset="0"/>
              </a:rPr>
              <a:t>Three main types of ADR</a:t>
            </a:r>
          </a:p>
        </p:txBody>
      </p:sp>
      <p:sp>
        <p:nvSpPr>
          <p:cNvPr id="5123" name="Rectangle 3"/>
          <p:cNvSpPr>
            <a:spLocks noGrp="1" noChangeArrowheads="1"/>
          </p:cNvSpPr>
          <p:nvPr>
            <p:ph type="body" idx="1"/>
          </p:nvPr>
        </p:nvSpPr>
        <p:spPr/>
        <p:txBody>
          <a:bodyPr/>
          <a:lstStyle/>
          <a:p>
            <a:pPr>
              <a:buFont typeface="Wingdings" panose="05000000000000000000" pitchFamily="2" charset="2"/>
              <a:buNone/>
            </a:pPr>
            <a:endParaRPr lang="en-GB" altLang="en-US" dirty="0"/>
          </a:p>
          <a:p>
            <a:r>
              <a:rPr lang="en-GB" altLang="en-US" dirty="0"/>
              <a:t>Arbitration</a:t>
            </a:r>
          </a:p>
          <a:p>
            <a:endParaRPr lang="en-GB" altLang="en-US" dirty="0"/>
          </a:p>
          <a:p>
            <a:r>
              <a:rPr lang="en-GB" altLang="en-US" dirty="0"/>
              <a:t>Mediation</a:t>
            </a:r>
          </a:p>
          <a:p>
            <a:endParaRPr lang="en-GB" altLang="en-US" dirty="0"/>
          </a:p>
          <a:p>
            <a:r>
              <a:rPr lang="en-GB" altLang="en-US" dirty="0"/>
              <a:t>Conciliation</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0762954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1000"/>
                                        <p:tgtEl>
                                          <p:spTgt spid="5123">
                                            <p:txEl>
                                              <p:pRg st="1" end="1"/>
                                            </p:txEl>
                                          </p:spTgt>
                                        </p:tgtEl>
                                      </p:cBhvr>
                                    </p:animEffect>
                                    <p:anim calcmode="lin" valueType="num">
                                      <p:cBhvr>
                                        <p:cTn id="8"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1000"/>
                                        <p:tgtEl>
                                          <p:spTgt spid="5123">
                                            <p:txEl>
                                              <p:pRg st="3" end="3"/>
                                            </p:txEl>
                                          </p:spTgt>
                                        </p:tgtEl>
                                      </p:cBhvr>
                                    </p:animEffect>
                                    <p:anim calcmode="lin" valueType="num">
                                      <p:cBhvr>
                                        <p:cTn id="13"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12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fade">
                                      <p:cBhvr>
                                        <p:cTn id="17" dur="1000"/>
                                        <p:tgtEl>
                                          <p:spTgt spid="5123">
                                            <p:txEl>
                                              <p:pRg st="5" end="5"/>
                                            </p:txEl>
                                          </p:spTgt>
                                        </p:tgtEl>
                                      </p:cBhvr>
                                    </p:animEffect>
                                    <p:anim calcmode="lin" valueType="num">
                                      <p:cBhvr>
                                        <p:cTn id="18"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GB" altLang="en-US" b="1">
                <a:latin typeface="Comic Sans MS" panose="030F0702030302020204" pitchFamily="66" charset="0"/>
              </a:rPr>
              <a:t>Arbitration</a:t>
            </a:r>
          </a:p>
        </p:txBody>
      </p:sp>
      <p:sp>
        <p:nvSpPr>
          <p:cNvPr id="6147" name="Rectangle 3"/>
          <p:cNvSpPr>
            <a:spLocks noGrp="1" noChangeArrowheads="1"/>
          </p:cNvSpPr>
          <p:nvPr>
            <p:ph type="body" idx="1"/>
          </p:nvPr>
        </p:nvSpPr>
        <p:spPr>
          <a:xfrm>
            <a:off x="3500907" y="795528"/>
            <a:ext cx="8229600" cy="5257800"/>
          </a:xfrm>
        </p:spPr>
        <p:txBody>
          <a:bodyPr/>
          <a:lstStyle/>
          <a:p>
            <a:r>
              <a:rPr lang="en-GB" altLang="en-US" dirty="0"/>
              <a:t>Arbitration is the adjudication of a dispute by one or more specially-appointed experts or lawyers.</a:t>
            </a:r>
          </a:p>
          <a:p>
            <a:endParaRPr lang="en-GB" altLang="en-US" dirty="0"/>
          </a:p>
          <a:p>
            <a:r>
              <a:rPr lang="en-GB" altLang="en-US" dirty="0"/>
              <a:t>People who work as arbitrators often belong to the Chartered Institute of Arbitrators. </a:t>
            </a:r>
          </a:p>
          <a:p>
            <a:endParaRPr lang="en-GB" altLang="en-US" dirty="0"/>
          </a:p>
          <a:p>
            <a:r>
              <a:rPr lang="en-GB" altLang="en-US" dirty="0"/>
              <a:t>Arbitration is governed by the Arbitration Act 1996.</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0042046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1000"/>
                                        <p:tgtEl>
                                          <p:spTgt spid="6147">
                                            <p:txEl>
                                              <p:pRg st="2" end="2"/>
                                            </p:txEl>
                                          </p:spTgt>
                                        </p:tgtEl>
                                      </p:cBhvr>
                                    </p:animEffect>
                                    <p:anim calcmode="lin" valueType="num">
                                      <p:cBhvr>
                                        <p:cTn id="13"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1000"/>
                                        <p:tgtEl>
                                          <p:spTgt spid="6147">
                                            <p:txEl>
                                              <p:pRg st="4" end="4"/>
                                            </p:txEl>
                                          </p:spTgt>
                                        </p:tgtEl>
                                      </p:cBhvr>
                                    </p:animEffect>
                                    <p:anim calcmode="lin" valueType="num">
                                      <p:cBhvr>
                                        <p:cTn id="18"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GB" altLang="en-US" b="1">
                <a:latin typeface="Comic Sans MS" panose="030F0702030302020204" pitchFamily="66" charset="0"/>
              </a:rPr>
              <a:t>Arbitration Act 1996, s.1</a:t>
            </a:r>
          </a:p>
        </p:txBody>
      </p:sp>
      <p:sp>
        <p:nvSpPr>
          <p:cNvPr id="7171" name="Rectangle 3"/>
          <p:cNvSpPr>
            <a:spLocks noGrp="1" noChangeArrowheads="1"/>
          </p:cNvSpPr>
          <p:nvPr>
            <p:ph type="body" idx="1"/>
          </p:nvPr>
        </p:nvSpPr>
        <p:spPr>
          <a:xfrm>
            <a:off x="3567448" y="795528"/>
            <a:ext cx="8036417" cy="5257800"/>
          </a:xfrm>
        </p:spPr>
        <p:txBody>
          <a:bodyPr/>
          <a:lstStyle/>
          <a:p>
            <a:pPr marL="609600" indent="-609600">
              <a:buNone/>
            </a:pPr>
            <a:endParaRPr lang="en-GB" altLang="en-US" i="1" dirty="0"/>
          </a:p>
          <a:p>
            <a:pPr marL="609600" indent="-609600">
              <a:buNone/>
            </a:pPr>
            <a:r>
              <a:rPr lang="en-GB" altLang="en-US" i="1" dirty="0"/>
              <a:t>(</a:t>
            </a:r>
            <a:r>
              <a:rPr lang="en-GB" altLang="en-US" sz="2400" i="1" dirty="0"/>
              <a:t>a) the object of arbitration is to obtain the fair resolution of disputes by an impartial tribunal without unnecessary delay or expense;</a:t>
            </a:r>
          </a:p>
          <a:p>
            <a:pPr marL="609600" indent="-609600">
              <a:buFontTx/>
              <a:buChar char="•"/>
            </a:pPr>
            <a:endParaRPr lang="en-GB" altLang="en-US" sz="2400" i="1" dirty="0"/>
          </a:p>
          <a:p>
            <a:pPr marL="609600" indent="-609600">
              <a:buNone/>
            </a:pPr>
            <a:r>
              <a:rPr lang="en-GB" altLang="en-US" sz="2400" i="1" dirty="0"/>
              <a:t>(b) the parties should be free to agree how their disputes are resolved, subject only to such safeguards as are necessary in the public interest…</a:t>
            </a:r>
          </a:p>
        </p:txBody>
      </p:sp>
      <p:sp>
        <p:nvSpPr>
          <p:cNvPr id="2" name="Footer Placeholder 1"/>
          <p:cNvSpPr>
            <a:spLocks noGrp="1"/>
          </p:cNvSpPr>
          <p:nvPr>
            <p:ph type="ftr" sz="quarter" idx="11"/>
          </p:nvPr>
        </p:nvSpPr>
        <p:spPr/>
        <p:txBody>
          <a:bodyPr/>
          <a:lstStyle/>
          <a:p>
            <a:r>
              <a:rPr lang="en-US" smtClean="0"/>
              <a:t>ADR INU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3081460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1000"/>
                                        <p:tgtEl>
                                          <p:spTgt spid="7171">
                                            <p:txEl>
                                              <p:pRg st="3" end="3"/>
                                            </p:txEl>
                                          </p:spTgt>
                                        </p:tgtEl>
                                      </p:cBhvr>
                                    </p:animEffect>
                                    <p:anim calcmode="lin" valueType="num">
                                      <p:cBhvr>
                                        <p:cTn id="13"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42</TotalTime>
  <Words>2278</Words>
  <Application>Microsoft Office PowerPoint</Application>
  <PresentationFormat>Widescreen</PresentationFormat>
  <Paragraphs>272</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Comic Sans MS</vt:lpstr>
      <vt:lpstr>Corbel</vt:lpstr>
      <vt:lpstr>Wingdings</vt:lpstr>
      <vt:lpstr>Wingdings 2</vt:lpstr>
      <vt:lpstr>Frame</vt:lpstr>
      <vt:lpstr>Alternative Dispute Resolution ADR</vt:lpstr>
      <vt:lpstr>Alternative Dispute Resolution</vt:lpstr>
      <vt:lpstr>PowerPoint Presentation</vt:lpstr>
      <vt:lpstr>Introduction</vt:lpstr>
      <vt:lpstr>ADR &amp; the Civil Procedure Rules</vt:lpstr>
      <vt:lpstr>Some General Features of ADR</vt:lpstr>
      <vt:lpstr>Three main types of ADR</vt:lpstr>
      <vt:lpstr>Arbitration</vt:lpstr>
      <vt:lpstr>Arbitration Act 1996, s.1</vt:lpstr>
      <vt:lpstr>Choosing an arbitrator</vt:lpstr>
      <vt:lpstr>Arbitration by Contract</vt:lpstr>
      <vt:lpstr>Arbitration as a Trade Practice</vt:lpstr>
      <vt:lpstr>Arbitration Act 1996 s.9</vt:lpstr>
      <vt:lpstr>ARBITRATION</vt:lpstr>
      <vt:lpstr>ADR: The Commercial Court</vt:lpstr>
      <vt:lpstr>Special Types of Arbitration </vt:lpstr>
      <vt:lpstr>Mediation</vt:lpstr>
      <vt:lpstr>Mediation</vt:lpstr>
      <vt:lpstr>Refusing Mediation</vt:lpstr>
      <vt:lpstr>Med-Arb</vt:lpstr>
      <vt:lpstr>Conciliation </vt:lpstr>
      <vt:lpstr>Conciliation &amp; Mediation Agencies</vt:lpstr>
      <vt:lpstr>Neutral Evaluation </vt:lpstr>
      <vt:lpstr>Negotiation</vt:lpstr>
      <vt:lpstr>General Requirements for Successful ADR</vt:lpstr>
      <vt:lpstr>Criticisms and Concerns</vt:lpstr>
      <vt:lpstr>Criticisms and Concerns</vt:lpstr>
      <vt:lpstr>Some Interesting Perspectives on ADR</vt:lpstr>
      <vt:lpstr>Interesting Perspectives on ADR</vt:lpstr>
      <vt:lpstr>Ombudsmen</vt:lpstr>
      <vt:lpstr>Some Important Ombudsman</vt:lpstr>
      <vt:lpstr>Some Important Ombudsman</vt:lpstr>
      <vt:lpstr>Industry Regulators </vt:lpstr>
      <vt:lpstr>Conclusion</vt:lpstr>
      <vt:lpstr>Exercise</vt:lpstr>
      <vt:lpstr>Essay Question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20</cp:revision>
  <dcterms:created xsi:type="dcterms:W3CDTF">2014-05-22T19:06:14Z</dcterms:created>
  <dcterms:modified xsi:type="dcterms:W3CDTF">2014-05-22T19:59:18Z</dcterms:modified>
</cp:coreProperties>
</file>