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81" r:id="rId20"/>
    <p:sldId id="282" r:id="rId21"/>
    <p:sldId id="284" r:id="rId22"/>
    <p:sldId id="285" r:id="rId23"/>
    <p:sldId id="286" r:id="rId24"/>
    <p:sldId id="287" r:id="rId25"/>
    <p:sldId id="288" r:id="rId26"/>
    <p:sldId id="273" r:id="rId27"/>
    <p:sldId id="274" r:id="rId28"/>
    <p:sldId id="275" r:id="rId29"/>
    <p:sldId id="276" r:id="rId30"/>
    <p:sldId id="277" r:id="rId31"/>
    <p:sldId id="278" r:id="rId32"/>
    <p:sldId id="27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smtClean="0"/>
              <a:t>Active and Passive Voice</a:t>
            </a:r>
            <a:endParaRPr lang="en-US" sz="4800" b="1" dirty="0"/>
          </a:p>
        </p:txBody>
      </p:sp>
    </p:spTree>
    <p:extLst>
      <p:ext uri="{BB962C8B-B14F-4D97-AF65-F5344CB8AC3E}">
        <p14:creationId xmlns:p14="http://schemas.microsoft.com/office/powerpoint/2010/main" val="3098846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Simple Tense</a:t>
            </a:r>
            <a:endParaRPr lang="en-US" dirty="0"/>
          </a:p>
        </p:txBody>
      </p:sp>
      <p:sp>
        <p:nvSpPr>
          <p:cNvPr id="3" name="Content Placeholder 2"/>
          <p:cNvSpPr>
            <a:spLocks noGrp="1"/>
          </p:cNvSpPr>
          <p:nvPr>
            <p:ph idx="1"/>
          </p:nvPr>
        </p:nvSpPr>
        <p:spPr/>
        <p:txBody>
          <a:bodyPr>
            <a:normAutofit/>
          </a:bodyPr>
          <a:lstStyle/>
          <a:p>
            <a:r>
              <a:rPr lang="en-US" sz="3200" dirty="0" smtClean="0"/>
              <a:t>Auxiliary verbs used in Passive Voice:</a:t>
            </a:r>
          </a:p>
          <a:p>
            <a:endParaRPr lang="en-US" sz="3200" dirty="0"/>
          </a:p>
          <a:p>
            <a:pPr marL="0" indent="0">
              <a:buNone/>
            </a:pPr>
            <a:r>
              <a:rPr lang="en-US" sz="3200" dirty="0" smtClean="0"/>
              <a:t>  </a:t>
            </a:r>
            <a:r>
              <a:rPr lang="en-US" sz="3200" b="1" dirty="0" smtClean="0"/>
              <a:t>was/were</a:t>
            </a:r>
            <a:endParaRPr lang="en-US" sz="3200" b="1" dirty="0"/>
          </a:p>
        </p:txBody>
      </p:sp>
    </p:spTree>
    <p:extLst>
      <p:ext uri="{BB962C8B-B14F-4D97-AF65-F5344CB8AC3E}">
        <p14:creationId xmlns:p14="http://schemas.microsoft.com/office/powerpoint/2010/main" val="394732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0640554"/>
              </p:ext>
            </p:extLst>
          </p:nvPr>
        </p:nvGraphicFramePr>
        <p:xfrm>
          <a:off x="1295400" y="982129"/>
          <a:ext cx="9601200" cy="4980788"/>
        </p:xfrm>
        <a:graphic>
          <a:graphicData uri="http://schemas.openxmlformats.org/drawingml/2006/table">
            <a:tbl>
              <a:tblPr firstRow="1" bandRow="1">
                <a:tableStyleId>{5C22544A-7EE6-4342-B048-85BDC9FD1C3A}</a:tableStyleId>
              </a:tblPr>
              <a:tblGrid>
                <a:gridCol w="4800600"/>
                <a:gridCol w="4800600"/>
              </a:tblGrid>
              <a:tr h="1245197">
                <a:tc>
                  <a:txBody>
                    <a:bodyPr/>
                    <a:lstStyle/>
                    <a:p>
                      <a:r>
                        <a:rPr lang="en-US" sz="3200" dirty="0" smtClean="0"/>
                        <a:t>Active Voice</a:t>
                      </a:r>
                      <a:endParaRPr lang="en-US" sz="3200" dirty="0"/>
                    </a:p>
                  </a:txBody>
                  <a:tcPr/>
                </a:tc>
                <a:tc>
                  <a:txBody>
                    <a:bodyPr/>
                    <a:lstStyle/>
                    <a:p>
                      <a:r>
                        <a:rPr lang="en-US" sz="3200" dirty="0" smtClean="0"/>
                        <a:t>Passive Voice</a:t>
                      </a:r>
                      <a:endParaRPr lang="en-US" sz="3200" dirty="0"/>
                    </a:p>
                  </a:txBody>
                  <a:tcPr/>
                </a:tc>
              </a:tr>
              <a:tr h="1245197">
                <a:tc>
                  <a:txBody>
                    <a:bodyPr/>
                    <a:lstStyle/>
                    <a:p>
                      <a:r>
                        <a:rPr lang="en-US" sz="2400" dirty="0" smtClean="0"/>
                        <a:t>She bought a bag.</a:t>
                      </a:r>
                      <a:endParaRPr lang="en-US" sz="2400" dirty="0"/>
                    </a:p>
                  </a:txBody>
                  <a:tcPr/>
                </a:tc>
                <a:tc>
                  <a:txBody>
                    <a:bodyPr/>
                    <a:lstStyle/>
                    <a:p>
                      <a:r>
                        <a:rPr lang="en-US" sz="2400" dirty="0" smtClean="0"/>
                        <a:t>A bag was bought by her.</a:t>
                      </a:r>
                      <a:endParaRPr lang="en-US" sz="2400" dirty="0"/>
                    </a:p>
                  </a:txBody>
                  <a:tcPr/>
                </a:tc>
              </a:tr>
              <a:tr h="1245197">
                <a:tc>
                  <a:txBody>
                    <a:bodyPr/>
                    <a:lstStyle/>
                    <a:p>
                      <a:r>
                        <a:rPr lang="en-US" sz="2400" dirty="0" smtClean="0"/>
                        <a:t>I helped them.</a:t>
                      </a:r>
                    </a:p>
                    <a:p>
                      <a:endParaRPr lang="en-US" sz="2400" dirty="0"/>
                    </a:p>
                  </a:txBody>
                  <a:tcPr/>
                </a:tc>
                <a:tc>
                  <a:txBody>
                    <a:bodyPr/>
                    <a:lstStyle/>
                    <a:p>
                      <a:r>
                        <a:rPr lang="en-US" sz="2400" dirty="0" smtClean="0"/>
                        <a:t>They were helped by me.</a:t>
                      </a:r>
                    </a:p>
                    <a:p>
                      <a:endParaRPr lang="en-US" sz="2400" dirty="0"/>
                    </a:p>
                  </a:txBody>
                  <a:tcPr/>
                </a:tc>
              </a:tr>
              <a:tr h="1245197">
                <a:tc>
                  <a:txBody>
                    <a:bodyPr/>
                    <a:lstStyle/>
                    <a:p>
                      <a:r>
                        <a:rPr lang="en-US" sz="2400" dirty="0" smtClean="0"/>
                        <a:t>Did he buy a car?</a:t>
                      </a:r>
                      <a:endParaRPr lang="en-US" sz="2400" dirty="0"/>
                    </a:p>
                  </a:txBody>
                  <a:tcPr/>
                </a:tc>
                <a:tc>
                  <a:txBody>
                    <a:bodyPr/>
                    <a:lstStyle/>
                    <a:p>
                      <a:r>
                        <a:rPr lang="en-US" sz="2400" dirty="0" smtClean="0"/>
                        <a:t>Was a car bought by him?</a:t>
                      </a:r>
                      <a:endParaRPr lang="en-US" sz="2400" dirty="0"/>
                    </a:p>
                  </a:txBody>
                  <a:tcPr/>
                </a:tc>
              </a:tr>
            </a:tbl>
          </a:graphicData>
        </a:graphic>
      </p:graphicFrame>
    </p:spTree>
    <p:extLst>
      <p:ext uri="{BB962C8B-B14F-4D97-AF65-F5344CB8AC3E}">
        <p14:creationId xmlns:p14="http://schemas.microsoft.com/office/powerpoint/2010/main" val="164899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Progressive Tense</a:t>
            </a:r>
            <a:endParaRPr lang="en-US" dirty="0"/>
          </a:p>
        </p:txBody>
      </p:sp>
      <p:sp>
        <p:nvSpPr>
          <p:cNvPr id="3" name="Content Placeholder 2"/>
          <p:cNvSpPr>
            <a:spLocks noGrp="1"/>
          </p:cNvSpPr>
          <p:nvPr>
            <p:ph idx="1"/>
          </p:nvPr>
        </p:nvSpPr>
        <p:spPr/>
        <p:txBody>
          <a:bodyPr>
            <a:normAutofit/>
          </a:bodyPr>
          <a:lstStyle/>
          <a:p>
            <a:r>
              <a:rPr lang="en-US" sz="2800" dirty="0" smtClean="0"/>
              <a:t>Auxiliary Verbs:</a:t>
            </a:r>
          </a:p>
          <a:p>
            <a:endParaRPr lang="en-US" sz="2800" dirty="0"/>
          </a:p>
          <a:p>
            <a:pPr marL="0" indent="0">
              <a:buNone/>
            </a:pPr>
            <a:r>
              <a:rPr lang="en-US" sz="2800" dirty="0" smtClean="0"/>
              <a:t> </a:t>
            </a:r>
            <a:r>
              <a:rPr lang="en-US" sz="3200" b="1" dirty="0" smtClean="0"/>
              <a:t>was being/ were being</a:t>
            </a:r>
            <a:endParaRPr lang="en-US" sz="2800" b="1" dirty="0"/>
          </a:p>
        </p:txBody>
      </p:sp>
    </p:spTree>
    <p:extLst>
      <p:ext uri="{BB962C8B-B14F-4D97-AF65-F5344CB8AC3E}">
        <p14:creationId xmlns:p14="http://schemas.microsoft.com/office/powerpoint/2010/main" val="382194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5558166"/>
              </p:ext>
            </p:extLst>
          </p:nvPr>
        </p:nvGraphicFramePr>
        <p:xfrm>
          <a:off x="1295400" y="982131"/>
          <a:ext cx="9601200" cy="5109576"/>
        </p:xfrm>
        <a:graphic>
          <a:graphicData uri="http://schemas.openxmlformats.org/drawingml/2006/table">
            <a:tbl>
              <a:tblPr firstRow="1" bandRow="1">
                <a:tableStyleId>{5C22544A-7EE6-4342-B048-85BDC9FD1C3A}</a:tableStyleId>
              </a:tblPr>
              <a:tblGrid>
                <a:gridCol w="4800600"/>
                <a:gridCol w="4800600"/>
              </a:tblGrid>
              <a:tr h="1277394">
                <a:tc>
                  <a:txBody>
                    <a:bodyPr/>
                    <a:lstStyle/>
                    <a:p>
                      <a:r>
                        <a:rPr lang="en-US" sz="3200" dirty="0" smtClean="0"/>
                        <a:t>Active Voice </a:t>
                      </a:r>
                      <a:endParaRPr lang="en-US" sz="3200" dirty="0"/>
                    </a:p>
                  </a:txBody>
                  <a:tcPr/>
                </a:tc>
                <a:tc>
                  <a:txBody>
                    <a:bodyPr/>
                    <a:lstStyle/>
                    <a:p>
                      <a:r>
                        <a:rPr lang="en-US" sz="3200" dirty="0" smtClean="0"/>
                        <a:t>Passive Voice</a:t>
                      </a:r>
                      <a:endParaRPr lang="en-US" sz="3200" dirty="0"/>
                    </a:p>
                  </a:txBody>
                  <a:tcPr/>
                </a:tc>
              </a:tr>
              <a:tr h="1277394">
                <a:tc>
                  <a:txBody>
                    <a:bodyPr/>
                    <a:lstStyle/>
                    <a:p>
                      <a:r>
                        <a:rPr lang="en-US" sz="2400" dirty="0" smtClean="0"/>
                        <a:t>She was washing a shirt.</a:t>
                      </a:r>
                      <a:endParaRPr lang="en-US" sz="2400" dirty="0"/>
                    </a:p>
                  </a:txBody>
                  <a:tcPr/>
                </a:tc>
                <a:tc>
                  <a:txBody>
                    <a:bodyPr/>
                    <a:lstStyle/>
                    <a:p>
                      <a:r>
                        <a:rPr lang="en-US" sz="2400" dirty="0" smtClean="0"/>
                        <a:t>A shirt was being washed</a:t>
                      </a:r>
                      <a:r>
                        <a:rPr lang="en-US" sz="2400" baseline="0" dirty="0" smtClean="0"/>
                        <a:t> by her.</a:t>
                      </a:r>
                      <a:endParaRPr lang="en-US" sz="2400" dirty="0"/>
                    </a:p>
                  </a:txBody>
                  <a:tcPr/>
                </a:tc>
              </a:tr>
              <a:tr h="1277394">
                <a:tc>
                  <a:txBody>
                    <a:bodyPr/>
                    <a:lstStyle/>
                    <a:p>
                      <a:r>
                        <a:rPr lang="en-US" sz="2400" dirty="0" smtClean="0"/>
                        <a:t>Boys were singing songs.</a:t>
                      </a:r>
                      <a:endParaRPr lang="en-US" sz="2400" dirty="0"/>
                    </a:p>
                  </a:txBody>
                  <a:tcPr/>
                </a:tc>
                <a:tc>
                  <a:txBody>
                    <a:bodyPr/>
                    <a:lstStyle/>
                    <a:p>
                      <a:r>
                        <a:rPr lang="en-US" sz="2400" dirty="0" smtClean="0"/>
                        <a:t>Songs were being sung by boys.</a:t>
                      </a:r>
                    </a:p>
                    <a:p>
                      <a:endParaRPr lang="en-US" sz="2400" dirty="0"/>
                    </a:p>
                  </a:txBody>
                  <a:tcPr/>
                </a:tc>
              </a:tr>
              <a:tr h="1277394">
                <a:tc>
                  <a:txBody>
                    <a:bodyPr/>
                    <a:lstStyle/>
                    <a:p>
                      <a:r>
                        <a:rPr lang="en-US" sz="2400" dirty="0" smtClean="0"/>
                        <a:t>Was she watching a movie?</a:t>
                      </a:r>
                      <a:endParaRPr lang="en-US" sz="2400" dirty="0"/>
                    </a:p>
                  </a:txBody>
                  <a:tcPr/>
                </a:tc>
                <a:tc>
                  <a:txBody>
                    <a:bodyPr/>
                    <a:lstStyle/>
                    <a:p>
                      <a:r>
                        <a:rPr lang="en-US" sz="2400" dirty="0" smtClean="0"/>
                        <a:t>Was a movie being watched by her?</a:t>
                      </a:r>
                      <a:endParaRPr lang="en-US" sz="2400" dirty="0"/>
                    </a:p>
                  </a:txBody>
                  <a:tcPr/>
                </a:tc>
              </a:tr>
            </a:tbl>
          </a:graphicData>
        </a:graphic>
      </p:graphicFrame>
    </p:spTree>
    <p:extLst>
      <p:ext uri="{BB962C8B-B14F-4D97-AF65-F5344CB8AC3E}">
        <p14:creationId xmlns:p14="http://schemas.microsoft.com/office/powerpoint/2010/main" val="60887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Perfect Tense</a:t>
            </a:r>
            <a:endParaRPr lang="en-US" dirty="0"/>
          </a:p>
        </p:txBody>
      </p:sp>
      <p:sp>
        <p:nvSpPr>
          <p:cNvPr id="3" name="Content Placeholder 2"/>
          <p:cNvSpPr>
            <a:spLocks noGrp="1"/>
          </p:cNvSpPr>
          <p:nvPr>
            <p:ph idx="1"/>
          </p:nvPr>
        </p:nvSpPr>
        <p:spPr/>
        <p:txBody>
          <a:bodyPr>
            <a:normAutofit/>
          </a:bodyPr>
          <a:lstStyle/>
          <a:p>
            <a:r>
              <a:rPr lang="en-US" sz="3600" dirty="0" smtClean="0"/>
              <a:t>Auxiliary verbs:</a:t>
            </a:r>
          </a:p>
          <a:p>
            <a:endParaRPr lang="en-US" sz="3600" dirty="0"/>
          </a:p>
          <a:p>
            <a:pPr marL="0" indent="0">
              <a:buNone/>
            </a:pPr>
            <a:r>
              <a:rPr lang="en-US" sz="3600" b="1" dirty="0" smtClean="0"/>
              <a:t>  Had been</a:t>
            </a:r>
            <a:endParaRPr lang="en-US" sz="3600" b="1" dirty="0"/>
          </a:p>
        </p:txBody>
      </p:sp>
    </p:spTree>
    <p:extLst>
      <p:ext uri="{BB962C8B-B14F-4D97-AF65-F5344CB8AC3E}">
        <p14:creationId xmlns:p14="http://schemas.microsoft.com/office/powerpoint/2010/main" val="235506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6204788"/>
              </p:ext>
            </p:extLst>
          </p:nvPr>
        </p:nvGraphicFramePr>
        <p:xfrm>
          <a:off x="1295400" y="1068947"/>
          <a:ext cx="9601200" cy="4700788"/>
        </p:xfrm>
        <a:graphic>
          <a:graphicData uri="http://schemas.openxmlformats.org/drawingml/2006/table">
            <a:tbl>
              <a:tblPr firstRow="1" bandRow="1">
                <a:tableStyleId>{5C22544A-7EE6-4342-B048-85BDC9FD1C3A}</a:tableStyleId>
              </a:tblPr>
              <a:tblGrid>
                <a:gridCol w="4800600"/>
                <a:gridCol w="4800600"/>
              </a:tblGrid>
              <a:tr h="1175197">
                <a:tc>
                  <a:txBody>
                    <a:bodyPr/>
                    <a:lstStyle/>
                    <a:p>
                      <a:r>
                        <a:rPr lang="en-US" sz="3200" dirty="0" smtClean="0"/>
                        <a:t>Active Voice</a:t>
                      </a:r>
                      <a:endParaRPr lang="en-US" sz="3200" dirty="0"/>
                    </a:p>
                  </a:txBody>
                  <a:tcPr/>
                </a:tc>
                <a:tc>
                  <a:txBody>
                    <a:bodyPr/>
                    <a:lstStyle/>
                    <a:p>
                      <a:r>
                        <a:rPr lang="en-US" sz="3200" dirty="0" smtClean="0"/>
                        <a:t>Passive voice</a:t>
                      </a:r>
                      <a:endParaRPr lang="en-US" sz="3200" dirty="0"/>
                    </a:p>
                  </a:txBody>
                  <a:tcPr/>
                </a:tc>
              </a:tr>
              <a:tr h="1175197">
                <a:tc>
                  <a:txBody>
                    <a:bodyPr/>
                    <a:lstStyle/>
                    <a:p>
                      <a:r>
                        <a:rPr lang="en-US" sz="2400" dirty="0" smtClean="0"/>
                        <a:t>They had won the match.</a:t>
                      </a:r>
                      <a:endParaRPr lang="en-US" sz="2400" dirty="0"/>
                    </a:p>
                  </a:txBody>
                  <a:tcPr/>
                </a:tc>
                <a:tc>
                  <a:txBody>
                    <a:bodyPr/>
                    <a:lstStyle/>
                    <a:p>
                      <a:r>
                        <a:rPr lang="en-US" sz="2400" dirty="0" smtClean="0"/>
                        <a:t>The match had been won by them.</a:t>
                      </a:r>
                      <a:endParaRPr lang="en-US" sz="2400" dirty="0"/>
                    </a:p>
                  </a:txBody>
                  <a:tcPr/>
                </a:tc>
              </a:tr>
              <a:tr h="1175197">
                <a:tc>
                  <a:txBody>
                    <a:bodyPr/>
                    <a:lstStyle/>
                    <a:p>
                      <a:r>
                        <a:rPr lang="en-US" sz="2400" dirty="0" smtClean="0"/>
                        <a:t>Had they won the match?</a:t>
                      </a:r>
                      <a:endParaRPr lang="en-US" sz="2400" dirty="0"/>
                    </a:p>
                  </a:txBody>
                  <a:tcPr/>
                </a:tc>
                <a:tc>
                  <a:txBody>
                    <a:bodyPr/>
                    <a:lstStyle/>
                    <a:p>
                      <a:r>
                        <a:rPr lang="en-US" sz="2400" dirty="0" smtClean="0"/>
                        <a:t>Had the match been won by them?</a:t>
                      </a:r>
                      <a:endParaRPr lang="en-US" sz="2400" dirty="0"/>
                    </a:p>
                  </a:txBody>
                  <a:tcPr/>
                </a:tc>
              </a:tr>
              <a:tr h="1175197">
                <a:tc>
                  <a:txBody>
                    <a:bodyPr/>
                    <a:lstStyle/>
                    <a:p>
                      <a:r>
                        <a:rPr lang="en-US" sz="2400" dirty="0" smtClean="0"/>
                        <a:t>He had written a letter.</a:t>
                      </a:r>
                      <a:endParaRPr lang="en-US" sz="2400" dirty="0"/>
                    </a:p>
                  </a:txBody>
                  <a:tcPr/>
                </a:tc>
                <a:tc>
                  <a:txBody>
                    <a:bodyPr/>
                    <a:lstStyle/>
                    <a:p>
                      <a:r>
                        <a:rPr lang="en-US" sz="2400" dirty="0" smtClean="0"/>
                        <a:t>A letter had been written by him.</a:t>
                      </a:r>
                      <a:endParaRPr lang="en-US" sz="2400" dirty="0"/>
                    </a:p>
                  </a:txBody>
                  <a:tcPr/>
                </a:tc>
              </a:tr>
            </a:tbl>
          </a:graphicData>
        </a:graphic>
      </p:graphicFrame>
    </p:spTree>
    <p:extLst>
      <p:ext uri="{BB962C8B-B14F-4D97-AF65-F5344CB8AC3E}">
        <p14:creationId xmlns:p14="http://schemas.microsoft.com/office/powerpoint/2010/main" val="188410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Simple Tense</a:t>
            </a:r>
            <a:endParaRPr lang="en-US" dirty="0"/>
          </a:p>
        </p:txBody>
      </p:sp>
      <p:sp>
        <p:nvSpPr>
          <p:cNvPr id="3" name="Content Placeholder 2"/>
          <p:cNvSpPr>
            <a:spLocks noGrp="1"/>
          </p:cNvSpPr>
          <p:nvPr>
            <p:ph idx="1"/>
          </p:nvPr>
        </p:nvSpPr>
        <p:spPr/>
        <p:txBody>
          <a:bodyPr>
            <a:normAutofit/>
          </a:bodyPr>
          <a:lstStyle/>
          <a:p>
            <a:r>
              <a:rPr lang="en-US" sz="3200" dirty="0" smtClean="0"/>
              <a:t>Auxiliary Verbs:</a:t>
            </a:r>
            <a:endParaRPr lang="en-US" sz="3200" dirty="0"/>
          </a:p>
          <a:p>
            <a:pPr marL="0" indent="0">
              <a:buNone/>
            </a:pPr>
            <a:endParaRPr lang="en-US" sz="3200" dirty="0" smtClean="0"/>
          </a:p>
          <a:p>
            <a:pPr marL="0" indent="0">
              <a:buNone/>
            </a:pPr>
            <a:r>
              <a:rPr lang="en-US" sz="3200" dirty="0"/>
              <a:t> </a:t>
            </a:r>
            <a:r>
              <a:rPr lang="en-US" sz="3200" dirty="0" smtClean="0"/>
              <a:t> </a:t>
            </a:r>
            <a:r>
              <a:rPr lang="en-US" sz="3200" b="1" dirty="0" smtClean="0"/>
              <a:t>Will be</a:t>
            </a:r>
            <a:endParaRPr lang="en-US" sz="3200" b="1" dirty="0"/>
          </a:p>
        </p:txBody>
      </p:sp>
    </p:spTree>
    <p:extLst>
      <p:ext uri="{BB962C8B-B14F-4D97-AF65-F5344CB8AC3E}">
        <p14:creationId xmlns:p14="http://schemas.microsoft.com/office/powerpoint/2010/main" val="292746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1144015"/>
              </p:ext>
            </p:extLst>
          </p:nvPr>
        </p:nvGraphicFramePr>
        <p:xfrm>
          <a:off x="1295400" y="982131"/>
          <a:ext cx="9601200" cy="4955032"/>
        </p:xfrm>
        <a:graphic>
          <a:graphicData uri="http://schemas.openxmlformats.org/drawingml/2006/table">
            <a:tbl>
              <a:tblPr firstRow="1" bandRow="1">
                <a:tableStyleId>{5C22544A-7EE6-4342-B048-85BDC9FD1C3A}</a:tableStyleId>
              </a:tblPr>
              <a:tblGrid>
                <a:gridCol w="4800600"/>
                <a:gridCol w="4800600"/>
              </a:tblGrid>
              <a:tr h="1238758">
                <a:tc>
                  <a:txBody>
                    <a:bodyPr/>
                    <a:lstStyle/>
                    <a:p>
                      <a:r>
                        <a:rPr lang="en-US" sz="3200" dirty="0" smtClean="0"/>
                        <a:t>Active Voice</a:t>
                      </a:r>
                      <a:endParaRPr lang="en-US" sz="3200" dirty="0"/>
                    </a:p>
                  </a:txBody>
                  <a:tcPr/>
                </a:tc>
                <a:tc>
                  <a:txBody>
                    <a:bodyPr/>
                    <a:lstStyle/>
                    <a:p>
                      <a:r>
                        <a:rPr lang="en-US" sz="3200" dirty="0" smtClean="0"/>
                        <a:t>Passive Voice</a:t>
                      </a:r>
                      <a:endParaRPr lang="en-US" sz="3200" dirty="0"/>
                    </a:p>
                  </a:txBody>
                  <a:tcPr/>
                </a:tc>
              </a:tr>
              <a:tr h="1238758">
                <a:tc>
                  <a:txBody>
                    <a:bodyPr/>
                    <a:lstStyle/>
                    <a:p>
                      <a:r>
                        <a:rPr lang="en-US" sz="2400" dirty="0" smtClean="0"/>
                        <a:t>She will</a:t>
                      </a:r>
                      <a:r>
                        <a:rPr lang="en-US" sz="2400" baseline="0" dirty="0" smtClean="0"/>
                        <a:t> write a letter.</a:t>
                      </a:r>
                      <a:endParaRPr lang="en-US" sz="2400" dirty="0"/>
                    </a:p>
                  </a:txBody>
                  <a:tcPr/>
                </a:tc>
                <a:tc>
                  <a:txBody>
                    <a:bodyPr/>
                    <a:lstStyle/>
                    <a:p>
                      <a:r>
                        <a:rPr lang="en-US" sz="2400" dirty="0" smtClean="0"/>
                        <a:t>A letter will be written by her.</a:t>
                      </a:r>
                      <a:endParaRPr lang="en-US" sz="2400" dirty="0"/>
                    </a:p>
                  </a:txBody>
                  <a:tcPr/>
                </a:tc>
              </a:tr>
              <a:tr h="1238758">
                <a:tc>
                  <a:txBody>
                    <a:bodyPr/>
                    <a:lstStyle/>
                    <a:p>
                      <a:r>
                        <a:rPr lang="en-US" sz="2400" dirty="0" smtClean="0"/>
                        <a:t>You will receive the letter.</a:t>
                      </a:r>
                      <a:endParaRPr lang="en-US" sz="2400" dirty="0"/>
                    </a:p>
                  </a:txBody>
                  <a:tcPr/>
                </a:tc>
                <a:tc>
                  <a:txBody>
                    <a:bodyPr/>
                    <a:lstStyle/>
                    <a:p>
                      <a:r>
                        <a:rPr lang="en-US" sz="2400" dirty="0" smtClean="0"/>
                        <a:t>The letter will be received by you.</a:t>
                      </a:r>
                      <a:endParaRPr lang="en-US" sz="2400" dirty="0"/>
                    </a:p>
                  </a:txBody>
                  <a:tcPr/>
                </a:tc>
              </a:tr>
              <a:tr h="1238758">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2470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followed by Modals</a:t>
            </a:r>
            <a:endParaRPr lang="en-US" dirty="0"/>
          </a:p>
        </p:txBody>
      </p:sp>
      <p:sp>
        <p:nvSpPr>
          <p:cNvPr id="3" name="Content Placeholder 2"/>
          <p:cNvSpPr>
            <a:spLocks noGrp="1"/>
          </p:cNvSpPr>
          <p:nvPr>
            <p:ph idx="1"/>
          </p:nvPr>
        </p:nvSpPr>
        <p:spPr/>
        <p:txBody>
          <a:bodyPr>
            <a:normAutofit lnSpcReduction="10000"/>
          </a:bodyPr>
          <a:lstStyle/>
          <a:p>
            <a:r>
              <a:rPr lang="en-US" dirty="0" smtClean="0"/>
              <a:t>Can</a:t>
            </a:r>
          </a:p>
          <a:p>
            <a:r>
              <a:rPr lang="en-US" dirty="0" smtClean="0"/>
              <a:t>Could</a:t>
            </a:r>
          </a:p>
          <a:p>
            <a:r>
              <a:rPr lang="en-US" dirty="0" smtClean="0"/>
              <a:t>May</a:t>
            </a:r>
          </a:p>
          <a:p>
            <a:r>
              <a:rPr lang="en-US" dirty="0" smtClean="0"/>
              <a:t>Might</a:t>
            </a:r>
          </a:p>
          <a:p>
            <a:r>
              <a:rPr lang="en-US" dirty="0" smtClean="0"/>
              <a:t>Would </a:t>
            </a:r>
          </a:p>
          <a:p>
            <a:r>
              <a:rPr lang="en-US" dirty="0"/>
              <a:t>S</a:t>
            </a:r>
            <a:r>
              <a:rPr lang="en-US" dirty="0" smtClean="0"/>
              <a:t>hould </a:t>
            </a:r>
          </a:p>
          <a:p>
            <a:r>
              <a:rPr lang="en-US" dirty="0"/>
              <a:t>O</a:t>
            </a:r>
            <a:r>
              <a:rPr lang="en-US" dirty="0" smtClean="0"/>
              <a:t>ught</a:t>
            </a:r>
            <a:endParaRPr lang="en-US" dirty="0"/>
          </a:p>
        </p:txBody>
      </p:sp>
    </p:spTree>
    <p:extLst>
      <p:ext uri="{BB962C8B-B14F-4D97-AF65-F5344CB8AC3E}">
        <p14:creationId xmlns:p14="http://schemas.microsoft.com/office/powerpoint/2010/main" val="309497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Modal Auxiliary + be + 3</a:t>
            </a:r>
            <a:r>
              <a:rPr lang="en-US" sz="3200" baseline="30000" dirty="0" smtClean="0"/>
              <a:t>rd</a:t>
            </a:r>
            <a:r>
              <a:rPr lang="en-US" sz="3200" dirty="0" smtClean="0"/>
              <a:t> form</a:t>
            </a:r>
            <a:endParaRPr lang="en-US" sz="3200" dirty="0"/>
          </a:p>
        </p:txBody>
      </p:sp>
    </p:spTree>
    <p:extLst>
      <p:ext uri="{BB962C8B-B14F-4D97-AF65-F5344CB8AC3E}">
        <p14:creationId xmlns:p14="http://schemas.microsoft.com/office/powerpoint/2010/main" val="115316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b="1" dirty="0"/>
              <a:t>There are two rules for converting sentences from Active voice into Passive.</a:t>
            </a:r>
          </a:p>
          <a:p>
            <a:endParaRPr lang="en-US" sz="3600" b="1" dirty="0"/>
          </a:p>
        </p:txBody>
      </p:sp>
    </p:spTree>
    <p:extLst>
      <p:ext uri="{BB962C8B-B14F-4D97-AF65-F5344CB8AC3E}">
        <p14:creationId xmlns:p14="http://schemas.microsoft.com/office/powerpoint/2010/main" val="127679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59854"/>
            <a:ext cx="9601196" cy="5116014"/>
          </a:xfrm>
        </p:spPr>
        <p:txBody>
          <a:bodyPr/>
          <a:lstStyle/>
          <a:p>
            <a:r>
              <a:rPr lang="en-US" dirty="0" smtClean="0"/>
              <a:t>You can do this work</a:t>
            </a:r>
          </a:p>
          <a:p>
            <a:r>
              <a:rPr lang="en-US" dirty="0" smtClean="0"/>
              <a:t>This work can be done by you.</a:t>
            </a:r>
          </a:p>
          <a:p>
            <a:endParaRPr lang="en-US" dirty="0"/>
          </a:p>
          <a:p>
            <a:r>
              <a:rPr lang="en-US" dirty="0" smtClean="0"/>
              <a:t>Police could not catch the thief.</a:t>
            </a:r>
          </a:p>
          <a:p>
            <a:r>
              <a:rPr lang="en-US" dirty="0" smtClean="0"/>
              <a:t>The thief could not be caught by police.</a:t>
            </a:r>
          </a:p>
          <a:p>
            <a:endParaRPr lang="en-US" dirty="0"/>
          </a:p>
          <a:p>
            <a:r>
              <a:rPr lang="en-US" dirty="0" smtClean="0"/>
              <a:t>You may read this book.</a:t>
            </a:r>
          </a:p>
          <a:p>
            <a:r>
              <a:rPr lang="en-US" dirty="0" smtClean="0"/>
              <a:t>This book may be read by you.</a:t>
            </a:r>
          </a:p>
          <a:p>
            <a:endParaRPr lang="en-US" dirty="0"/>
          </a:p>
          <a:p>
            <a:endParaRPr lang="en-US" dirty="0"/>
          </a:p>
        </p:txBody>
      </p:sp>
    </p:spTree>
    <p:extLst>
      <p:ext uri="{BB962C8B-B14F-4D97-AF65-F5344CB8AC3E}">
        <p14:creationId xmlns:p14="http://schemas.microsoft.com/office/powerpoint/2010/main" val="237600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24248"/>
            <a:ext cx="9601196" cy="5051620"/>
          </a:xfrm>
        </p:spPr>
        <p:txBody>
          <a:bodyPr/>
          <a:lstStyle/>
          <a:p>
            <a:r>
              <a:rPr lang="en-US" dirty="0" smtClean="0"/>
              <a:t>He might suffer a great loss.</a:t>
            </a:r>
          </a:p>
          <a:p>
            <a:r>
              <a:rPr lang="en-US" dirty="0" smtClean="0"/>
              <a:t>A great loss might be suffered by him.</a:t>
            </a:r>
          </a:p>
          <a:p>
            <a:endParaRPr lang="en-US" dirty="0"/>
          </a:p>
          <a:p>
            <a:r>
              <a:rPr lang="en-US" dirty="0" smtClean="0"/>
              <a:t>You should respect your parents.</a:t>
            </a:r>
          </a:p>
          <a:p>
            <a:r>
              <a:rPr lang="en-US" dirty="0" smtClean="0"/>
              <a:t>Your parents should be respected by you.</a:t>
            </a:r>
          </a:p>
          <a:p>
            <a:endParaRPr lang="en-US" dirty="0"/>
          </a:p>
          <a:p>
            <a:r>
              <a:rPr lang="en-US" dirty="0" smtClean="0"/>
              <a:t>She would teach us today.</a:t>
            </a:r>
          </a:p>
          <a:p>
            <a:r>
              <a:rPr lang="en-US" dirty="0" smtClean="0"/>
              <a:t>We would be taught by her today.</a:t>
            </a:r>
            <a:endParaRPr lang="en-US" dirty="0"/>
          </a:p>
        </p:txBody>
      </p:sp>
    </p:spTree>
    <p:extLst>
      <p:ext uri="{BB962C8B-B14F-4D97-AF65-F5344CB8AC3E}">
        <p14:creationId xmlns:p14="http://schemas.microsoft.com/office/powerpoint/2010/main" val="25052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37127"/>
            <a:ext cx="9601196" cy="5038741"/>
          </a:xfrm>
        </p:spPr>
        <p:txBody>
          <a:bodyPr/>
          <a:lstStyle/>
          <a:p>
            <a:r>
              <a:rPr lang="en-US" dirty="0" smtClean="0"/>
              <a:t>You must help the poor.</a:t>
            </a:r>
          </a:p>
          <a:p>
            <a:r>
              <a:rPr lang="en-US" dirty="0" smtClean="0"/>
              <a:t>The poor must be helped by us.</a:t>
            </a:r>
          </a:p>
          <a:p>
            <a:endParaRPr lang="en-US" dirty="0"/>
          </a:p>
          <a:p>
            <a:r>
              <a:rPr lang="en-US" dirty="0" smtClean="0"/>
              <a:t>We ought to respect our elders.</a:t>
            </a:r>
          </a:p>
          <a:p>
            <a:r>
              <a:rPr lang="en-US" dirty="0" smtClean="0"/>
              <a:t>Our elders ought to be respected by us.</a:t>
            </a:r>
          </a:p>
        </p:txBody>
      </p:sp>
    </p:spTree>
    <p:extLst>
      <p:ext uri="{BB962C8B-B14F-4D97-AF65-F5344CB8AC3E}">
        <p14:creationId xmlns:p14="http://schemas.microsoft.com/office/powerpoint/2010/main" val="613270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Imperative Sentences</a:t>
            </a:r>
            <a:endParaRPr lang="en-US" dirty="0"/>
          </a:p>
        </p:txBody>
      </p:sp>
      <p:sp>
        <p:nvSpPr>
          <p:cNvPr id="3" name="Content Placeholder 2"/>
          <p:cNvSpPr>
            <a:spLocks noGrp="1"/>
          </p:cNvSpPr>
          <p:nvPr>
            <p:ph idx="1"/>
          </p:nvPr>
        </p:nvSpPr>
        <p:spPr/>
        <p:txBody>
          <a:bodyPr/>
          <a:lstStyle/>
          <a:p>
            <a:r>
              <a:rPr lang="en-US" b="1" dirty="0" smtClean="0"/>
              <a:t>Let + object + be/not be + V3</a:t>
            </a:r>
          </a:p>
          <a:p>
            <a:endParaRPr lang="en-US" b="1" dirty="0"/>
          </a:p>
          <a:p>
            <a:r>
              <a:rPr lang="en-US" b="1" dirty="0" smtClean="0"/>
              <a:t>Do it.</a:t>
            </a:r>
          </a:p>
          <a:p>
            <a:r>
              <a:rPr lang="en-US" b="1" dirty="0" smtClean="0"/>
              <a:t>Let it be done</a:t>
            </a:r>
          </a:p>
          <a:p>
            <a:endParaRPr lang="en-US" dirty="0"/>
          </a:p>
          <a:p>
            <a:endParaRPr lang="en-US" dirty="0"/>
          </a:p>
        </p:txBody>
      </p:sp>
    </p:spTree>
    <p:extLst>
      <p:ext uri="{BB962C8B-B14F-4D97-AF65-F5344CB8AC3E}">
        <p14:creationId xmlns:p14="http://schemas.microsoft.com/office/powerpoint/2010/main" val="2815153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Shut the door.</a:t>
            </a:r>
          </a:p>
          <a:p>
            <a:r>
              <a:rPr lang="en-US" b="1" dirty="0" smtClean="0"/>
              <a:t>Let the door be shut.</a:t>
            </a:r>
          </a:p>
          <a:p>
            <a:endParaRPr lang="en-US" b="1" dirty="0"/>
          </a:p>
          <a:p>
            <a:r>
              <a:rPr lang="en-US" b="1" dirty="0" smtClean="0"/>
              <a:t>Stand up.</a:t>
            </a:r>
          </a:p>
          <a:p>
            <a:r>
              <a:rPr lang="en-US" b="1" dirty="0" smtClean="0"/>
              <a:t>You are ordered to stand up.</a:t>
            </a:r>
          </a:p>
          <a:p>
            <a:endParaRPr lang="en-US" dirty="0"/>
          </a:p>
        </p:txBody>
      </p:sp>
    </p:spTree>
    <p:extLst>
      <p:ext uri="{BB962C8B-B14F-4D97-AF65-F5344CB8AC3E}">
        <p14:creationId xmlns:p14="http://schemas.microsoft.com/office/powerpoint/2010/main" val="103932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Work hard</a:t>
            </a:r>
          </a:p>
          <a:p>
            <a:r>
              <a:rPr lang="en-US" b="1" dirty="0" smtClean="0"/>
              <a:t>You are advised to work hard.</a:t>
            </a:r>
          </a:p>
          <a:p>
            <a:endParaRPr lang="en-US" b="1" dirty="0"/>
          </a:p>
          <a:p>
            <a:r>
              <a:rPr lang="en-US" b="1" dirty="0" smtClean="0"/>
              <a:t>Never tell a lie.</a:t>
            </a:r>
          </a:p>
          <a:p>
            <a:r>
              <a:rPr lang="en-US" b="1" dirty="0" smtClean="0"/>
              <a:t>Let a lie be never told.</a:t>
            </a:r>
          </a:p>
        </p:txBody>
      </p:sp>
    </p:spTree>
    <p:extLst>
      <p:ext uri="{BB962C8B-B14F-4D97-AF65-F5344CB8AC3E}">
        <p14:creationId xmlns:p14="http://schemas.microsoft.com/office/powerpoint/2010/main" val="3875044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a:xfrm>
            <a:off x="965915" y="1944710"/>
            <a:ext cx="9930682" cy="3931158"/>
          </a:xfrm>
        </p:spPr>
        <p:txBody>
          <a:bodyPr/>
          <a:lstStyle/>
          <a:p>
            <a:r>
              <a:rPr lang="en-US" b="1" dirty="0" smtClean="0"/>
              <a:t>The sentences of the following tenses can’t be changed to passive voice.</a:t>
            </a:r>
          </a:p>
          <a:p>
            <a:pPr marL="457200" indent="-457200">
              <a:buFont typeface="+mj-lt"/>
              <a:buAutoNum type="arabicPeriod"/>
            </a:pPr>
            <a:endParaRPr lang="en-US" b="1" dirty="0"/>
          </a:p>
          <a:p>
            <a:pPr marL="457200" indent="-457200">
              <a:buFont typeface="+mj-lt"/>
              <a:buAutoNum type="arabicPeriod"/>
            </a:pPr>
            <a:r>
              <a:rPr lang="en-US" dirty="0" smtClean="0"/>
              <a:t>Present Perfect </a:t>
            </a:r>
            <a:r>
              <a:rPr lang="en-US" dirty="0" err="1" smtClean="0"/>
              <a:t>Cont</a:t>
            </a:r>
            <a:endParaRPr lang="en-US" dirty="0" smtClean="0"/>
          </a:p>
          <a:p>
            <a:pPr marL="457200" indent="-457200">
              <a:buFont typeface="+mj-lt"/>
              <a:buAutoNum type="arabicPeriod"/>
            </a:pPr>
            <a:r>
              <a:rPr lang="en-US" dirty="0" smtClean="0"/>
              <a:t>Past Perfect </a:t>
            </a:r>
            <a:r>
              <a:rPr lang="en-US" dirty="0" err="1" smtClean="0"/>
              <a:t>Cont</a:t>
            </a:r>
            <a:endParaRPr lang="en-US" dirty="0" smtClean="0"/>
          </a:p>
          <a:p>
            <a:pPr marL="457200" indent="-457200">
              <a:buFont typeface="+mj-lt"/>
              <a:buAutoNum type="arabicPeriod"/>
            </a:pPr>
            <a:r>
              <a:rPr lang="en-US" dirty="0" smtClean="0"/>
              <a:t>Future Perfect </a:t>
            </a:r>
            <a:r>
              <a:rPr lang="en-US" dirty="0" err="1" smtClean="0"/>
              <a:t>Cont</a:t>
            </a:r>
            <a:endParaRPr lang="en-US" dirty="0" smtClean="0"/>
          </a:p>
          <a:p>
            <a:pPr marL="457200" indent="-457200">
              <a:buFont typeface="+mj-lt"/>
              <a:buAutoNum type="arabicPeriod"/>
            </a:pPr>
            <a:r>
              <a:rPr lang="en-US" dirty="0" smtClean="0"/>
              <a:t>Future Continuous</a:t>
            </a:r>
          </a:p>
          <a:p>
            <a:pPr marL="457200" indent="-457200">
              <a:buFont typeface="+mj-lt"/>
              <a:buAutoNum type="arabicPeriod"/>
            </a:pPr>
            <a:r>
              <a:rPr lang="en-US" dirty="0" smtClean="0"/>
              <a:t>Sentences having intransitive verbs.</a:t>
            </a:r>
            <a:endParaRPr lang="en-US" dirty="0"/>
          </a:p>
          <a:p>
            <a:pPr marL="0" indent="0">
              <a:buNone/>
            </a:pPr>
            <a:endParaRPr lang="en-US" dirty="0"/>
          </a:p>
        </p:txBody>
      </p:sp>
    </p:spTree>
    <p:extLst>
      <p:ext uri="{BB962C8B-B14F-4D97-AF65-F5344CB8AC3E}">
        <p14:creationId xmlns:p14="http://schemas.microsoft.com/office/powerpoint/2010/main" val="774213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Transitive Verbs</a:t>
            </a:r>
            <a:endParaRPr lang="en-US" dirty="0"/>
          </a:p>
        </p:txBody>
      </p:sp>
      <p:sp>
        <p:nvSpPr>
          <p:cNvPr id="3" name="Content Placeholder 2"/>
          <p:cNvSpPr>
            <a:spLocks noGrp="1"/>
          </p:cNvSpPr>
          <p:nvPr>
            <p:ph idx="1"/>
          </p:nvPr>
        </p:nvSpPr>
        <p:spPr>
          <a:xfrm>
            <a:off x="1295401" y="2511380"/>
            <a:ext cx="9601196" cy="3364488"/>
          </a:xfrm>
        </p:spPr>
        <p:txBody>
          <a:bodyPr>
            <a:normAutofit fontScale="92500" lnSpcReduction="20000"/>
          </a:bodyPr>
          <a:lstStyle/>
          <a:p>
            <a:r>
              <a:rPr lang="en-US" dirty="0"/>
              <a:t>A transitive verb is an action verb that always takes a direct object. Direct objects are words or phrases that receive the object of the action. The direct object always answers the question "What?" Look at the following examples of sentences with direct objects:</a:t>
            </a:r>
          </a:p>
          <a:p>
            <a:endParaRPr lang="en-US" dirty="0"/>
          </a:p>
          <a:p>
            <a:r>
              <a:rPr lang="en-US" dirty="0"/>
              <a:t>I saw the Beatles in concert.</a:t>
            </a:r>
          </a:p>
          <a:p>
            <a:endParaRPr lang="en-US" dirty="0"/>
          </a:p>
          <a:p>
            <a:r>
              <a:rPr lang="en-US" dirty="0"/>
              <a:t>The subject "I" is followed by the verb "saw" and the noun "the Beatles" which completes the sentence. The preposition "in concert" qualifies where the rock group was seen by the person</a:t>
            </a:r>
            <a:r>
              <a:rPr lang="en-US" dirty="0" smtClean="0"/>
              <a:t>.</a:t>
            </a:r>
            <a:endParaRPr lang="en-US" dirty="0"/>
          </a:p>
        </p:txBody>
      </p:sp>
    </p:spTree>
    <p:extLst>
      <p:ext uri="{BB962C8B-B14F-4D97-AF65-F5344CB8AC3E}">
        <p14:creationId xmlns:p14="http://schemas.microsoft.com/office/powerpoint/2010/main" val="802144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 painted the old rocking chair.</a:t>
            </a:r>
          </a:p>
          <a:p>
            <a:endParaRPr lang="en-US" dirty="0"/>
          </a:p>
          <a:p>
            <a:r>
              <a:rPr lang="en-US" dirty="0"/>
              <a:t>"We" is the subject, followed by the transitive verb "painted" and the direct object "rocking chair</a:t>
            </a:r>
            <a:r>
              <a:rPr lang="en-US" dirty="0" smtClean="0"/>
              <a:t>.“</a:t>
            </a:r>
          </a:p>
          <a:p>
            <a:endParaRPr lang="en-US" dirty="0"/>
          </a:p>
          <a:p>
            <a:r>
              <a:rPr lang="en-US" dirty="0" smtClean="0"/>
              <a:t>I moved the chair</a:t>
            </a:r>
            <a:endParaRPr lang="en-US" dirty="0"/>
          </a:p>
          <a:p>
            <a:endParaRPr lang="en-US" dirty="0"/>
          </a:p>
        </p:txBody>
      </p:sp>
    </p:spTree>
    <p:extLst>
      <p:ext uri="{BB962C8B-B14F-4D97-AF65-F5344CB8AC3E}">
        <p14:creationId xmlns:p14="http://schemas.microsoft.com/office/powerpoint/2010/main" val="4213511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Intransitive Verb</a:t>
            </a:r>
            <a:endParaRPr lang="en-US" dirty="0"/>
          </a:p>
        </p:txBody>
      </p:sp>
      <p:sp>
        <p:nvSpPr>
          <p:cNvPr id="3" name="Content Placeholder 2"/>
          <p:cNvSpPr>
            <a:spLocks noGrp="1"/>
          </p:cNvSpPr>
          <p:nvPr>
            <p:ph idx="1"/>
          </p:nvPr>
        </p:nvSpPr>
        <p:spPr/>
        <p:txBody>
          <a:bodyPr/>
          <a:lstStyle/>
          <a:p>
            <a:r>
              <a:rPr lang="en-US" dirty="0"/>
              <a:t>An intransitive verb is simply defined as a verb that does not take a direct object. There's no word in the sentence that tells who or what received the action. While there may be a word or phrase following an intransitive verb, such words and phrases typically answer the question "how". Most intransitive verbs are complete without a direct object.</a:t>
            </a:r>
          </a:p>
        </p:txBody>
      </p:sp>
    </p:spTree>
    <p:extLst>
      <p:ext uri="{BB962C8B-B14F-4D97-AF65-F5344CB8AC3E}">
        <p14:creationId xmlns:p14="http://schemas.microsoft.com/office/powerpoint/2010/main" val="307702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53037"/>
            <a:ext cx="9601196" cy="4922831"/>
          </a:xfrm>
        </p:spPr>
        <p:txBody>
          <a:bodyPr>
            <a:normAutofit/>
          </a:bodyPr>
          <a:lstStyle/>
          <a:p>
            <a:pPr marL="514350" indent="-514350">
              <a:buFont typeface="+mj-lt"/>
              <a:buAutoNum type="arabicPeriod"/>
            </a:pPr>
            <a:r>
              <a:rPr lang="en-US" sz="2800" dirty="0" smtClean="0"/>
              <a:t>The places of the subject and object will be interchanged in the sentence.</a:t>
            </a:r>
          </a:p>
          <a:p>
            <a:pPr marL="514350" indent="-514350">
              <a:buFont typeface="+mj-lt"/>
              <a:buAutoNum type="arabicPeriod"/>
            </a:pPr>
            <a:endParaRPr lang="en-US" sz="2800" dirty="0"/>
          </a:p>
          <a:p>
            <a:pPr marL="514350" indent="-514350">
              <a:buFont typeface="+mj-lt"/>
              <a:buAutoNum type="arabicPeriod"/>
            </a:pPr>
            <a:r>
              <a:rPr lang="en-US" sz="2800" dirty="0" smtClean="0"/>
              <a:t>Only 3</a:t>
            </a:r>
            <a:r>
              <a:rPr lang="en-US" sz="2800" baseline="30000" dirty="0" smtClean="0"/>
              <a:t>rd</a:t>
            </a:r>
            <a:r>
              <a:rPr lang="en-US" sz="2800" dirty="0" smtClean="0"/>
              <a:t> form of the verb or past participle will be used as a main verb in passive voice.</a:t>
            </a:r>
            <a:endParaRPr lang="en-US" sz="2800" dirty="0"/>
          </a:p>
        </p:txBody>
      </p:sp>
    </p:spTree>
    <p:extLst>
      <p:ext uri="{BB962C8B-B14F-4D97-AF65-F5344CB8AC3E}">
        <p14:creationId xmlns:p14="http://schemas.microsoft.com/office/powerpoint/2010/main" val="2475354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378039"/>
            <a:ext cx="9601196" cy="4497829"/>
          </a:xfrm>
        </p:spPr>
        <p:txBody>
          <a:bodyPr/>
          <a:lstStyle/>
          <a:p>
            <a:pPr marL="457200" indent="-457200">
              <a:buFont typeface="+mj-lt"/>
              <a:buAutoNum type="arabicPeriod"/>
            </a:pPr>
            <a:r>
              <a:rPr lang="en-US" dirty="0" smtClean="0"/>
              <a:t>I cried</a:t>
            </a:r>
          </a:p>
          <a:p>
            <a:pPr marL="457200" indent="-457200">
              <a:buFont typeface="+mj-lt"/>
              <a:buAutoNum type="arabicPeriod"/>
            </a:pPr>
            <a:endParaRPr lang="en-US" dirty="0"/>
          </a:p>
          <a:p>
            <a:pPr marL="457200" indent="-457200">
              <a:buFont typeface="+mj-lt"/>
              <a:buAutoNum type="arabicPeriod"/>
            </a:pPr>
            <a:r>
              <a:rPr lang="en-US" dirty="0" smtClean="0"/>
              <a:t>I laughed</a:t>
            </a:r>
          </a:p>
          <a:p>
            <a:pPr marL="457200" indent="-457200">
              <a:buFont typeface="+mj-lt"/>
              <a:buAutoNum type="arabicPeriod"/>
            </a:pPr>
            <a:endParaRPr lang="en-US" dirty="0"/>
          </a:p>
          <a:p>
            <a:pPr marL="457200" indent="-457200">
              <a:buFont typeface="+mj-lt"/>
              <a:buAutoNum type="arabicPeriod"/>
            </a:pPr>
            <a:r>
              <a:rPr lang="en-US" dirty="0" smtClean="0"/>
              <a:t>The sun set.</a:t>
            </a:r>
          </a:p>
          <a:p>
            <a:pPr marL="457200" indent="-457200">
              <a:buFont typeface="+mj-lt"/>
              <a:buAutoNum type="arabicPeriod"/>
            </a:pPr>
            <a:endParaRPr lang="en-US" dirty="0"/>
          </a:p>
          <a:p>
            <a:pPr marL="0" indent="0">
              <a:buNone/>
            </a:pPr>
            <a:r>
              <a:rPr lang="en-US" b="1" dirty="0"/>
              <a:t>In all of the above cases the subject is performing the action of the verb and nothing is receiving the action.</a:t>
            </a:r>
            <a:endParaRPr lang="en-US" b="1" dirty="0" smtClean="0"/>
          </a:p>
        </p:txBody>
      </p:sp>
    </p:spTree>
    <p:extLst>
      <p:ext uri="{BB962C8B-B14F-4D97-AF65-F5344CB8AC3E}">
        <p14:creationId xmlns:p14="http://schemas.microsoft.com/office/powerpoint/2010/main" val="363770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Perfect Continuous</a:t>
            </a:r>
            <a:endParaRPr lang="en-US" dirty="0"/>
          </a:p>
        </p:txBody>
      </p:sp>
      <p:sp>
        <p:nvSpPr>
          <p:cNvPr id="3" name="Content Placeholder 2"/>
          <p:cNvSpPr>
            <a:spLocks noGrp="1"/>
          </p:cNvSpPr>
          <p:nvPr>
            <p:ph idx="1"/>
          </p:nvPr>
        </p:nvSpPr>
        <p:spPr>
          <a:xfrm>
            <a:off x="1295401" y="2556931"/>
            <a:ext cx="9601196" cy="3624927"/>
          </a:xfrm>
        </p:spPr>
        <p:txBody>
          <a:bodyPr>
            <a:normAutofit lnSpcReduction="10000"/>
          </a:bodyPr>
          <a:lstStyle/>
          <a:p>
            <a:r>
              <a:rPr lang="en-US" dirty="0"/>
              <a:t>Present perfect continuous: I have been counting the money.</a:t>
            </a:r>
          </a:p>
          <a:p>
            <a:endParaRPr lang="en-US" dirty="0"/>
          </a:p>
          <a:p>
            <a:r>
              <a:rPr lang="en-US" dirty="0"/>
              <a:t>Passive: The money has been being counted</a:t>
            </a:r>
            <a:r>
              <a:rPr lang="en-US" dirty="0" smtClean="0"/>
              <a:t>.</a:t>
            </a:r>
          </a:p>
          <a:p>
            <a:r>
              <a:rPr lang="en-US" dirty="0"/>
              <a:t>The present perfect continuous puts strong emphasis on the continuing action (the fact that the counting is still going on). The passive voice takes the emphasis away from the action and puts it on the object (the money). If you want to emphasize the continuing action, you shouldn’t be using the passive voice. You can convey the meaning with “The money is being counted.”</a:t>
            </a:r>
          </a:p>
        </p:txBody>
      </p:sp>
    </p:spTree>
    <p:extLst>
      <p:ext uri="{BB962C8B-B14F-4D97-AF65-F5344CB8AC3E}">
        <p14:creationId xmlns:p14="http://schemas.microsoft.com/office/powerpoint/2010/main" val="739507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perfect tense</a:t>
            </a:r>
            <a:endParaRPr lang="en-US" dirty="0"/>
          </a:p>
        </p:txBody>
      </p:sp>
      <p:sp>
        <p:nvSpPr>
          <p:cNvPr id="3" name="Content Placeholder 2"/>
          <p:cNvSpPr>
            <a:spLocks noGrp="1"/>
          </p:cNvSpPr>
          <p:nvPr>
            <p:ph idx="1"/>
          </p:nvPr>
        </p:nvSpPr>
        <p:spPr>
          <a:xfrm>
            <a:off x="1295402" y="2840267"/>
            <a:ext cx="9601196" cy="3318936"/>
          </a:xfrm>
        </p:spPr>
        <p:txBody>
          <a:bodyPr>
            <a:normAutofit fontScale="92500" lnSpcReduction="10000"/>
          </a:bodyPr>
          <a:lstStyle/>
          <a:p>
            <a:r>
              <a:rPr lang="en-US" dirty="0" smtClean="0"/>
              <a:t>John </a:t>
            </a:r>
            <a:r>
              <a:rPr lang="en-US" dirty="0"/>
              <a:t>had been teaching English for ten </a:t>
            </a:r>
            <a:r>
              <a:rPr lang="en-US" dirty="0" smtClean="0"/>
              <a:t>years.</a:t>
            </a:r>
          </a:p>
          <a:p>
            <a:endParaRPr lang="en-US" dirty="0"/>
          </a:p>
          <a:p>
            <a:r>
              <a:rPr lang="en-US" dirty="0"/>
              <a:t>Active: S + had + been + V1 </a:t>
            </a:r>
            <a:r>
              <a:rPr lang="en-US" dirty="0" err="1"/>
              <a:t>ing</a:t>
            </a:r>
            <a:r>
              <a:rPr lang="en-US" dirty="0"/>
              <a:t> + object </a:t>
            </a:r>
            <a:endParaRPr lang="en-US" dirty="0" smtClean="0"/>
          </a:p>
          <a:p>
            <a:endParaRPr lang="en-US" dirty="0"/>
          </a:p>
          <a:p>
            <a:r>
              <a:rPr lang="en-US" dirty="0"/>
              <a:t>English had been being taught by </a:t>
            </a:r>
            <a:r>
              <a:rPr lang="en-US" dirty="0" smtClean="0"/>
              <a:t>John </a:t>
            </a:r>
            <a:r>
              <a:rPr lang="en-US" dirty="0"/>
              <a:t>for ten </a:t>
            </a:r>
            <a:r>
              <a:rPr lang="en-US" dirty="0" smtClean="0"/>
              <a:t>year</a:t>
            </a:r>
          </a:p>
          <a:p>
            <a:endParaRPr lang="en-US" dirty="0" smtClean="0"/>
          </a:p>
          <a:p>
            <a:r>
              <a:rPr lang="en-US" dirty="0"/>
              <a:t>Passive: S + had + been + being + V3 + prep + object</a:t>
            </a:r>
          </a:p>
          <a:p>
            <a:endParaRPr lang="en-US" dirty="0"/>
          </a:p>
        </p:txBody>
      </p:sp>
    </p:spTree>
    <p:extLst>
      <p:ext uri="{BB962C8B-B14F-4D97-AF65-F5344CB8AC3E}">
        <p14:creationId xmlns:p14="http://schemas.microsoft.com/office/powerpoint/2010/main" val="221343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Simple Tense</a:t>
            </a:r>
            <a:endParaRPr lang="en-US" dirty="0"/>
          </a:p>
        </p:txBody>
      </p:sp>
      <p:sp>
        <p:nvSpPr>
          <p:cNvPr id="3" name="Content Placeholder 2"/>
          <p:cNvSpPr>
            <a:spLocks noGrp="1"/>
          </p:cNvSpPr>
          <p:nvPr>
            <p:ph idx="1"/>
          </p:nvPr>
        </p:nvSpPr>
        <p:spPr>
          <a:xfrm>
            <a:off x="1179491" y="2698599"/>
            <a:ext cx="9601196" cy="3318936"/>
          </a:xfrm>
        </p:spPr>
        <p:txBody>
          <a:bodyPr>
            <a:normAutofit/>
          </a:bodyPr>
          <a:lstStyle/>
          <a:p>
            <a:r>
              <a:rPr lang="en-US" sz="3200" dirty="0" smtClean="0"/>
              <a:t>Auxiliary verbs used in passive voice: </a:t>
            </a:r>
          </a:p>
          <a:p>
            <a:endParaRPr lang="en-US" sz="3200" b="1" dirty="0"/>
          </a:p>
          <a:p>
            <a:pPr marL="0" indent="0">
              <a:buNone/>
            </a:pPr>
            <a:r>
              <a:rPr lang="en-US" sz="3200" b="1" dirty="0" smtClean="0"/>
              <a:t> is/am/are</a:t>
            </a:r>
            <a:endParaRPr lang="en-US" sz="3200" b="1" dirty="0"/>
          </a:p>
        </p:txBody>
      </p:sp>
    </p:spTree>
    <p:extLst>
      <p:ext uri="{BB962C8B-B14F-4D97-AF65-F5344CB8AC3E}">
        <p14:creationId xmlns:p14="http://schemas.microsoft.com/office/powerpoint/2010/main" val="371405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06463684"/>
              </p:ext>
            </p:extLst>
          </p:nvPr>
        </p:nvGraphicFramePr>
        <p:xfrm>
          <a:off x="1295400" y="939800"/>
          <a:ext cx="9601200" cy="4778420"/>
        </p:xfrm>
        <a:graphic>
          <a:graphicData uri="http://schemas.openxmlformats.org/drawingml/2006/table">
            <a:tbl>
              <a:tblPr firstRow="1" bandRow="1">
                <a:tableStyleId>{5C22544A-7EE6-4342-B048-85BDC9FD1C3A}</a:tableStyleId>
              </a:tblPr>
              <a:tblGrid>
                <a:gridCol w="4800600"/>
                <a:gridCol w="4800600"/>
              </a:tblGrid>
              <a:tr h="1194605">
                <a:tc>
                  <a:txBody>
                    <a:bodyPr/>
                    <a:lstStyle/>
                    <a:p>
                      <a:r>
                        <a:rPr lang="en-US" sz="4000" dirty="0" smtClean="0"/>
                        <a:t>Active Voice</a:t>
                      </a:r>
                      <a:endParaRPr lang="en-US" sz="4000" dirty="0"/>
                    </a:p>
                  </a:txBody>
                  <a:tcPr/>
                </a:tc>
                <a:tc>
                  <a:txBody>
                    <a:bodyPr/>
                    <a:lstStyle/>
                    <a:p>
                      <a:r>
                        <a:rPr lang="en-US" sz="4000" dirty="0" smtClean="0"/>
                        <a:t>Passive Voice</a:t>
                      </a:r>
                      <a:endParaRPr lang="en-US" sz="4000" dirty="0"/>
                    </a:p>
                  </a:txBody>
                  <a:tcPr/>
                </a:tc>
              </a:tr>
              <a:tr h="1194605">
                <a:tc>
                  <a:txBody>
                    <a:bodyPr/>
                    <a:lstStyle/>
                    <a:p>
                      <a:r>
                        <a:rPr lang="en-US" sz="2400" dirty="0" smtClean="0"/>
                        <a:t>He writes a letter.</a:t>
                      </a:r>
                      <a:endParaRPr lang="en-US" sz="2400" dirty="0"/>
                    </a:p>
                  </a:txBody>
                  <a:tcPr/>
                </a:tc>
                <a:tc>
                  <a:txBody>
                    <a:bodyPr/>
                    <a:lstStyle/>
                    <a:p>
                      <a:r>
                        <a:rPr lang="en-US" sz="2400" dirty="0" smtClean="0"/>
                        <a:t>A letter is written by him.</a:t>
                      </a:r>
                      <a:endParaRPr lang="en-US" sz="2400" dirty="0"/>
                    </a:p>
                  </a:txBody>
                  <a:tcPr/>
                </a:tc>
              </a:tr>
              <a:tr h="1194605">
                <a:tc>
                  <a:txBody>
                    <a:bodyPr/>
                    <a:lstStyle/>
                    <a:p>
                      <a:r>
                        <a:rPr lang="en-US" sz="2400" dirty="0" smtClean="0"/>
                        <a:t>Does he write a letter?</a:t>
                      </a:r>
                      <a:endParaRPr lang="en-US" sz="2400" dirty="0"/>
                    </a:p>
                  </a:txBody>
                  <a:tcPr/>
                </a:tc>
                <a:tc>
                  <a:txBody>
                    <a:bodyPr/>
                    <a:lstStyle/>
                    <a:p>
                      <a:r>
                        <a:rPr lang="en-US" sz="2400" dirty="0" smtClean="0"/>
                        <a:t>Is a letter written by him?</a:t>
                      </a:r>
                      <a:endParaRPr lang="en-US" sz="2400" dirty="0"/>
                    </a:p>
                  </a:txBody>
                  <a:tcPr/>
                </a:tc>
              </a:tr>
              <a:tr h="1194605">
                <a:tc>
                  <a:txBody>
                    <a:bodyPr/>
                    <a:lstStyle/>
                    <a:p>
                      <a:r>
                        <a:rPr lang="en-US" sz="2400" dirty="0" smtClean="0"/>
                        <a:t>She helps me</a:t>
                      </a:r>
                      <a:endParaRPr lang="en-US" sz="2400" dirty="0"/>
                    </a:p>
                  </a:txBody>
                  <a:tcPr/>
                </a:tc>
                <a:tc>
                  <a:txBody>
                    <a:bodyPr/>
                    <a:lstStyle/>
                    <a:p>
                      <a:r>
                        <a:rPr lang="en-US" sz="2400" dirty="0" smtClean="0"/>
                        <a:t>I am helped by her.</a:t>
                      </a:r>
                      <a:endParaRPr lang="en-US" sz="2400" dirty="0"/>
                    </a:p>
                  </a:txBody>
                  <a:tcPr/>
                </a:tc>
              </a:tr>
            </a:tbl>
          </a:graphicData>
        </a:graphic>
      </p:graphicFrame>
    </p:spTree>
    <p:extLst>
      <p:ext uri="{BB962C8B-B14F-4D97-AF65-F5344CB8AC3E}">
        <p14:creationId xmlns:p14="http://schemas.microsoft.com/office/powerpoint/2010/main" val="422978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Progressive Tense</a:t>
            </a:r>
            <a:endParaRPr lang="en-US" dirty="0"/>
          </a:p>
        </p:txBody>
      </p:sp>
      <p:sp>
        <p:nvSpPr>
          <p:cNvPr id="3" name="Content Placeholder 2"/>
          <p:cNvSpPr>
            <a:spLocks noGrp="1"/>
          </p:cNvSpPr>
          <p:nvPr>
            <p:ph idx="1"/>
          </p:nvPr>
        </p:nvSpPr>
        <p:spPr/>
        <p:txBody>
          <a:bodyPr>
            <a:normAutofit/>
          </a:bodyPr>
          <a:lstStyle/>
          <a:p>
            <a:r>
              <a:rPr lang="en-US" sz="3200" dirty="0" smtClean="0"/>
              <a:t>Auxiliary verbs used in Passive Voice:</a:t>
            </a:r>
          </a:p>
          <a:p>
            <a:endParaRPr lang="en-US" sz="3200" dirty="0"/>
          </a:p>
          <a:p>
            <a:pPr marL="0" indent="0">
              <a:buNone/>
            </a:pPr>
            <a:r>
              <a:rPr lang="en-US" sz="3200" dirty="0" smtClean="0"/>
              <a:t> </a:t>
            </a:r>
            <a:r>
              <a:rPr lang="en-US" sz="3200" b="1" dirty="0" smtClean="0"/>
              <a:t>is being/are being/ am being</a:t>
            </a:r>
            <a:endParaRPr lang="en-US" sz="3200" b="1" dirty="0"/>
          </a:p>
        </p:txBody>
      </p:sp>
    </p:spTree>
    <p:extLst>
      <p:ext uri="{BB962C8B-B14F-4D97-AF65-F5344CB8AC3E}">
        <p14:creationId xmlns:p14="http://schemas.microsoft.com/office/powerpoint/2010/main" val="29465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1523283"/>
              </p:ext>
            </p:extLst>
          </p:nvPr>
        </p:nvGraphicFramePr>
        <p:xfrm>
          <a:off x="1295400" y="982131"/>
          <a:ext cx="9601200" cy="4967908"/>
        </p:xfrm>
        <a:graphic>
          <a:graphicData uri="http://schemas.openxmlformats.org/drawingml/2006/table">
            <a:tbl>
              <a:tblPr firstRow="1" bandRow="1">
                <a:tableStyleId>{5C22544A-7EE6-4342-B048-85BDC9FD1C3A}</a:tableStyleId>
              </a:tblPr>
              <a:tblGrid>
                <a:gridCol w="4800600"/>
                <a:gridCol w="4800600"/>
              </a:tblGrid>
              <a:tr h="1241977">
                <a:tc>
                  <a:txBody>
                    <a:bodyPr/>
                    <a:lstStyle/>
                    <a:p>
                      <a:r>
                        <a:rPr lang="en-US" sz="3200" dirty="0" smtClean="0"/>
                        <a:t>Active Voice</a:t>
                      </a:r>
                      <a:endParaRPr lang="en-US" sz="3200" dirty="0"/>
                    </a:p>
                  </a:txBody>
                  <a:tcPr/>
                </a:tc>
                <a:tc>
                  <a:txBody>
                    <a:bodyPr/>
                    <a:lstStyle/>
                    <a:p>
                      <a:r>
                        <a:rPr lang="en-US" sz="3200" dirty="0" smtClean="0"/>
                        <a:t>Passive voice</a:t>
                      </a:r>
                      <a:endParaRPr lang="en-US" sz="3200" dirty="0"/>
                    </a:p>
                  </a:txBody>
                  <a:tcPr/>
                </a:tc>
              </a:tr>
              <a:tr h="1241977">
                <a:tc>
                  <a:txBody>
                    <a:bodyPr/>
                    <a:lstStyle/>
                    <a:p>
                      <a:r>
                        <a:rPr lang="en-US" sz="2400" dirty="0" smtClean="0"/>
                        <a:t>She is singing a song.</a:t>
                      </a:r>
                      <a:endParaRPr lang="en-US" sz="2400" dirty="0"/>
                    </a:p>
                  </a:txBody>
                  <a:tcPr/>
                </a:tc>
                <a:tc>
                  <a:txBody>
                    <a:bodyPr/>
                    <a:lstStyle/>
                    <a:p>
                      <a:r>
                        <a:rPr lang="en-US" sz="2400" dirty="0" smtClean="0"/>
                        <a:t>A song is being sung by her.</a:t>
                      </a:r>
                      <a:endParaRPr lang="en-US" sz="2400" dirty="0"/>
                    </a:p>
                  </a:txBody>
                  <a:tcPr/>
                </a:tc>
              </a:tr>
              <a:tr h="1241977">
                <a:tc>
                  <a:txBody>
                    <a:bodyPr/>
                    <a:lstStyle/>
                    <a:p>
                      <a:r>
                        <a:rPr lang="en-US" sz="2400" dirty="0" smtClean="0"/>
                        <a:t>Is she singing a song?</a:t>
                      </a:r>
                      <a:endParaRPr lang="en-US" sz="2400" dirty="0"/>
                    </a:p>
                  </a:txBody>
                  <a:tcPr/>
                </a:tc>
                <a:tc>
                  <a:txBody>
                    <a:bodyPr/>
                    <a:lstStyle/>
                    <a:p>
                      <a:r>
                        <a:rPr lang="en-US" sz="2400" dirty="0" smtClean="0"/>
                        <a:t>Is a song</a:t>
                      </a:r>
                      <a:r>
                        <a:rPr lang="en-US" sz="2400" baseline="0" dirty="0" smtClean="0"/>
                        <a:t> being sung by her?</a:t>
                      </a:r>
                      <a:endParaRPr lang="en-US" sz="2400" dirty="0"/>
                    </a:p>
                  </a:txBody>
                  <a:tcPr/>
                </a:tc>
              </a:tr>
              <a:tr h="1241977">
                <a:tc>
                  <a:txBody>
                    <a:bodyPr/>
                    <a:lstStyle/>
                    <a:p>
                      <a:r>
                        <a:rPr lang="en-US" sz="2400" dirty="0" smtClean="0"/>
                        <a:t>You are disturbing</a:t>
                      </a:r>
                      <a:r>
                        <a:rPr lang="en-US" sz="2400" baseline="0" dirty="0" smtClean="0"/>
                        <a:t> me.</a:t>
                      </a:r>
                      <a:endParaRPr lang="en-US" sz="2400" dirty="0"/>
                    </a:p>
                  </a:txBody>
                  <a:tcPr/>
                </a:tc>
                <a:tc>
                  <a:txBody>
                    <a:bodyPr/>
                    <a:lstStyle/>
                    <a:p>
                      <a:r>
                        <a:rPr lang="en-US" sz="2400" dirty="0" smtClean="0"/>
                        <a:t>I am being disturbed by you.</a:t>
                      </a:r>
                      <a:endParaRPr lang="en-US" sz="2400" dirty="0"/>
                    </a:p>
                  </a:txBody>
                  <a:tcPr/>
                </a:tc>
              </a:tr>
            </a:tbl>
          </a:graphicData>
        </a:graphic>
      </p:graphicFrame>
    </p:spTree>
    <p:extLst>
      <p:ext uri="{BB962C8B-B14F-4D97-AF65-F5344CB8AC3E}">
        <p14:creationId xmlns:p14="http://schemas.microsoft.com/office/powerpoint/2010/main" val="145399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Perfect Tense</a:t>
            </a:r>
            <a:endParaRPr lang="en-US" dirty="0"/>
          </a:p>
        </p:txBody>
      </p:sp>
      <p:sp>
        <p:nvSpPr>
          <p:cNvPr id="3" name="Content Placeholder 2"/>
          <p:cNvSpPr>
            <a:spLocks noGrp="1"/>
          </p:cNvSpPr>
          <p:nvPr>
            <p:ph idx="1"/>
          </p:nvPr>
        </p:nvSpPr>
        <p:spPr/>
        <p:txBody>
          <a:bodyPr>
            <a:normAutofit/>
          </a:bodyPr>
          <a:lstStyle/>
          <a:p>
            <a:r>
              <a:rPr lang="en-US" sz="2800" dirty="0" smtClean="0"/>
              <a:t>Auxiliary verbs used in Passive Voice:</a:t>
            </a:r>
          </a:p>
          <a:p>
            <a:endParaRPr lang="en-US" sz="2800" dirty="0"/>
          </a:p>
          <a:p>
            <a:pPr marL="0" indent="0">
              <a:buNone/>
            </a:pPr>
            <a:r>
              <a:rPr lang="en-US" sz="2800" dirty="0" smtClean="0"/>
              <a:t> </a:t>
            </a:r>
            <a:r>
              <a:rPr lang="en-US" sz="2800" b="1" dirty="0" smtClean="0"/>
              <a:t>Has been/ Have been</a:t>
            </a:r>
            <a:endParaRPr lang="en-US" sz="2800" dirty="0"/>
          </a:p>
        </p:txBody>
      </p:sp>
    </p:spTree>
    <p:extLst>
      <p:ext uri="{BB962C8B-B14F-4D97-AF65-F5344CB8AC3E}">
        <p14:creationId xmlns:p14="http://schemas.microsoft.com/office/powerpoint/2010/main" val="306054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286726"/>
              </p:ext>
            </p:extLst>
          </p:nvPr>
        </p:nvGraphicFramePr>
        <p:xfrm>
          <a:off x="1295400" y="982131"/>
          <a:ext cx="9601200" cy="4967908"/>
        </p:xfrm>
        <a:graphic>
          <a:graphicData uri="http://schemas.openxmlformats.org/drawingml/2006/table">
            <a:tbl>
              <a:tblPr firstRow="1" bandRow="1">
                <a:tableStyleId>{5C22544A-7EE6-4342-B048-85BDC9FD1C3A}</a:tableStyleId>
              </a:tblPr>
              <a:tblGrid>
                <a:gridCol w="4800600"/>
                <a:gridCol w="4800600"/>
              </a:tblGrid>
              <a:tr h="1241977">
                <a:tc>
                  <a:txBody>
                    <a:bodyPr/>
                    <a:lstStyle/>
                    <a:p>
                      <a:r>
                        <a:rPr lang="en-US" sz="3200" dirty="0" smtClean="0"/>
                        <a:t>Active Voice</a:t>
                      </a:r>
                      <a:endParaRPr lang="en-US" sz="3200" dirty="0"/>
                    </a:p>
                  </a:txBody>
                  <a:tcPr/>
                </a:tc>
                <a:tc>
                  <a:txBody>
                    <a:bodyPr/>
                    <a:lstStyle/>
                    <a:p>
                      <a:r>
                        <a:rPr lang="en-US" sz="3200" dirty="0" smtClean="0"/>
                        <a:t>Passive</a:t>
                      </a:r>
                      <a:r>
                        <a:rPr lang="en-US" sz="3200" baseline="0" dirty="0" smtClean="0"/>
                        <a:t> Voice</a:t>
                      </a:r>
                      <a:endParaRPr lang="en-US" sz="3200" dirty="0"/>
                    </a:p>
                  </a:txBody>
                  <a:tcPr/>
                </a:tc>
              </a:tr>
              <a:tr h="1241977">
                <a:tc>
                  <a:txBody>
                    <a:bodyPr/>
                    <a:lstStyle/>
                    <a:p>
                      <a:r>
                        <a:rPr lang="en-US" sz="2400" dirty="0" smtClean="0"/>
                        <a:t>He has completed the work.</a:t>
                      </a:r>
                      <a:endParaRPr lang="en-US" sz="2400" dirty="0"/>
                    </a:p>
                  </a:txBody>
                  <a:tcPr/>
                </a:tc>
                <a:tc>
                  <a:txBody>
                    <a:bodyPr/>
                    <a:lstStyle/>
                    <a:p>
                      <a:r>
                        <a:rPr lang="en-US" sz="2400" dirty="0" smtClean="0"/>
                        <a:t>The work has been completed by </a:t>
                      </a:r>
                      <a:r>
                        <a:rPr lang="en-US" sz="2400" dirty="0" smtClean="0"/>
                        <a:t>him.</a:t>
                      </a:r>
                      <a:endParaRPr lang="en-US" sz="2400" dirty="0"/>
                    </a:p>
                  </a:txBody>
                  <a:tcPr/>
                </a:tc>
              </a:tr>
              <a:tr h="1241977">
                <a:tc>
                  <a:txBody>
                    <a:bodyPr/>
                    <a:lstStyle/>
                    <a:p>
                      <a:r>
                        <a:rPr lang="en-US" sz="2400" dirty="0" smtClean="0"/>
                        <a:t>She has written five poems.</a:t>
                      </a:r>
                      <a:endParaRPr lang="en-US" sz="2400" dirty="0"/>
                    </a:p>
                  </a:txBody>
                  <a:tcPr/>
                </a:tc>
                <a:tc>
                  <a:txBody>
                    <a:bodyPr/>
                    <a:lstStyle/>
                    <a:p>
                      <a:r>
                        <a:rPr lang="en-US" sz="2400" dirty="0" smtClean="0"/>
                        <a:t>Five poems have been written by him.</a:t>
                      </a:r>
                    </a:p>
                    <a:p>
                      <a:endParaRPr lang="en-US" sz="2400" dirty="0"/>
                    </a:p>
                  </a:txBody>
                  <a:tcPr/>
                </a:tc>
              </a:tr>
              <a:tr h="1241977">
                <a:tc>
                  <a:txBody>
                    <a:bodyPr/>
                    <a:lstStyle/>
                    <a:p>
                      <a:r>
                        <a:rPr lang="en-US" sz="2400" dirty="0" smtClean="0"/>
                        <a:t>I have made some cookies.</a:t>
                      </a:r>
                      <a:endParaRPr lang="en-US" sz="2400" dirty="0"/>
                    </a:p>
                  </a:txBody>
                  <a:tcPr/>
                </a:tc>
                <a:tc>
                  <a:txBody>
                    <a:bodyPr/>
                    <a:lstStyle/>
                    <a:p>
                      <a:r>
                        <a:rPr lang="en-US" sz="2400" dirty="0" smtClean="0"/>
                        <a:t>Some </a:t>
                      </a:r>
                      <a:r>
                        <a:rPr lang="en-US" sz="2400" dirty="0" smtClean="0"/>
                        <a:t>cookies </a:t>
                      </a:r>
                      <a:r>
                        <a:rPr lang="en-US" sz="2400" dirty="0" smtClean="0"/>
                        <a:t>have been made by me.</a:t>
                      </a:r>
                      <a:endParaRPr lang="en-US" sz="2400" dirty="0"/>
                    </a:p>
                  </a:txBody>
                  <a:tcPr/>
                </a:tc>
              </a:tr>
            </a:tbl>
          </a:graphicData>
        </a:graphic>
      </p:graphicFrame>
    </p:spTree>
    <p:extLst>
      <p:ext uri="{BB962C8B-B14F-4D97-AF65-F5344CB8AC3E}">
        <p14:creationId xmlns:p14="http://schemas.microsoft.com/office/powerpoint/2010/main" val="1122836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74</TotalTime>
  <Words>1026</Words>
  <Application>Microsoft Office PowerPoint</Application>
  <PresentationFormat>Widescreen</PresentationFormat>
  <Paragraphs>173</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Garamond</vt:lpstr>
      <vt:lpstr>Organic</vt:lpstr>
      <vt:lpstr>Active and Passive Voice</vt:lpstr>
      <vt:lpstr>PowerPoint Presentation</vt:lpstr>
      <vt:lpstr>PowerPoint Presentation</vt:lpstr>
      <vt:lpstr>Present Simple Tense</vt:lpstr>
      <vt:lpstr>PowerPoint Presentation</vt:lpstr>
      <vt:lpstr>Present Progressive Tense</vt:lpstr>
      <vt:lpstr>PowerPoint Presentation</vt:lpstr>
      <vt:lpstr>Present Perfect Tense</vt:lpstr>
      <vt:lpstr>PowerPoint Presentation</vt:lpstr>
      <vt:lpstr>Past Simple Tense</vt:lpstr>
      <vt:lpstr>PowerPoint Presentation</vt:lpstr>
      <vt:lpstr>Past Progressive Tense</vt:lpstr>
      <vt:lpstr>PowerPoint Presentation</vt:lpstr>
      <vt:lpstr>Past Perfect Tense</vt:lpstr>
      <vt:lpstr>PowerPoint Presentation</vt:lpstr>
      <vt:lpstr>Future Simple Tense</vt:lpstr>
      <vt:lpstr>PowerPoint Presentation</vt:lpstr>
      <vt:lpstr>Verbs followed by Modals</vt:lpstr>
      <vt:lpstr>PowerPoint Presentation</vt:lpstr>
      <vt:lpstr>PowerPoint Presentation</vt:lpstr>
      <vt:lpstr>PowerPoint Presentation</vt:lpstr>
      <vt:lpstr>PowerPoint Presentation</vt:lpstr>
      <vt:lpstr>Imperative Sentences</vt:lpstr>
      <vt:lpstr>PowerPoint Presentation</vt:lpstr>
      <vt:lpstr>PowerPoint Presentation</vt:lpstr>
      <vt:lpstr>Note</vt:lpstr>
      <vt:lpstr>Transitive Verbs</vt:lpstr>
      <vt:lpstr>PowerPoint Presentation</vt:lpstr>
      <vt:lpstr>Intransitive Verb</vt:lpstr>
      <vt:lpstr>PowerPoint Presentation</vt:lpstr>
      <vt:lpstr>Present Perfect Continuous</vt:lpstr>
      <vt:lpstr>Past perfect tense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and Passive Voice</dc:title>
  <dc:creator>User</dc:creator>
  <cp:lastModifiedBy>User</cp:lastModifiedBy>
  <cp:revision>17</cp:revision>
  <dcterms:created xsi:type="dcterms:W3CDTF">2018-10-23T12:49:59Z</dcterms:created>
  <dcterms:modified xsi:type="dcterms:W3CDTF">2018-10-25T03:03:21Z</dcterms:modified>
</cp:coreProperties>
</file>