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7"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6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CE10BE7-8F52-4D8D-A375-18B5A8ACF0FC}" type="datetimeFigureOut">
              <a:rPr lang="en-US"/>
              <a:pPr>
                <a:defRPr/>
              </a:pPr>
              <a:t>3/18/2012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E272396-27D0-476B-A5E4-679BEF571E99}" type="slidenum">
              <a:rPr lang="en-US"/>
              <a:pPr>
                <a:defRPr/>
              </a:pPr>
              <a:t>‹#›</a:t>
            </a:fld>
            <a:endParaRPr lang="en-US"/>
          </a:p>
        </p:txBody>
      </p:sp>
    </p:spTree>
    <p:extLst>
      <p:ext uri="{BB962C8B-B14F-4D97-AF65-F5344CB8AC3E}">
        <p14:creationId xmlns:p14="http://schemas.microsoft.com/office/powerpoint/2010/main" val="3852545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370999-F363-4D2C-92B0-CF0B5B85289C}" type="slidenum">
              <a:rPr lang="en-US" smtClean="0"/>
              <a:pPr fontAlgn="base">
                <a:spcBef>
                  <a:spcPct val="0"/>
                </a:spcBef>
                <a:spcAft>
                  <a:spcPct val="0"/>
                </a:spcAft>
                <a:defRPr/>
              </a:pPr>
              <a:t>1</a:t>
            </a:fld>
            <a:endParaRPr lang="en-US" smtClean="0"/>
          </a:p>
        </p:txBody>
      </p:sp>
      <p:sp>
        <p:nvSpPr>
          <p:cNvPr id="26627" name="Rectangle 2050"/>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2051"/>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smtClean="0"/>
            </a:lvl1pPr>
          </a:lstStyle>
          <a:p>
            <a:pPr>
              <a:defRPr/>
            </a:pPr>
            <a:fld id="{79D964A4-1C0D-4A3E-AB8F-345EFBA53C80}" type="datetime1">
              <a:rPr lang="en-US"/>
              <a:pPr>
                <a:defRPr/>
              </a:pPr>
              <a:t>3/18/2012</a:t>
            </a:fld>
            <a:endParaRPr lang="en-US"/>
          </a:p>
        </p:txBody>
      </p:sp>
      <p:sp>
        <p:nvSpPr>
          <p:cNvPr id="5" name="Footer Placeholder 18"/>
          <p:cNvSpPr>
            <a:spLocks noGrp="1"/>
          </p:cNvSpPr>
          <p:nvPr>
            <p:ph type="ftr" sz="quarter" idx="11"/>
          </p:nvPr>
        </p:nvSpPr>
        <p:spPr/>
        <p:txBody>
          <a:bodyPr/>
          <a:lstStyle>
            <a:lvl1pPr>
              <a:defRPr smtClean="0"/>
            </a:lvl1pPr>
          </a:lstStyle>
          <a:p>
            <a:pPr>
              <a:defRPr/>
            </a:pPr>
            <a:r>
              <a:rPr lang="en-US"/>
              <a:t>Artificial Intelligence (CSC-320). Week 4, Lecture 3</a:t>
            </a:r>
            <a:endParaRPr lang="en-US"/>
          </a:p>
        </p:txBody>
      </p:sp>
      <p:sp>
        <p:nvSpPr>
          <p:cNvPr id="6" name="Slide Number Placeholder 26"/>
          <p:cNvSpPr>
            <a:spLocks noGrp="1"/>
          </p:cNvSpPr>
          <p:nvPr>
            <p:ph type="sldNum" sz="quarter" idx="12"/>
          </p:nvPr>
        </p:nvSpPr>
        <p:spPr/>
        <p:txBody>
          <a:bodyPr/>
          <a:lstStyle>
            <a:lvl1pPr>
              <a:defRPr/>
            </a:lvl1pPr>
          </a:lstStyle>
          <a:p>
            <a:pPr>
              <a:defRPr/>
            </a:pPr>
            <a:fld id="{DB79F8C3-9B4D-4238-9188-46BB3AAE90EB}" type="slidenum">
              <a:rPr lang="en-US"/>
              <a:pPr>
                <a:defRPr/>
              </a:pPr>
              <a:t>‹#›</a:t>
            </a:fld>
            <a:endParaRPr lang="en-US"/>
          </a:p>
        </p:txBody>
      </p:sp>
    </p:spTree>
    <p:extLst>
      <p:ext uri="{BB962C8B-B14F-4D97-AF65-F5344CB8AC3E}">
        <p14:creationId xmlns:p14="http://schemas.microsoft.com/office/powerpoint/2010/main" val="33340742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A01EFD2-FA27-443C-9734-C146F81FF8C8}" type="datetime1">
              <a:rPr lang="en-US"/>
              <a:pPr>
                <a:defRPr/>
              </a:pPr>
              <a:t>3/18/2012</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4, Lecture 3</a:t>
            </a:r>
          </a:p>
        </p:txBody>
      </p:sp>
      <p:sp>
        <p:nvSpPr>
          <p:cNvPr id="6" name="Slide Number Placeholder 17"/>
          <p:cNvSpPr>
            <a:spLocks noGrp="1"/>
          </p:cNvSpPr>
          <p:nvPr>
            <p:ph type="sldNum" sz="quarter" idx="12"/>
          </p:nvPr>
        </p:nvSpPr>
        <p:spPr/>
        <p:txBody>
          <a:bodyPr/>
          <a:lstStyle>
            <a:lvl1pPr>
              <a:defRPr/>
            </a:lvl1pPr>
          </a:lstStyle>
          <a:p>
            <a:pPr>
              <a:defRPr/>
            </a:pPr>
            <a:fld id="{FA5E210E-7EDC-42BC-ACC0-980F19DC32F2}" type="slidenum">
              <a:rPr lang="en-US"/>
              <a:pPr>
                <a:defRPr/>
              </a:pPr>
              <a:t>‹#›</a:t>
            </a:fld>
            <a:endParaRPr lang="en-US"/>
          </a:p>
        </p:txBody>
      </p:sp>
    </p:spTree>
    <p:extLst>
      <p:ext uri="{BB962C8B-B14F-4D97-AF65-F5344CB8AC3E}">
        <p14:creationId xmlns:p14="http://schemas.microsoft.com/office/powerpoint/2010/main" val="330868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B9DFAB2-6E68-4D55-93B1-5C54F1D9CA7B}" type="datetime1">
              <a:rPr lang="en-US"/>
              <a:pPr>
                <a:defRPr/>
              </a:pPr>
              <a:t>3/18/2012</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4, Lecture 3</a:t>
            </a:r>
          </a:p>
        </p:txBody>
      </p:sp>
      <p:sp>
        <p:nvSpPr>
          <p:cNvPr id="6" name="Slide Number Placeholder 17"/>
          <p:cNvSpPr>
            <a:spLocks noGrp="1"/>
          </p:cNvSpPr>
          <p:nvPr>
            <p:ph type="sldNum" sz="quarter" idx="12"/>
          </p:nvPr>
        </p:nvSpPr>
        <p:spPr/>
        <p:txBody>
          <a:bodyPr/>
          <a:lstStyle>
            <a:lvl1pPr>
              <a:defRPr/>
            </a:lvl1pPr>
          </a:lstStyle>
          <a:p>
            <a:pPr>
              <a:defRPr/>
            </a:pPr>
            <a:fld id="{02CBB5E2-C35F-4F68-AF0C-6DBC7364F12A}" type="slidenum">
              <a:rPr lang="en-US"/>
              <a:pPr>
                <a:defRPr/>
              </a:pPr>
              <a:t>‹#›</a:t>
            </a:fld>
            <a:endParaRPr lang="en-US"/>
          </a:p>
        </p:txBody>
      </p:sp>
    </p:spTree>
    <p:extLst>
      <p:ext uri="{BB962C8B-B14F-4D97-AF65-F5344CB8AC3E}">
        <p14:creationId xmlns:p14="http://schemas.microsoft.com/office/powerpoint/2010/main" val="307194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BEC890E-C6CB-437A-B012-6D96D501900C}" type="datetime1">
              <a:rPr lang="en-US"/>
              <a:pPr>
                <a:defRPr/>
              </a:pPr>
              <a:t>3/18/2012</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4, Lecture 3</a:t>
            </a:r>
          </a:p>
        </p:txBody>
      </p:sp>
      <p:sp>
        <p:nvSpPr>
          <p:cNvPr id="6" name="Slide Number Placeholder 17"/>
          <p:cNvSpPr>
            <a:spLocks noGrp="1"/>
          </p:cNvSpPr>
          <p:nvPr>
            <p:ph type="sldNum" sz="quarter" idx="12"/>
          </p:nvPr>
        </p:nvSpPr>
        <p:spPr/>
        <p:txBody>
          <a:bodyPr/>
          <a:lstStyle>
            <a:lvl1pPr>
              <a:defRPr/>
            </a:lvl1pPr>
          </a:lstStyle>
          <a:p>
            <a:pPr>
              <a:defRPr/>
            </a:pPr>
            <a:fld id="{BE07994B-2EAE-48BA-B0F6-D4B244912425}" type="slidenum">
              <a:rPr lang="en-US"/>
              <a:pPr>
                <a:defRPr/>
              </a:pPr>
              <a:t>‹#›</a:t>
            </a:fld>
            <a:endParaRPr lang="en-US"/>
          </a:p>
        </p:txBody>
      </p:sp>
    </p:spTree>
    <p:extLst>
      <p:ext uri="{BB962C8B-B14F-4D97-AF65-F5344CB8AC3E}">
        <p14:creationId xmlns:p14="http://schemas.microsoft.com/office/powerpoint/2010/main" val="65731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D9312556-69C9-499A-8411-D6C1ADCFC08E}" type="datetime1">
              <a:rPr lang="en-US"/>
              <a:pPr>
                <a:defRPr/>
              </a:pPr>
              <a:t>3/18/2012</a:t>
            </a:fld>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Artificial Intelligence (CSC-320). Week 4, Lecture 3</a:t>
            </a:r>
            <a:endParaRPr lang="en-US"/>
          </a:p>
        </p:txBody>
      </p:sp>
      <p:sp>
        <p:nvSpPr>
          <p:cNvPr id="6" name="Slide Number Placeholder 5"/>
          <p:cNvSpPr>
            <a:spLocks noGrp="1"/>
          </p:cNvSpPr>
          <p:nvPr>
            <p:ph type="sldNum" sz="quarter" idx="12"/>
          </p:nvPr>
        </p:nvSpPr>
        <p:spPr/>
        <p:txBody>
          <a:bodyPr/>
          <a:lstStyle>
            <a:lvl1pPr>
              <a:defRPr/>
            </a:lvl1pPr>
          </a:lstStyle>
          <a:p>
            <a:pPr>
              <a:defRPr/>
            </a:pPr>
            <a:fld id="{203E6885-CAA4-4B5C-B4D2-5173D85FF6C5}" type="slidenum">
              <a:rPr lang="en-US"/>
              <a:pPr>
                <a:defRPr/>
              </a:pPr>
              <a:t>‹#›</a:t>
            </a:fld>
            <a:endParaRPr lang="en-US"/>
          </a:p>
        </p:txBody>
      </p:sp>
    </p:spTree>
    <p:extLst>
      <p:ext uri="{BB962C8B-B14F-4D97-AF65-F5344CB8AC3E}">
        <p14:creationId xmlns:p14="http://schemas.microsoft.com/office/powerpoint/2010/main" val="30073361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3B49613-5FB4-4153-A34B-30EBB77FB15E}" type="datetime1">
              <a:rPr lang="en-US"/>
              <a:pPr>
                <a:defRPr/>
              </a:pPr>
              <a:t>3/18/2012</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Artificial Intelligence (CSC-320). Week 4, Lecture 3</a:t>
            </a:r>
          </a:p>
        </p:txBody>
      </p:sp>
      <p:sp>
        <p:nvSpPr>
          <p:cNvPr id="7" name="Slide Number Placeholder 17"/>
          <p:cNvSpPr>
            <a:spLocks noGrp="1"/>
          </p:cNvSpPr>
          <p:nvPr>
            <p:ph type="sldNum" sz="quarter" idx="12"/>
          </p:nvPr>
        </p:nvSpPr>
        <p:spPr/>
        <p:txBody>
          <a:bodyPr/>
          <a:lstStyle>
            <a:lvl1pPr>
              <a:defRPr/>
            </a:lvl1pPr>
          </a:lstStyle>
          <a:p>
            <a:pPr>
              <a:defRPr/>
            </a:pPr>
            <a:fld id="{66D2572E-F494-4FF3-8EED-139181E2A70E}" type="slidenum">
              <a:rPr lang="en-US"/>
              <a:pPr>
                <a:defRPr/>
              </a:pPr>
              <a:t>‹#›</a:t>
            </a:fld>
            <a:endParaRPr lang="en-US"/>
          </a:p>
        </p:txBody>
      </p:sp>
    </p:spTree>
    <p:extLst>
      <p:ext uri="{BB962C8B-B14F-4D97-AF65-F5344CB8AC3E}">
        <p14:creationId xmlns:p14="http://schemas.microsoft.com/office/powerpoint/2010/main" val="95853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A3B1F0B-A6BB-4C81-A3B2-4BACC20AE9C8}" type="datetime1">
              <a:rPr lang="en-US"/>
              <a:pPr>
                <a:defRPr/>
              </a:pPr>
              <a:t>3/18/2012</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Artificial Intelligence (CSC-320). Week 4, Lecture 3</a:t>
            </a:r>
          </a:p>
        </p:txBody>
      </p:sp>
      <p:sp>
        <p:nvSpPr>
          <p:cNvPr id="9" name="Slide Number Placeholder 17"/>
          <p:cNvSpPr>
            <a:spLocks noGrp="1"/>
          </p:cNvSpPr>
          <p:nvPr>
            <p:ph type="sldNum" sz="quarter" idx="12"/>
          </p:nvPr>
        </p:nvSpPr>
        <p:spPr/>
        <p:txBody>
          <a:bodyPr/>
          <a:lstStyle>
            <a:lvl1pPr>
              <a:defRPr/>
            </a:lvl1pPr>
          </a:lstStyle>
          <a:p>
            <a:pPr>
              <a:defRPr/>
            </a:pPr>
            <a:fld id="{F166C050-1810-4730-AF42-C70D8F78770E}" type="slidenum">
              <a:rPr lang="en-US"/>
              <a:pPr>
                <a:defRPr/>
              </a:pPr>
              <a:t>‹#›</a:t>
            </a:fld>
            <a:endParaRPr lang="en-US"/>
          </a:p>
        </p:txBody>
      </p:sp>
    </p:spTree>
    <p:extLst>
      <p:ext uri="{BB962C8B-B14F-4D97-AF65-F5344CB8AC3E}">
        <p14:creationId xmlns:p14="http://schemas.microsoft.com/office/powerpoint/2010/main" val="64867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0A9CA4E-4308-4932-9703-C9A651AFE0BF}" type="datetime1">
              <a:rPr lang="en-US"/>
              <a:pPr>
                <a:defRPr/>
              </a:pPr>
              <a:t>3/18/2012</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Artificial Intelligence (CSC-320). Week 4, Lecture 3</a:t>
            </a:r>
          </a:p>
        </p:txBody>
      </p:sp>
      <p:sp>
        <p:nvSpPr>
          <p:cNvPr id="5" name="Slide Number Placeholder 17"/>
          <p:cNvSpPr>
            <a:spLocks noGrp="1"/>
          </p:cNvSpPr>
          <p:nvPr>
            <p:ph type="sldNum" sz="quarter" idx="12"/>
          </p:nvPr>
        </p:nvSpPr>
        <p:spPr/>
        <p:txBody>
          <a:bodyPr/>
          <a:lstStyle>
            <a:lvl1pPr>
              <a:defRPr/>
            </a:lvl1pPr>
          </a:lstStyle>
          <a:p>
            <a:pPr>
              <a:defRPr/>
            </a:pPr>
            <a:fld id="{08243E1E-9275-4DD8-B77C-5D03BB8CF80B}" type="slidenum">
              <a:rPr lang="en-US"/>
              <a:pPr>
                <a:defRPr/>
              </a:pPr>
              <a:t>‹#›</a:t>
            </a:fld>
            <a:endParaRPr lang="en-US"/>
          </a:p>
        </p:txBody>
      </p:sp>
    </p:spTree>
    <p:extLst>
      <p:ext uri="{BB962C8B-B14F-4D97-AF65-F5344CB8AC3E}">
        <p14:creationId xmlns:p14="http://schemas.microsoft.com/office/powerpoint/2010/main" val="2439331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925F71F-B2C2-4178-8BE8-6789BB20305A}" type="datetime1">
              <a:rPr lang="en-US"/>
              <a:pPr>
                <a:defRPr/>
              </a:pPr>
              <a:t>3/18/2012</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Artificial Intelligence (CSC-320). Week 4, Lecture 3</a:t>
            </a:r>
          </a:p>
        </p:txBody>
      </p:sp>
      <p:sp>
        <p:nvSpPr>
          <p:cNvPr id="4" name="Slide Number Placeholder 17"/>
          <p:cNvSpPr>
            <a:spLocks noGrp="1"/>
          </p:cNvSpPr>
          <p:nvPr>
            <p:ph type="sldNum" sz="quarter" idx="12"/>
          </p:nvPr>
        </p:nvSpPr>
        <p:spPr/>
        <p:txBody>
          <a:bodyPr/>
          <a:lstStyle>
            <a:lvl1pPr>
              <a:defRPr/>
            </a:lvl1pPr>
          </a:lstStyle>
          <a:p>
            <a:pPr>
              <a:defRPr/>
            </a:pPr>
            <a:fld id="{F0A6C43E-B612-4561-A337-E3F1A2EFB4AA}" type="slidenum">
              <a:rPr lang="en-US"/>
              <a:pPr>
                <a:defRPr/>
              </a:pPr>
              <a:t>‹#›</a:t>
            </a:fld>
            <a:endParaRPr lang="en-US"/>
          </a:p>
        </p:txBody>
      </p:sp>
    </p:spTree>
    <p:extLst>
      <p:ext uri="{BB962C8B-B14F-4D97-AF65-F5344CB8AC3E}">
        <p14:creationId xmlns:p14="http://schemas.microsoft.com/office/powerpoint/2010/main" val="687841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2923973-6152-4FC1-8B51-D1692A2871E6}" type="datetime1">
              <a:rPr lang="en-US"/>
              <a:pPr>
                <a:defRPr/>
              </a:pPr>
              <a:t>3/18/2012</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Artificial Intelligence (CSC-320). Week 4, Lecture 3</a:t>
            </a:r>
          </a:p>
        </p:txBody>
      </p:sp>
      <p:sp>
        <p:nvSpPr>
          <p:cNvPr id="7" name="Slide Number Placeholder 17"/>
          <p:cNvSpPr>
            <a:spLocks noGrp="1"/>
          </p:cNvSpPr>
          <p:nvPr>
            <p:ph type="sldNum" sz="quarter" idx="12"/>
          </p:nvPr>
        </p:nvSpPr>
        <p:spPr/>
        <p:txBody>
          <a:bodyPr/>
          <a:lstStyle>
            <a:lvl1pPr>
              <a:defRPr/>
            </a:lvl1pPr>
          </a:lstStyle>
          <a:p>
            <a:pPr>
              <a:defRPr/>
            </a:pPr>
            <a:fld id="{DF911887-F2AD-4C97-B4B1-9C83529AB78F}" type="slidenum">
              <a:rPr lang="en-US"/>
              <a:pPr>
                <a:defRPr/>
              </a:pPr>
              <a:t>‹#›</a:t>
            </a:fld>
            <a:endParaRPr lang="en-US"/>
          </a:p>
        </p:txBody>
      </p:sp>
    </p:spTree>
    <p:extLst>
      <p:ext uri="{BB962C8B-B14F-4D97-AF65-F5344CB8AC3E}">
        <p14:creationId xmlns:p14="http://schemas.microsoft.com/office/powerpoint/2010/main" val="1659785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fld id="{2CCD2B1C-31A7-446A-ADE5-1C800E645968}" type="datetime1">
              <a:rPr lang="en-US"/>
              <a:pPr>
                <a:defRPr/>
              </a:pPr>
              <a:t>3/18/2012</a:t>
            </a:fld>
            <a:endParaRPr lang="en-US"/>
          </a:p>
        </p:txBody>
      </p:sp>
      <p:sp>
        <p:nvSpPr>
          <p:cNvPr id="10" name="Footer Placeholder 5"/>
          <p:cNvSpPr>
            <a:spLocks noGrp="1"/>
          </p:cNvSpPr>
          <p:nvPr>
            <p:ph type="ftr" sz="quarter" idx="11"/>
          </p:nvPr>
        </p:nvSpPr>
        <p:spPr/>
        <p:txBody>
          <a:bodyPr/>
          <a:lstStyle>
            <a:lvl1pPr>
              <a:defRPr smtClean="0"/>
            </a:lvl1pPr>
          </a:lstStyle>
          <a:p>
            <a:pPr>
              <a:defRPr/>
            </a:pPr>
            <a:r>
              <a:rPr lang="en-US"/>
              <a:t>Artificial Intelligence (CSC-320). Week 4, Lecture 3</a:t>
            </a: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F0D9C74-40C2-4988-A880-2E45EAF3117C}" type="slidenum">
              <a:rPr lang="en-US"/>
              <a:pPr>
                <a:defRPr/>
              </a:pPr>
              <a:t>‹#›</a:t>
            </a:fld>
            <a:endParaRPr lang="en-US"/>
          </a:p>
        </p:txBody>
      </p:sp>
    </p:spTree>
    <p:extLst>
      <p:ext uri="{BB962C8B-B14F-4D97-AF65-F5344CB8AC3E}">
        <p14:creationId xmlns:p14="http://schemas.microsoft.com/office/powerpoint/2010/main" val="3692484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A86505A3-0C77-4C25-8FA3-A65B95D43E8A}" type="datetime1">
              <a:rPr lang="en-US"/>
              <a:pPr>
                <a:defRPr/>
              </a:pPr>
              <a:t>3/18/2012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r>
              <a:rPr lang="en-US"/>
              <a:t>Artificial Intelligence (CSC-320). Week 4, Lecture 3</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3EF5E50-9550-453A-BF91-58BD17E67C4D}"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93" r:id="rId1"/>
    <p:sldLayoutId id="2147483885" r:id="rId2"/>
    <p:sldLayoutId id="2147483894" r:id="rId3"/>
    <p:sldLayoutId id="2147483886" r:id="rId4"/>
    <p:sldLayoutId id="2147483887" r:id="rId5"/>
    <p:sldLayoutId id="2147483888" r:id="rId6"/>
    <p:sldLayoutId id="2147483889" r:id="rId7"/>
    <p:sldLayoutId id="2147483890" r:id="rId8"/>
    <p:sldLayoutId id="2147483895" r:id="rId9"/>
    <p:sldLayoutId id="2147483891" r:id="rId10"/>
    <p:sldLayoutId id="2147483892"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Times New Roman" pitchFamily="18" charset="0"/>
        </a:defRPr>
      </a:lvl2pPr>
      <a:lvl3pPr algn="l" rtl="0" eaLnBrk="0" fontAlgn="base" hangingPunct="0">
        <a:spcBef>
          <a:spcPct val="0"/>
        </a:spcBef>
        <a:spcAft>
          <a:spcPct val="0"/>
        </a:spcAft>
        <a:defRPr sz="5000">
          <a:solidFill>
            <a:schemeClr val="tx2"/>
          </a:solidFill>
          <a:latin typeface="Times New Roman" pitchFamily="18" charset="0"/>
        </a:defRPr>
      </a:lvl3pPr>
      <a:lvl4pPr algn="l" rtl="0" eaLnBrk="0" fontAlgn="base" hangingPunct="0">
        <a:spcBef>
          <a:spcPct val="0"/>
        </a:spcBef>
        <a:spcAft>
          <a:spcPct val="0"/>
        </a:spcAft>
        <a:defRPr sz="5000">
          <a:solidFill>
            <a:schemeClr val="tx2"/>
          </a:solidFill>
          <a:latin typeface="Times New Roman" pitchFamily="18" charset="0"/>
        </a:defRPr>
      </a:lvl4pPr>
      <a:lvl5pPr algn="l" rtl="0" eaLnBrk="0" fontAlgn="base" hangingPunct="0">
        <a:spcBef>
          <a:spcPct val="0"/>
        </a:spcBef>
        <a:spcAft>
          <a:spcPct val="0"/>
        </a:spcAft>
        <a:defRPr sz="5000">
          <a:solidFill>
            <a:schemeClr val="tx2"/>
          </a:solidFill>
          <a:latin typeface="Times New Roman" pitchFamily="18" charset="0"/>
        </a:defRPr>
      </a:lvl5pPr>
      <a:lvl6pPr marL="457200" algn="l" rtl="0" fontAlgn="base">
        <a:spcBef>
          <a:spcPct val="0"/>
        </a:spcBef>
        <a:spcAft>
          <a:spcPct val="0"/>
        </a:spcAft>
        <a:defRPr sz="5000">
          <a:solidFill>
            <a:schemeClr val="tx2"/>
          </a:solidFill>
          <a:latin typeface="Times New Roman" pitchFamily="18" charset="0"/>
        </a:defRPr>
      </a:lvl6pPr>
      <a:lvl7pPr marL="914400" algn="l" rtl="0" fontAlgn="base">
        <a:spcBef>
          <a:spcPct val="0"/>
        </a:spcBef>
        <a:spcAft>
          <a:spcPct val="0"/>
        </a:spcAft>
        <a:defRPr sz="5000">
          <a:solidFill>
            <a:schemeClr val="tx2"/>
          </a:solidFill>
          <a:latin typeface="Times New Roman" pitchFamily="18" charset="0"/>
        </a:defRPr>
      </a:lvl7pPr>
      <a:lvl8pPr marL="1371600" algn="l" rtl="0" fontAlgn="base">
        <a:spcBef>
          <a:spcPct val="0"/>
        </a:spcBef>
        <a:spcAft>
          <a:spcPct val="0"/>
        </a:spcAft>
        <a:defRPr sz="5000">
          <a:solidFill>
            <a:schemeClr val="tx2"/>
          </a:solidFill>
          <a:latin typeface="Times New Roman" pitchFamily="18" charset="0"/>
        </a:defRPr>
      </a:lvl8pPr>
      <a:lvl9pPr marL="1828800" algn="l" rtl="0" fontAlgn="base">
        <a:spcBef>
          <a:spcPct val="0"/>
        </a:spcBef>
        <a:spcAft>
          <a:spcPct val="0"/>
        </a:spcAft>
        <a:defRPr sz="5000">
          <a:solidFill>
            <a:schemeClr val="tx2"/>
          </a:solidFill>
          <a:latin typeface="Times New Roman" pitchFamily="18"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5800" y="2133600"/>
            <a:ext cx="7773988" cy="1657350"/>
          </a:xfrm>
          <a:ln>
            <a:miter lim="800000"/>
            <a:headEnd/>
            <a:tailEnd/>
          </a:ln>
        </p:spPr>
        <p:txBody>
          <a:bodyPr rtlCol="0">
            <a:normAutofit fontScale="90000"/>
          </a:bodyPr>
          <a:lstStyle/>
          <a:p>
            <a:pPr algn="ctr" eaLnBrk="1" fontAlgn="auto" hangingPunct="1">
              <a:spcAft>
                <a:spcPts val="0"/>
              </a:spcAft>
              <a:defRPr/>
            </a:pPr>
            <a:r>
              <a:rPr lang="en-GB" cap="small" dirty="0" smtClean="0">
                <a:cs typeface="Times New Roman" pitchFamily="18" charset="0"/>
              </a:rPr>
              <a:t>Lecture 12</a:t>
            </a:r>
            <a:br>
              <a:rPr lang="en-GB" cap="small" dirty="0" smtClean="0">
                <a:cs typeface="Times New Roman" pitchFamily="18" charset="0"/>
              </a:rPr>
            </a:br>
            <a:r>
              <a:rPr lang="en-GB" cap="small" dirty="0" smtClean="0">
                <a:cs typeface="Times New Roman" pitchFamily="18" charset="0"/>
              </a:rPr>
              <a:t>Artificial Intelligence </a:t>
            </a:r>
            <a:br>
              <a:rPr lang="en-GB" cap="small" dirty="0" smtClean="0">
                <a:cs typeface="Times New Roman" pitchFamily="18" charset="0"/>
              </a:rPr>
            </a:br>
            <a:r>
              <a:rPr lang="en-GB" cap="small" dirty="0" smtClean="0">
                <a:cs typeface="Times New Roman" pitchFamily="18" charset="0"/>
              </a:rPr>
              <a:t>(CSC-320)</a:t>
            </a:r>
            <a:r>
              <a:rPr lang="en-GB" cap="small" dirty="0" smtClean="0"/>
              <a:t/>
            </a:r>
            <a:br>
              <a:rPr lang="en-GB" cap="small" dirty="0" smtClean="0"/>
            </a:br>
            <a:endParaRPr lang="en-GB" cap="small" dirty="0" smtClean="0"/>
          </a:p>
        </p:txBody>
      </p:sp>
      <p:sp>
        <p:nvSpPr>
          <p:cNvPr id="5123" name="Rectangle 5"/>
          <p:cNvSpPr>
            <a:spLocks noGrp="1" noChangeArrowheads="1"/>
          </p:cNvSpPr>
          <p:nvPr>
            <p:ph type="subTitle" idx="1"/>
          </p:nvPr>
        </p:nvSpPr>
        <p:spPr>
          <a:xfrm>
            <a:off x="533400" y="3962400"/>
            <a:ext cx="7854950" cy="1752600"/>
          </a:xfrm>
        </p:spPr>
        <p:txBody>
          <a:bodyPr>
            <a:normAutofit/>
          </a:bodyPr>
          <a:lstStyle/>
          <a:p>
            <a:pPr marR="0" algn="ctr" eaLnBrk="1" fontAlgn="auto" hangingPunct="1">
              <a:spcAft>
                <a:spcPts val="0"/>
              </a:spcAft>
              <a:buClr>
                <a:schemeClr val="accent3"/>
              </a:buClr>
              <a:buFont typeface="Wingdings 2"/>
              <a:buNone/>
              <a:defRPr/>
            </a:pPr>
            <a:r>
              <a:rPr lang="en-GB" cap="small" dirty="0" smtClean="0">
                <a:cs typeface="Times New Roman" pitchFamily="18" charset="0"/>
              </a:rPr>
              <a:t>Muhammad Arshad, Ph. D</a:t>
            </a:r>
          </a:p>
          <a:p>
            <a:pPr marR="0" algn="ctr" eaLnBrk="1" fontAlgn="auto" hangingPunct="1">
              <a:spcAft>
                <a:spcPts val="0"/>
              </a:spcAft>
              <a:buClr>
                <a:schemeClr val="accent3"/>
              </a:buClr>
              <a:buFont typeface="Wingdings 2"/>
              <a:buNone/>
              <a:defRPr/>
            </a:pPr>
            <a:r>
              <a:rPr lang="en-GB" cap="small" dirty="0" smtClean="0">
                <a:cs typeface="Times New Roman" pitchFamily="18" charset="0"/>
              </a:rPr>
              <a:t>Assistant Professor, Dept of Computer Sciences, CUSIT</a:t>
            </a:r>
          </a:p>
          <a:p>
            <a:pPr marR="0" eaLnBrk="1" fontAlgn="auto" hangingPunct="1">
              <a:spcAft>
                <a:spcPts val="0"/>
              </a:spcAft>
              <a:buClr>
                <a:schemeClr val="accent3"/>
              </a:buClr>
              <a:buFont typeface="Arial" pitchFamily="34" charset="0"/>
              <a:buNone/>
              <a:defRPr/>
            </a:pPr>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4191000" y="1066800"/>
            <a:ext cx="1828800" cy="1143000"/>
          </a:xfrm>
          <a:prstGeom prst="rect">
            <a:avLst/>
          </a:prstGeom>
          <a:solidFill>
            <a:srgbClr val="4D596D"/>
          </a:solidFill>
          <a:ln w="9525">
            <a:solidFill>
              <a:schemeClr val="bg1"/>
            </a:solidFill>
            <a:miter lim="800000"/>
            <a:headEnd/>
            <a:tailEnd/>
          </a:ln>
        </p:spPr>
        <p:txBody>
          <a:bodyPr wrap="none" anchor="ctr"/>
          <a:lstStyle/>
          <a:p>
            <a:pPr algn="ctr"/>
            <a:r>
              <a:rPr lang="en-US">
                <a:solidFill>
                  <a:schemeClr val="bg1"/>
                </a:solidFill>
              </a:rPr>
              <a:t>USER</a:t>
            </a:r>
          </a:p>
          <a:p>
            <a:pPr algn="ctr"/>
            <a:r>
              <a:rPr lang="en-US">
                <a:solidFill>
                  <a:schemeClr val="bg1"/>
                </a:solidFill>
              </a:rPr>
              <a:t>INTERFACE</a:t>
            </a:r>
          </a:p>
        </p:txBody>
      </p:sp>
      <p:sp>
        <p:nvSpPr>
          <p:cNvPr id="3078" name="Rectangle 6"/>
          <p:cNvSpPr>
            <a:spLocks noChangeArrowheads="1"/>
          </p:cNvSpPr>
          <p:nvPr/>
        </p:nvSpPr>
        <p:spPr bwMode="auto">
          <a:xfrm>
            <a:off x="1524000" y="4489450"/>
            <a:ext cx="2133600" cy="1905000"/>
          </a:xfrm>
          <a:prstGeom prst="rect">
            <a:avLst/>
          </a:prstGeom>
          <a:solidFill>
            <a:srgbClr val="4D596D"/>
          </a:solidFill>
          <a:ln w="9525">
            <a:solidFill>
              <a:schemeClr val="bg1"/>
            </a:solidFill>
            <a:miter lim="800000"/>
            <a:headEnd/>
            <a:tailEnd/>
          </a:ln>
        </p:spPr>
        <p:txBody>
          <a:bodyPr wrap="none" anchor="ctr"/>
          <a:lstStyle/>
          <a:p>
            <a:r>
              <a:rPr lang="en-US">
                <a:solidFill>
                  <a:schemeClr val="bg1"/>
                </a:solidFill>
              </a:rPr>
              <a:t>KNOWLEDGE</a:t>
            </a:r>
          </a:p>
          <a:p>
            <a:r>
              <a:rPr lang="en-US">
                <a:solidFill>
                  <a:schemeClr val="bg1"/>
                </a:solidFill>
              </a:rPr>
              <a:t>BASE</a:t>
            </a:r>
          </a:p>
          <a:p>
            <a:endParaRPr lang="en-US">
              <a:solidFill>
                <a:schemeClr val="bg1"/>
              </a:solidFill>
            </a:endParaRPr>
          </a:p>
          <a:p>
            <a:pPr>
              <a:buFont typeface="Wingdings" pitchFamily="2" charset="2"/>
              <a:buChar char="ü"/>
            </a:pPr>
            <a:r>
              <a:rPr lang="en-US">
                <a:solidFill>
                  <a:schemeClr val="bg1"/>
                </a:solidFill>
              </a:rPr>
              <a:t> Rules or</a:t>
            </a:r>
          </a:p>
          <a:p>
            <a:pPr>
              <a:buFont typeface="Wingdings" pitchFamily="2" charset="2"/>
              <a:buChar char="ü"/>
            </a:pPr>
            <a:r>
              <a:rPr lang="en-US">
                <a:solidFill>
                  <a:schemeClr val="bg1"/>
                </a:solidFill>
              </a:rPr>
              <a:t> Frames or</a:t>
            </a:r>
          </a:p>
          <a:p>
            <a:pPr>
              <a:buFont typeface="Wingdings" pitchFamily="2" charset="2"/>
              <a:buChar char="ü"/>
            </a:pPr>
            <a:r>
              <a:rPr lang="en-US">
                <a:solidFill>
                  <a:schemeClr val="bg1"/>
                </a:solidFill>
              </a:rPr>
              <a:t> Semantic Nets </a:t>
            </a:r>
          </a:p>
        </p:txBody>
      </p:sp>
      <p:sp>
        <p:nvSpPr>
          <p:cNvPr id="3079" name="Rectangle 7"/>
          <p:cNvSpPr>
            <a:spLocks noChangeArrowheads="1"/>
          </p:cNvSpPr>
          <p:nvPr/>
        </p:nvSpPr>
        <p:spPr bwMode="auto">
          <a:xfrm>
            <a:off x="6324600" y="4460875"/>
            <a:ext cx="2133600" cy="1981200"/>
          </a:xfrm>
          <a:prstGeom prst="rect">
            <a:avLst/>
          </a:prstGeom>
          <a:solidFill>
            <a:srgbClr val="4D596D"/>
          </a:solidFill>
          <a:ln w="9525">
            <a:solidFill>
              <a:schemeClr val="bg1"/>
            </a:solidFill>
            <a:miter lim="800000"/>
            <a:headEnd/>
            <a:tailEnd/>
          </a:ln>
        </p:spPr>
        <p:txBody>
          <a:bodyPr wrap="none" anchor="ctr"/>
          <a:lstStyle/>
          <a:p>
            <a:r>
              <a:rPr lang="en-US">
                <a:solidFill>
                  <a:schemeClr val="bg1"/>
                </a:solidFill>
              </a:rPr>
              <a:t>DATABASE</a:t>
            </a:r>
          </a:p>
          <a:p>
            <a:endParaRPr lang="en-US">
              <a:solidFill>
                <a:schemeClr val="bg1"/>
              </a:solidFill>
            </a:endParaRPr>
          </a:p>
          <a:p>
            <a:pPr>
              <a:buFont typeface="Wingdings" pitchFamily="2" charset="2"/>
              <a:buChar char="ü"/>
            </a:pPr>
            <a:r>
              <a:rPr lang="en-US">
                <a:solidFill>
                  <a:schemeClr val="bg1"/>
                </a:solidFill>
              </a:rPr>
              <a:t> System Status</a:t>
            </a:r>
          </a:p>
          <a:p>
            <a:pPr>
              <a:buFont typeface="Wingdings" pitchFamily="2" charset="2"/>
              <a:buChar char="ü"/>
            </a:pPr>
            <a:r>
              <a:rPr lang="en-US">
                <a:solidFill>
                  <a:schemeClr val="bg1"/>
                </a:solidFill>
              </a:rPr>
              <a:t> Initial States</a:t>
            </a:r>
          </a:p>
          <a:p>
            <a:pPr>
              <a:buFont typeface="Wingdings" pitchFamily="2" charset="2"/>
              <a:buChar char="ü"/>
            </a:pPr>
            <a:r>
              <a:rPr lang="en-US">
                <a:solidFill>
                  <a:schemeClr val="bg1"/>
                </a:solidFill>
              </a:rPr>
              <a:t> Present state</a:t>
            </a:r>
          </a:p>
          <a:p>
            <a:pPr>
              <a:buFont typeface="Wingdings" pitchFamily="2" charset="2"/>
              <a:buChar char="ü"/>
            </a:pPr>
            <a:r>
              <a:rPr lang="en-US">
                <a:solidFill>
                  <a:schemeClr val="bg1"/>
                </a:solidFill>
              </a:rPr>
              <a:t> Facts</a:t>
            </a:r>
          </a:p>
        </p:txBody>
      </p:sp>
      <p:sp>
        <p:nvSpPr>
          <p:cNvPr id="3080" name="AutoShape 8"/>
          <p:cNvSpPr>
            <a:spLocks noChangeArrowheads="1"/>
          </p:cNvSpPr>
          <p:nvPr/>
        </p:nvSpPr>
        <p:spPr bwMode="auto">
          <a:xfrm>
            <a:off x="3276600" y="2590800"/>
            <a:ext cx="3733800" cy="1219200"/>
          </a:xfrm>
          <a:prstGeom prst="roundRect">
            <a:avLst>
              <a:gd name="adj" fmla="val 16667"/>
            </a:avLst>
          </a:prstGeom>
          <a:solidFill>
            <a:srgbClr val="4D596D"/>
          </a:solidFill>
          <a:ln w="9525">
            <a:solidFill>
              <a:schemeClr val="bg1"/>
            </a:solidFill>
            <a:round/>
            <a:headEnd/>
            <a:tailEnd/>
          </a:ln>
        </p:spPr>
        <p:txBody>
          <a:bodyPr wrap="none" anchor="ctr"/>
          <a:lstStyle/>
          <a:p>
            <a:r>
              <a:rPr lang="en-US">
                <a:solidFill>
                  <a:schemeClr val="bg1"/>
                </a:solidFill>
              </a:rPr>
              <a:t>INFERENCE ENGINE</a:t>
            </a:r>
          </a:p>
          <a:p>
            <a:endParaRPr lang="en-US">
              <a:solidFill>
                <a:schemeClr val="bg1"/>
              </a:solidFill>
            </a:endParaRPr>
          </a:p>
          <a:p>
            <a:pPr>
              <a:buFont typeface="Wingdings" pitchFamily="2" charset="2"/>
              <a:buChar char="ü"/>
            </a:pPr>
            <a:r>
              <a:rPr lang="en-US">
                <a:solidFill>
                  <a:schemeClr val="bg1"/>
                </a:solidFill>
              </a:rPr>
              <a:t>  Rule Interpreter</a:t>
            </a:r>
          </a:p>
          <a:p>
            <a:pPr>
              <a:buFont typeface="Wingdings" pitchFamily="2" charset="2"/>
              <a:buChar char="ü"/>
            </a:pPr>
            <a:r>
              <a:rPr lang="en-US">
                <a:solidFill>
                  <a:schemeClr val="bg1"/>
                </a:solidFill>
              </a:rPr>
              <a:t>  Control Strategy</a:t>
            </a:r>
          </a:p>
        </p:txBody>
      </p:sp>
      <p:sp>
        <p:nvSpPr>
          <p:cNvPr id="3081" name="Line 9"/>
          <p:cNvSpPr>
            <a:spLocks noChangeShapeType="1"/>
          </p:cNvSpPr>
          <p:nvPr/>
        </p:nvSpPr>
        <p:spPr bwMode="auto">
          <a:xfrm>
            <a:off x="3505200" y="1600200"/>
            <a:ext cx="6858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2" name="Line 10"/>
          <p:cNvSpPr>
            <a:spLocks noChangeShapeType="1"/>
          </p:cNvSpPr>
          <p:nvPr/>
        </p:nvSpPr>
        <p:spPr bwMode="auto">
          <a:xfrm>
            <a:off x="5029200" y="2209800"/>
            <a:ext cx="0" cy="3810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3" name="Line 11"/>
          <p:cNvSpPr>
            <a:spLocks noChangeShapeType="1"/>
          </p:cNvSpPr>
          <p:nvPr/>
        </p:nvSpPr>
        <p:spPr bwMode="auto">
          <a:xfrm flipH="1">
            <a:off x="2590800" y="3200400"/>
            <a:ext cx="6858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084" name="Line 12"/>
          <p:cNvSpPr>
            <a:spLocks noChangeShapeType="1"/>
          </p:cNvSpPr>
          <p:nvPr/>
        </p:nvSpPr>
        <p:spPr bwMode="auto">
          <a:xfrm>
            <a:off x="2590800" y="3200400"/>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5" name="Line 13"/>
          <p:cNvSpPr>
            <a:spLocks noChangeShapeType="1"/>
          </p:cNvSpPr>
          <p:nvPr/>
        </p:nvSpPr>
        <p:spPr bwMode="auto">
          <a:xfrm flipH="1">
            <a:off x="7010400" y="32004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6" name="Line 14"/>
          <p:cNvSpPr>
            <a:spLocks noChangeShapeType="1"/>
          </p:cNvSpPr>
          <p:nvPr/>
        </p:nvSpPr>
        <p:spPr bwMode="auto">
          <a:xfrm>
            <a:off x="7696200" y="3200400"/>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8" name="Text Box 15"/>
          <p:cNvSpPr txBox="1">
            <a:spLocks noChangeArrowheads="1"/>
          </p:cNvSpPr>
          <p:nvPr/>
        </p:nvSpPr>
        <p:spPr bwMode="auto">
          <a:xfrm>
            <a:off x="3048000" y="1066800"/>
            <a:ext cx="819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USER</a:t>
            </a:r>
          </a:p>
        </p:txBody>
      </p:sp>
      <p:sp>
        <p:nvSpPr>
          <p:cNvPr id="3088" name="Text Box 16"/>
          <p:cNvSpPr txBox="1">
            <a:spLocks noChangeArrowheads="1"/>
          </p:cNvSpPr>
          <p:nvPr/>
        </p:nvSpPr>
        <p:spPr bwMode="auto">
          <a:xfrm>
            <a:off x="1279525" y="1941513"/>
            <a:ext cx="1682750" cy="404812"/>
          </a:xfrm>
          <a:prstGeom prst="rect">
            <a:avLst/>
          </a:prstGeom>
          <a:noFill/>
          <a:ln w="381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Working of 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edge">
                                      <p:cBhvr>
                                        <p:cTn id="7" dur="2000"/>
                                        <p:tgtEl>
                                          <p:spTgt spid="3076"/>
                                        </p:tgtEl>
                                      </p:cBhvr>
                                    </p:animEffect>
                                  </p:childTnLst>
                                </p:cTn>
                              </p:par>
                            </p:childTnLst>
                          </p:cTn>
                        </p:par>
                        <p:par>
                          <p:cTn id="8" fill="hold" nodeType="afterGroup">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3080"/>
                                        </p:tgtEl>
                                        <p:attrNameLst>
                                          <p:attrName>style.visibility</p:attrName>
                                        </p:attrNameLst>
                                      </p:cBhvr>
                                      <p:to>
                                        <p:strVal val="visible"/>
                                      </p:to>
                                    </p:set>
                                    <p:animEffect transition="in" filter="wedge">
                                      <p:cBhvr>
                                        <p:cTn id="11" dur="2000"/>
                                        <p:tgtEl>
                                          <p:spTgt spid="3080"/>
                                        </p:tgtEl>
                                      </p:cBhvr>
                                    </p:animEffect>
                                  </p:childTnLst>
                                </p:cTn>
                              </p:par>
                            </p:childTnLst>
                          </p:cTn>
                        </p:par>
                        <p:par>
                          <p:cTn id="12" fill="hold" nodeType="afterGroup">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3078"/>
                                        </p:tgtEl>
                                        <p:attrNameLst>
                                          <p:attrName>style.visibility</p:attrName>
                                        </p:attrNameLst>
                                      </p:cBhvr>
                                      <p:to>
                                        <p:strVal val="visible"/>
                                      </p:to>
                                    </p:set>
                                    <p:animEffect transition="in" filter="wedge">
                                      <p:cBhvr>
                                        <p:cTn id="15" dur="2000"/>
                                        <p:tgtEl>
                                          <p:spTgt spid="3078"/>
                                        </p:tgtEl>
                                      </p:cBhvr>
                                    </p:animEffect>
                                  </p:childTnLst>
                                </p:cTn>
                              </p:par>
                            </p:childTnLst>
                          </p:cTn>
                        </p:par>
                        <p:par>
                          <p:cTn id="16" fill="hold" nodeType="afterGroup">
                            <p:stCondLst>
                              <p:cond delay="6000"/>
                            </p:stCondLst>
                            <p:childTnLst>
                              <p:par>
                                <p:cTn id="17" presetID="20" presetClass="entr" presetSubtype="0" fill="hold" grpId="0" nodeType="afterEffect">
                                  <p:stCondLst>
                                    <p:cond delay="0"/>
                                  </p:stCondLst>
                                  <p:childTnLst>
                                    <p:set>
                                      <p:cBhvr>
                                        <p:cTn id="18" dur="1" fill="hold">
                                          <p:stCondLst>
                                            <p:cond delay="0"/>
                                          </p:stCondLst>
                                        </p:cTn>
                                        <p:tgtEl>
                                          <p:spTgt spid="3079"/>
                                        </p:tgtEl>
                                        <p:attrNameLst>
                                          <p:attrName>style.visibility</p:attrName>
                                        </p:attrNameLst>
                                      </p:cBhvr>
                                      <p:to>
                                        <p:strVal val="visible"/>
                                      </p:to>
                                    </p:set>
                                    <p:animEffect transition="in" filter="wedge">
                                      <p:cBhvr>
                                        <p:cTn id="19" dur="2000"/>
                                        <p:tgtEl>
                                          <p:spTgt spid="3079"/>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081"/>
                                        </p:tgtEl>
                                        <p:attrNameLst>
                                          <p:attrName>style.visibility</p:attrName>
                                        </p:attrNameLst>
                                      </p:cBhvr>
                                      <p:to>
                                        <p:strVal val="visible"/>
                                      </p:to>
                                    </p:set>
                                    <p:animEffect transition="in" filter="fade">
                                      <p:cBhvr>
                                        <p:cTn id="23" dur="2000"/>
                                        <p:tgtEl>
                                          <p:spTgt spid="3081"/>
                                        </p:tgtEl>
                                      </p:cBhvr>
                                    </p:animEffect>
                                  </p:childTnLst>
                                </p:cTn>
                              </p:par>
                            </p:childTnLst>
                          </p:cTn>
                        </p:par>
                        <p:par>
                          <p:cTn id="24" fill="hold" nodeType="afterGroup">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082"/>
                                        </p:tgtEl>
                                        <p:attrNameLst>
                                          <p:attrName>style.visibility</p:attrName>
                                        </p:attrNameLst>
                                      </p:cBhvr>
                                      <p:to>
                                        <p:strVal val="visible"/>
                                      </p:to>
                                    </p:set>
                                    <p:animEffect transition="in" filter="fade">
                                      <p:cBhvr>
                                        <p:cTn id="27" dur="2000"/>
                                        <p:tgtEl>
                                          <p:spTgt spid="3082"/>
                                        </p:tgtEl>
                                      </p:cBhvr>
                                    </p:animEffect>
                                  </p:childTnLst>
                                </p:cTn>
                              </p:par>
                            </p:childTnLst>
                          </p:cTn>
                        </p:par>
                        <p:par>
                          <p:cTn id="28" fill="hold" nodeType="afterGroup">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083"/>
                                        </p:tgtEl>
                                        <p:attrNameLst>
                                          <p:attrName>style.visibility</p:attrName>
                                        </p:attrNameLst>
                                      </p:cBhvr>
                                      <p:to>
                                        <p:strVal val="visible"/>
                                      </p:to>
                                    </p:set>
                                    <p:animEffect transition="in" filter="fade">
                                      <p:cBhvr>
                                        <p:cTn id="31" dur="2000"/>
                                        <p:tgtEl>
                                          <p:spTgt spid="3083"/>
                                        </p:tgtEl>
                                      </p:cBhvr>
                                    </p:animEffect>
                                  </p:childTnLst>
                                </p:cTn>
                              </p:par>
                            </p:childTnLst>
                          </p:cTn>
                        </p:par>
                        <p:par>
                          <p:cTn id="32" fill="hold" nodeType="afterGroup">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3084"/>
                                        </p:tgtEl>
                                        <p:attrNameLst>
                                          <p:attrName>style.visibility</p:attrName>
                                        </p:attrNameLst>
                                      </p:cBhvr>
                                      <p:to>
                                        <p:strVal val="visible"/>
                                      </p:to>
                                    </p:set>
                                    <p:animEffect transition="in" filter="fade">
                                      <p:cBhvr>
                                        <p:cTn id="35" dur="2000"/>
                                        <p:tgtEl>
                                          <p:spTgt spid="3084"/>
                                        </p:tgtEl>
                                      </p:cBhvr>
                                    </p:animEffect>
                                  </p:childTnLst>
                                </p:cTn>
                              </p:par>
                            </p:childTnLst>
                          </p:cTn>
                        </p:par>
                        <p:par>
                          <p:cTn id="36" fill="hold" nodeType="afterGroup">
                            <p:stCondLst>
                              <p:cond delay="16000"/>
                            </p:stCondLst>
                            <p:childTnLst>
                              <p:par>
                                <p:cTn id="37" presetID="10" presetClass="entr" presetSubtype="0" fill="hold" grpId="0" nodeType="afterEffect">
                                  <p:stCondLst>
                                    <p:cond delay="0"/>
                                  </p:stCondLst>
                                  <p:childTnLst>
                                    <p:set>
                                      <p:cBhvr>
                                        <p:cTn id="38" dur="1" fill="hold">
                                          <p:stCondLst>
                                            <p:cond delay="0"/>
                                          </p:stCondLst>
                                        </p:cTn>
                                        <p:tgtEl>
                                          <p:spTgt spid="3085"/>
                                        </p:tgtEl>
                                        <p:attrNameLst>
                                          <p:attrName>style.visibility</p:attrName>
                                        </p:attrNameLst>
                                      </p:cBhvr>
                                      <p:to>
                                        <p:strVal val="visible"/>
                                      </p:to>
                                    </p:set>
                                    <p:animEffect transition="in" filter="fade">
                                      <p:cBhvr>
                                        <p:cTn id="39" dur="2000"/>
                                        <p:tgtEl>
                                          <p:spTgt spid="3085"/>
                                        </p:tgtEl>
                                      </p:cBhvr>
                                    </p:animEffect>
                                  </p:childTnLst>
                                </p:cTn>
                              </p:par>
                            </p:childTnLst>
                          </p:cTn>
                        </p:par>
                        <p:par>
                          <p:cTn id="40" fill="hold" nodeType="afterGroup">
                            <p:stCondLst>
                              <p:cond delay="18000"/>
                            </p:stCondLst>
                            <p:childTnLst>
                              <p:par>
                                <p:cTn id="41" presetID="10" presetClass="entr" presetSubtype="0" fill="hold" grpId="0" nodeType="afterEffect">
                                  <p:stCondLst>
                                    <p:cond delay="0"/>
                                  </p:stCondLst>
                                  <p:childTnLst>
                                    <p:set>
                                      <p:cBhvr>
                                        <p:cTn id="42" dur="1" fill="hold">
                                          <p:stCondLst>
                                            <p:cond delay="0"/>
                                          </p:stCondLst>
                                        </p:cTn>
                                        <p:tgtEl>
                                          <p:spTgt spid="3086"/>
                                        </p:tgtEl>
                                        <p:attrNameLst>
                                          <p:attrName>style.visibility</p:attrName>
                                        </p:attrNameLst>
                                      </p:cBhvr>
                                      <p:to>
                                        <p:strVal val="visible"/>
                                      </p:to>
                                    </p:set>
                                    <p:animEffect transition="in" filter="fade">
                                      <p:cBhvr>
                                        <p:cTn id="43" dur="2000"/>
                                        <p:tgtEl>
                                          <p:spTgt spid="3086"/>
                                        </p:tgtEl>
                                      </p:cBhvr>
                                    </p:animEffect>
                                  </p:childTnLst>
                                </p:cTn>
                              </p:par>
                            </p:childTnLst>
                          </p:cTn>
                        </p:par>
                        <p:par>
                          <p:cTn id="44" fill="hold" nodeType="afterGroup">
                            <p:stCondLst>
                              <p:cond delay="20000"/>
                            </p:stCondLst>
                            <p:childTnLst>
                              <p:par>
                                <p:cTn id="45" presetID="20" presetClass="entr" presetSubtype="0" fill="hold" grpId="0" nodeType="afterEffect">
                                  <p:stCondLst>
                                    <p:cond delay="0"/>
                                  </p:stCondLst>
                                  <p:childTnLst>
                                    <p:set>
                                      <p:cBhvr>
                                        <p:cTn id="46" dur="1" fill="hold">
                                          <p:stCondLst>
                                            <p:cond delay="0"/>
                                          </p:stCondLst>
                                        </p:cTn>
                                        <p:tgtEl>
                                          <p:spTgt spid="3088"/>
                                        </p:tgtEl>
                                        <p:attrNameLst>
                                          <p:attrName>style.visibility</p:attrName>
                                        </p:attrNameLst>
                                      </p:cBhvr>
                                      <p:to>
                                        <p:strVal val="visible"/>
                                      </p:to>
                                    </p:set>
                                    <p:animEffect transition="in" filter="wedge">
                                      <p:cBhvr>
                                        <p:cTn id="47" dur="2000"/>
                                        <p:tgtEl>
                                          <p:spTgt spid="3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1143000"/>
            <a:ext cx="4648200" cy="503238"/>
          </a:xfrm>
        </p:spPr>
        <p:txBody>
          <a:bodyPr/>
          <a:lstStyle/>
          <a:p>
            <a:pPr eaLnBrk="1" hangingPunct="1"/>
            <a:r>
              <a:rPr lang="en-US" sz="3600" smtClean="0"/>
              <a:t>The Knowledge base</a:t>
            </a:r>
          </a:p>
        </p:txBody>
      </p:sp>
      <p:sp>
        <p:nvSpPr>
          <p:cNvPr id="4099" name="Rectangle 3"/>
          <p:cNvSpPr>
            <a:spLocks noGrp="1" noChangeArrowheads="1"/>
          </p:cNvSpPr>
          <p:nvPr>
            <p:ph type="body" idx="1"/>
          </p:nvPr>
        </p:nvSpPr>
        <p:spPr>
          <a:xfrm>
            <a:off x="1143000" y="2133600"/>
            <a:ext cx="7620000" cy="762000"/>
          </a:xfrm>
        </p:spPr>
        <p:txBody>
          <a:bodyPr/>
          <a:lstStyle/>
          <a:p>
            <a:pPr eaLnBrk="1" hangingPunct="1">
              <a:lnSpc>
                <a:spcPct val="80000"/>
              </a:lnSpc>
            </a:pPr>
            <a:r>
              <a:rPr lang="en-US" sz="2400" smtClean="0"/>
              <a:t>Heart of an ES</a:t>
            </a:r>
          </a:p>
          <a:p>
            <a:pPr eaLnBrk="1" hangingPunct="1">
              <a:lnSpc>
                <a:spcPct val="80000"/>
              </a:lnSpc>
            </a:pPr>
            <a:r>
              <a:rPr lang="en-US" sz="2400" smtClean="0"/>
              <a:t>Part of the expert system that contain domain knowledge and that domain knowledge may be.</a:t>
            </a:r>
          </a:p>
          <a:p>
            <a:pPr eaLnBrk="1" hangingPunct="1">
              <a:lnSpc>
                <a:spcPct val="80000"/>
              </a:lnSpc>
              <a:buFontTx/>
              <a:buAutoNum type="arabicPeriod"/>
            </a:pPr>
            <a:r>
              <a:rPr lang="en-US" sz="2400" smtClean="0"/>
              <a:t>Problem Facts, Rules</a:t>
            </a:r>
          </a:p>
          <a:p>
            <a:pPr eaLnBrk="1" hangingPunct="1">
              <a:lnSpc>
                <a:spcPct val="80000"/>
              </a:lnSpc>
              <a:buFontTx/>
              <a:buAutoNum type="arabicPeriod"/>
            </a:pPr>
            <a:r>
              <a:rPr lang="en-US" sz="2400" smtClean="0"/>
              <a:t>Concepts.</a:t>
            </a:r>
          </a:p>
          <a:p>
            <a:pPr eaLnBrk="1" hangingPunct="1">
              <a:lnSpc>
                <a:spcPct val="80000"/>
              </a:lnSpc>
              <a:buFontTx/>
              <a:buAutoNum type="arabicPeriod"/>
            </a:pPr>
            <a:r>
              <a:rPr lang="en-US" sz="2400" smtClean="0"/>
              <a:t>Relationship</a:t>
            </a:r>
          </a:p>
          <a:p>
            <a:pPr eaLnBrk="1" hangingPunct="1">
              <a:lnSpc>
                <a:spcPct val="80000"/>
              </a:lnSpc>
            </a:pPr>
            <a:r>
              <a:rPr lang="en-US" sz="2400" smtClean="0"/>
              <a:t>The person who will develop the knowledge base are called as knowledge engineer.</a:t>
            </a:r>
          </a:p>
          <a:p>
            <a:pPr eaLnBrk="1" hangingPunct="1">
              <a:lnSpc>
                <a:spcPct val="80000"/>
              </a:lnSpc>
            </a:pPr>
            <a:r>
              <a:rPr lang="en-US" sz="2400" smtClean="0"/>
              <a:t>We have to get knowledge from the experts and encode it in the knowledge base.</a:t>
            </a:r>
          </a:p>
          <a:p>
            <a:pPr eaLnBrk="1" hangingPunct="1">
              <a:lnSpc>
                <a:spcPct val="80000"/>
              </a:lnSpc>
            </a:pPr>
            <a:r>
              <a:rPr lang="en-US" sz="2400" smtClean="0"/>
              <a:t>One way of knowledge encoding is in the form of IF-THEN rules and is used for reasoning purpose.</a:t>
            </a:r>
          </a:p>
          <a:p>
            <a:pPr eaLnBrk="1" hangingPunct="1">
              <a:lnSpc>
                <a:spcPct val="80000"/>
              </a:lnSpc>
            </a:pPr>
            <a:r>
              <a:rPr lang="en-US" sz="2400" smtClean="0"/>
              <a:t>Also referred as Long Term Memory.</a:t>
            </a:r>
          </a:p>
          <a:p>
            <a:pPr eaLnBrk="1" hangingPunct="1">
              <a:lnSpc>
                <a:spcPct val="80000"/>
              </a:lnSpc>
              <a:buFontTx/>
              <a:buNone/>
            </a:pPr>
            <a:endParaRPr lang="en-US" sz="2400" smtClean="0"/>
          </a:p>
          <a:p>
            <a:pPr eaLnBrk="1" hangingPunct="1">
              <a:lnSpc>
                <a:spcPct val="80000"/>
              </a:lnSpc>
              <a:buFontTx/>
              <a:buNone/>
            </a:pPr>
            <a:endParaRPr lang="en-US" sz="2400" smtClean="0"/>
          </a:p>
          <a:p>
            <a:pPr eaLnBrk="1" hangingPunct="1">
              <a:lnSpc>
                <a:spcPct val="80000"/>
              </a:lnSpc>
              <a:buFontTx/>
              <a:buNone/>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animEffect transition="in" filter="fade">
                                      <p:cBhvr>
                                        <p:cTn id="11" dur="2000"/>
                                        <p:tgtEl>
                                          <p:spTgt spid="409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099">
                                            <p:txEl>
                                              <p:pRg st="1" end="1"/>
                                            </p:txEl>
                                          </p:spTgt>
                                        </p:tgtEl>
                                        <p:attrNameLst>
                                          <p:attrName>style.visibility</p:attrName>
                                        </p:attrNameLst>
                                      </p:cBhvr>
                                      <p:to>
                                        <p:strVal val="visible"/>
                                      </p:to>
                                    </p:set>
                                    <p:animEffect transition="in" filter="fade">
                                      <p:cBhvr>
                                        <p:cTn id="16" dur="2000"/>
                                        <p:tgtEl>
                                          <p:spTgt spid="409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2000"/>
                                        <p:tgtEl>
                                          <p:spTgt spid="409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099">
                                            <p:txEl>
                                              <p:pRg st="3" end="3"/>
                                            </p:txEl>
                                          </p:spTgt>
                                        </p:tgtEl>
                                        <p:attrNameLst>
                                          <p:attrName>style.visibility</p:attrName>
                                        </p:attrNameLst>
                                      </p:cBhvr>
                                      <p:to>
                                        <p:strVal val="visible"/>
                                      </p:to>
                                    </p:set>
                                    <p:animEffect transition="in" filter="fade">
                                      <p:cBhvr>
                                        <p:cTn id="26" dur="2000"/>
                                        <p:tgtEl>
                                          <p:spTgt spid="409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Effect transition="in" filter="fade">
                                      <p:cBhvr>
                                        <p:cTn id="31" dur="2000"/>
                                        <p:tgtEl>
                                          <p:spTgt spid="4099">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099">
                                            <p:txEl>
                                              <p:pRg st="5" end="5"/>
                                            </p:txEl>
                                          </p:spTgt>
                                        </p:tgtEl>
                                        <p:attrNameLst>
                                          <p:attrName>style.visibility</p:attrName>
                                        </p:attrNameLst>
                                      </p:cBhvr>
                                      <p:to>
                                        <p:strVal val="visible"/>
                                      </p:to>
                                    </p:set>
                                    <p:animEffect transition="in" filter="fade">
                                      <p:cBhvr>
                                        <p:cTn id="36" dur="2000"/>
                                        <p:tgtEl>
                                          <p:spTgt spid="4099">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099">
                                            <p:txEl>
                                              <p:pRg st="6" end="6"/>
                                            </p:txEl>
                                          </p:spTgt>
                                        </p:tgtEl>
                                        <p:attrNameLst>
                                          <p:attrName>style.visibility</p:attrName>
                                        </p:attrNameLst>
                                      </p:cBhvr>
                                      <p:to>
                                        <p:strVal val="visible"/>
                                      </p:to>
                                    </p:set>
                                    <p:animEffect transition="in" filter="fade">
                                      <p:cBhvr>
                                        <p:cTn id="41" dur="2000"/>
                                        <p:tgtEl>
                                          <p:spTgt spid="4099">
                                            <p:txEl>
                                              <p:pRg st="6" end="6"/>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099">
                                            <p:txEl>
                                              <p:pRg st="7" end="7"/>
                                            </p:txEl>
                                          </p:spTgt>
                                        </p:tgtEl>
                                        <p:attrNameLst>
                                          <p:attrName>style.visibility</p:attrName>
                                        </p:attrNameLst>
                                      </p:cBhvr>
                                      <p:to>
                                        <p:strVal val="visible"/>
                                      </p:to>
                                    </p:set>
                                    <p:animEffect transition="in" filter="fade">
                                      <p:cBhvr>
                                        <p:cTn id="46" dur="2000"/>
                                        <p:tgtEl>
                                          <p:spTgt spid="4099">
                                            <p:txEl>
                                              <p:pRg st="7" end="7"/>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099">
                                            <p:txEl>
                                              <p:pRg st="8" end="8"/>
                                            </p:txEl>
                                          </p:spTgt>
                                        </p:tgtEl>
                                        <p:attrNameLst>
                                          <p:attrName>style.visibility</p:attrName>
                                        </p:attrNameLst>
                                      </p:cBhvr>
                                      <p:to>
                                        <p:strVal val="visible"/>
                                      </p:to>
                                    </p:set>
                                    <p:animEffect transition="in" filter="fade">
                                      <p:cBhvr>
                                        <p:cTn id="51" dur="20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Working memory</a:t>
            </a:r>
          </a:p>
        </p:txBody>
      </p:sp>
      <p:sp>
        <p:nvSpPr>
          <p:cNvPr id="16387" name="Content Placeholder 2"/>
          <p:cNvSpPr>
            <a:spLocks noGrp="1"/>
          </p:cNvSpPr>
          <p:nvPr>
            <p:ph idx="1"/>
          </p:nvPr>
        </p:nvSpPr>
        <p:spPr/>
        <p:txBody>
          <a:bodyPr/>
          <a:lstStyle/>
          <a:p>
            <a:pPr eaLnBrk="1" hangingPunct="1"/>
            <a:r>
              <a:rPr lang="en-US" smtClean="0"/>
              <a:t>Part of the experts system that contains the problem facts that are discovered during session. For example in medical expert system one patient consultation (session) will be stored in short term memory or in working memory.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eaLnBrk="1" hangingPunct="1"/>
            <a:r>
              <a:rPr lang="en-US" smtClean="0"/>
              <a:t>Expert System</a:t>
            </a:r>
          </a:p>
        </p:txBody>
      </p:sp>
      <p:sp>
        <p:nvSpPr>
          <p:cNvPr id="4" name="Text Box 5"/>
          <p:cNvSpPr>
            <a:spLocks noGrp="1" noChangeArrowheads="1"/>
          </p:cNvSpPr>
          <p:nvPr>
            <p:ph idx="1"/>
          </p:nvPr>
        </p:nvSpPr>
        <p:spPr/>
        <p:txBody>
          <a:bodyPr wrap="none">
            <a:spAutoFit/>
          </a:bodyPr>
          <a:lstStyle/>
          <a:p>
            <a:pPr eaLnBrk="1" hangingPunct="1"/>
            <a:r>
              <a:rPr lang="en-US" sz="2400" smtClean="0"/>
              <a:t>   Production rules are flexible</a:t>
            </a:r>
          </a:p>
          <a:p>
            <a:pPr eaLnBrk="1" hangingPunct="1"/>
            <a:r>
              <a:rPr lang="en-US" sz="2400" smtClean="0"/>
              <a:t>   Parts of a rule are premise and conclusion</a:t>
            </a:r>
          </a:p>
          <a:p>
            <a:pPr eaLnBrk="1" hangingPunct="1"/>
            <a:r>
              <a:rPr lang="en-US" sz="2400" smtClean="0"/>
              <a:t>   When if part holds true rule is said to be triggered</a:t>
            </a:r>
          </a:p>
          <a:p>
            <a:pPr eaLnBrk="1" hangingPunct="1"/>
            <a:r>
              <a:rPr lang="en-US" sz="2400" smtClean="0"/>
              <a:t>   If then is executed rule is said to be fired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35100" y="915988"/>
            <a:ext cx="5867400" cy="533400"/>
          </a:xfrm>
        </p:spPr>
        <p:txBody>
          <a:bodyPr/>
          <a:lstStyle/>
          <a:p>
            <a:pPr eaLnBrk="1" hangingPunct="1"/>
            <a:r>
              <a:rPr lang="en-US" sz="3200" smtClean="0"/>
              <a:t>An example of production rules</a:t>
            </a:r>
          </a:p>
        </p:txBody>
      </p:sp>
      <p:sp>
        <p:nvSpPr>
          <p:cNvPr id="5123" name="Rectangle 3"/>
          <p:cNvSpPr>
            <a:spLocks noGrp="1" noChangeArrowheads="1"/>
          </p:cNvSpPr>
          <p:nvPr>
            <p:ph type="body" idx="1"/>
          </p:nvPr>
        </p:nvSpPr>
        <p:spPr>
          <a:xfrm>
            <a:off x="1524000" y="1828800"/>
            <a:ext cx="6019800" cy="1143000"/>
          </a:xfrm>
        </p:spPr>
        <p:txBody>
          <a:bodyPr/>
          <a:lstStyle/>
          <a:p>
            <a:pPr eaLnBrk="1" hangingPunct="1">
              <a:lnSpc>
                <a:spcPct val="80000"/>
              </a:lnSpc>
              <a:buFontTx/>
              <a:buNone/>
            </a:pPr>
            <a:r>
              <a:rPr lang="en-US" sz="2400" smtClean="0"/>
              <a:t>IF	 the animal lives in water</a:t>
            </a:r>
          </a:p>
          <a:p>
            <a:pPr eaLnBrk="1" hangingPunct="1">
              <a:lnSpc>
                <a:spcPct val="80000"/>
              </a:lnSpc>
              <a:buFontTx/>
              <a:buNone/>
            </a:pPr>
            <a:r>
              <a:rPr lang="en-US" sz="2400" smtClean="0"/>
              <a:t>AND	 the animal breather water</a:t>
            </a:r>
          </a:p>
          <a:p>
            <a:pPr eaLnBrk="1" hangingPunct="1">
              <a:lnSpc>
                <a:spcPct val="80000"/>
              </a:lnSpc>
              <a:buFontTx/>
              <a:buNone/>
            </a:pPr>
            <a:r>
              <a:rPr lang="en-US" sz="2400" smtClean="0"/>
              <a:t>THEN	animal is a fish, CF 1.0</a:t>
            </a:r>
          </a:p>
        </p:txBody>
      </p:sp>
      <p:sp>
        <p:nvSpPr>
          <p:cNvPr id="5124" name="Rectangle 4"/>
          <p:cNvSpPr>
            <a:spLocks noChangeArrowheads="1"/>
          </p:cNvSpPr>
          <p:nvPr/>
        </p:nvSpPr>
        <p:spPr bwMode="auto">
          <a:xfrm>
            <a:off x="1447800" y="3200400"/>
            <a:ext cx="6781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pPr>
            <a:r>
              <a:rPr lang="en-US" sz="2400"/>
              <a:t>IF  the patient has frequent headaches</a:t>
            </a:r>
          </a:p>
          <a:p>
            <a:pPr marL="342900" indent="-342900">
              <a:lnSpc>
                <a:spcPct val="90000"/>
              </a:lnSpc>
              <a:spcBef>
                <a:spcPct val="20000"/>
              </a:spcBef>
            </a:pPr>
            <a:r>
              <a:rPr lang="en-US" sz="2400"/>
              <a:t>AND	 the patient has blurred distance vision</a:t>
            </a:r>
          </a:p>
          <a:p>
            <a:pPr marL="342900" indent="-342900">
              <a:lnSpc>
                <a:spcPct val="90000"/>
              </a:lnSpc>
              <a:spcBef>
                <a:spcPct val="20000"/>
              </a:spcBef>
            </a:pPr>
            <a:r>
              <a:rPr lang="en-US" sz="2400"/>
              <a:t>THEN the patient needs glasses, CF .8</a:t>
            </a:r>
          </a:p>
        </p:txBody>
      </p:sp>
      <p:sp>
        <p:nvSpPr>
          <p:cNvPr id="5125" name="Rectangle 5"/>
          <p:cNvSpPr>
            <a:spLocks noChangeArrowheads="1"/>
          </p:cNvSpPr>
          <p:nvPr/>
        </p:nvSpPr>
        <p:spPr bwMode="auto">
          <a:xfrm>
            <a:off x="1447800" y="46482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pPr>
            <a:r>
              <a:rPr lang="en-US" sz="2400"/>
              <a:t>IF  the client is losing more than 20% of gross income to taxes</a:t>
            </a:r>
          </a:p>
          <a:p>
            <a:pPr marL="342900" indent="-342900">
              <a:lnSpc>
                <a:spcPct val="90000"/>
              </a:lnSpc>
              <a:spcBef>
                <a:spcPct val="20000"/>
              </a:spcBef>
            </a:pPr>
            <a:r>
              <a:rPr lang="en-US" sz="2400"/>
              <a:t>OR the client is looking for a tax free investment</a:t>
            </a:r>
          </a:p>
          <a:p>
            <a:pPr marL="342900" indent="-342900">
              <a:lnSpc>
                <a:spcPct val="90000"/>
              </a:lnSpc>
              <a:spcBef>
                <a:spcPct val="20000"/>
              </a:spcBef>
            </a:pPr>
            <a:r>
              <a:rPr lang="en-US" sz="2400"/>
              <a:t>THEN the client should have tax shelter, CF .9</a:t>
            </a:r>
          </a:p>
        </p:txBody>
      </p:sp>
      <p:sp>
        <p:nvSpPr>
          <p:cNvPr id="5126" name="Text Box 6"/>
          <p:cNvSpPr txBox="1">
            <a:spLocks noChangeArrowheads="1"/>
          </p:cNvSpPr>
          <p:nvPr/>
        </p:nvSpPr>
        <p:spPr bwMode="auto">
          <a:xfrm>
            <a:off x="6275388" y="1752600"/>
            <a:ext cx="2674937" cy="679450"/>
          </a:xfrm>
          <a:prstGeom prst="rect">
            <a:avLst/>
          </a:prstGeom>
          <a:noFill/>
          <a:ln w="3810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Wingdings" pitchFamily="2" charset="2"/>
              <a:buChar char="ü"/>
            </a:pPr>
            <a:r>
              <a:rPr lang="en-US"/>
              <a:t> Other representations</a:t>
            </a:r>
          </a:p>
          <a:p>
            <a:pPr eaLnBrk="1" hangingPunct="1">
              <a:buFont typeface="Wingdings" pitchFamily="2" charset="2"/>
              <a:buChar char="ü"/>
            </a:pPr>
            <a:r>
              <a:rPr lang="en-US"/>
              <a:t> Key benefit of rules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Effect transition="in" filter="fade">
                                      <p:cBhvr>
                                        <p:cTn id="11" dur="2000"/>
                                        <p:tgtEl>
                                          <p:spTgt spid="5123">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Effect transition="in" filter="fade">
                                      <p:cBhvr>
                                        <p:cTn id="15" dur="2000"/>
                                        <p:tgtEl>
                                          <p:spTgt spid="5123">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Effect transition="in" filter="fade">
                                      <p:cBhvr>
                                        <p:cTn id="19" dur="2000"/>
                                        <p:tgtEl>
                                          <p:spTgt spid="5123">
                                            <p:txEl>
                                              <p:pRg st="2" end="2"/>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5124"/>
                                        </p:tgtEl>
                                        <p:attrNameLst>
                                          <p:attrName>style.visibility</p:attrName>
                                        </p:attrNameLst>
                                      </p:cBhvr>
                                      <p:to>
                                        <p:strVal val="visible"/>
                                      </p:to>
                                    </p:set>
                                    <p:animEffect transition="in" filter="fade">
                                      <p:cBhvr>
                                        <p:cTn id="23" dur="2000"/>
                                        <p:tgtEl>
                                          <p:spTgt spid="5124"/>
                                        </p:tgtEl>
                                      </p:cBhvr>
                                    </p:animEffect>
                                  </p:childTnLst>
                                </p:cTn>
                              </p:par>
                            </p:childTnLst>
                          </p:cTn>
                        </p:par>
                        <p:par>
                          <p:cTn id="24" fill="hold" nodeType="afterGroup">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5125"/>
                                        </p:tgtEl>
                                        <p:attrNameLst>
                                          <p:attrName>style.visibility</p:attrName>
                                        </p:attrNameLst>
                                      </p:cBhvr>
                                      <p:to>
                                        <p:strVal val="visible"/>
                                      </p:to>
                                    </p:set>
                                    <p:animEffect transition="in" filter="fade">
                                      <p:cBhvr>
                                        <p:cTn id="27" dur="2000"/>
                                        <p:tgtEl>
                                          <p:spTgt spid="51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5126"/>
                                        </p:tgtEl>
                                        <p:attrNameLst>
                                          <p:attrName>style.visibility</p:attrName>
                                        </p:attrNameLst>
                                      </p:cBhvr>
                                      <p:to>
                                        <p:strVal val="visible"/>
                                      </p:to>
                                    </p:set>
                                    <p:animEffect transition="in" filter="wedge">
                                      <p:cBhvr>
                                        <p:cTn id="32" dur="2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5124" grpId="0"/>
      <p:bldP spid="5125" grpId="0"/>
      <p:bldP spid="51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47800" y="1905000"/>
            <a:ext cx="3657600" cy="579438"/>
          </a:xfrm>
        </p:spPr>
        <p:txBody>
          <a:bodyPr/>
          <a:lstStyle/>
          <a:p>
            <a:pPr eaLnBrk="1" hangingPunct="1"/>
            <a:r>
              <a:rPr lang="en-US" sz="4000" smtClean="0"/>
              <a:t>The Data Base</a:t>
            </a:r>
          </a:p>
        </p:txBody>
      </p:sp>
      <p:sp>
        <p:nvSpPr>
          <p:cNvPr id="6147" name="Rectangle 3"/>
          <p:cNvSpPr>
            <a:spLocks noGrp="1" noChangeArrowheads="1"/>
          </p:cNvSpPr>
          <p:nvPr>
            <p:ph type="body" idx="1"/>
          </p:nvPr>
        </p:nvSpPr>
        <p:spPr>
          <a:xfrm>
            <a:off x="1295400" y="3276600"/>
            <a:ext cx="6934200" cy="1905000"/>
          </a:xfrm>
        </p:spPr>
        <p:txBody>
          <a:bodyPr/>
          <a:lstStyle/>
          <a:p>
            <a:pPr eaLnBrk="1" hangingPunct="1">
              <a:lnSpc>
                <a:spcPct val="90000"/>
              </a:lnSpc>
            </a:pPr>
            <a:r>
              <a:rPr lang="en-US" sz="2400" smtClean="0"/>
              <a:t>Sometimes called global database</a:t>
            </a:r>
          </a:p>
          <a:p>
            <a:pPr eaLnBrk="1" hangingPunct="1">
              <a:lnSpc>
                <a:spcPct val="90000"/>
              </a:lnSpc>
            </a:pPr>
            <a:r>
              <a:rPr lang="en-US" sz="2400" smtClean="0"/>
              <a:t>It keeps track of the current status of the problem being solved</a:t>
            </a:r>
          </a:p>
          <a:p>
            <a:pPr eaLnBrk="1" hangingPunct="1">
              <a:lnSpc>
                <a:spcPct val="90000"/>
              </a:lnSpc>
            </a:pPr>
            <a:r>
              <a:rPr lang="en-US" sz="2400" smtClean="0"/>
              <a:t>The status of the database keeps on updating as the rules are fired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Effect transition="in" filter="fade">
                                      <p:cBhvr>
                                        <p:cTn id="11" dur="2000"/>
                                        <p:tgtEl>
                                          <p:spTgt spid="6147">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animEffect transition="in" filter="fade">
                                      <p:cBhvr>
                                        <p:cTn id="15" dur="2000"/>
                                        <p:tgtEl>
                                          <p:spTgt spid="6147">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Effect transition="in" filter="fade">
                                      <p:cBhvr>
                                        <p:cTn id="19" dur="20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43000" y="1143000"/>
            <a:ext cx="5715000" cy="503238"/>
          </a:xfrm>
        </p:spPr>
        <p:txBody>
          <a:bodyPr/>
          <a:lstStyle/>
          <a:p>
            <a:pPr eaLnBrk="1" hangingPunct="1"/>
            <a:r>
              <a:rPr lang="en-US" sz="4000" smtClean="0"/>
              <a:t>The Inference Engine</a:t>
            </a:r>
          </a:p>
        </p:txBody>
      </p:sp>
      <p:sp>
        <p:nvSpPr>
          <p:cNvPr id="7171" name="Rectangle 3"/>
          <p:cNvSpPr>
            <a:spLocks noGrp="1" noChangeArrowheads="1"/>
          </p:cNvSpPr>
          <p:nvPr>
            <p:ph type="body" idx="1"/>
          </p:nvPr>
        </p:nvSpPr>
        <p:spPr>
          <a:xfrm>
            <a:off x="1143000" y="1981200"/>
            <a:ext cx="7467600" cy="3810000"/>
          </a:xfrm>
        </p:spPr>
        <p:txBody>
          <a:bodyPr/>
          <a:lstStyle/>
          <a:p>
            <a:pPr eaLnBrk="1" hangingPunct="1">
              <a:lnSpc>
                <a:spcPct val="80000"/>
              </a:lnSpc>
            </a:pPr>
            <a:r>
              <a:rPr lang="en-US" sz="2400" smtClean="0"/>
              <a:t>The Inference Engine work with the Knowledge base and the working memory and draw on both to add new fact to working memory.</a:t>
            </a:r>
          </a:p>
          <a:p>
            <a:pPr eaLnBrk="1" hangingPunct="1">
              <a:lnSpc>
                <a:spcPct val="80000"/>
              </a:lnSpc>
            </a:pPr>
            <a:r>
              <a:rPr lang="en-US" sz="2400" smtClean="0"/>
              <a:t>Select/Pick the rule and match with facts.</a:t>
            </a:r>
          </a:p>
          <a:p>
            <a:pPr eaLnBrk="1" hangingPunct="1">
              <a:lnSpc>
                <a:spcPct val="80000"/>
              </a:lnSpc>
            </a:pPr>
            <a:r>
              <a:rPr lang="en-US" sz="2400" smtClean="0"/>
              <a:t>It implements a search and pattern matching operation using different Algorithms. </a:t>
            </a:r>
          </a:p>
          <a:p>
            <a:pPr eaLnBrk="1" hangingPunct="1">
              <a:lnSpc>
                <a:spcPct val="80000"/>
              </a:lnSpc>
            </a:pPr>
            <a:r>
              <a:rPr lang="en-US" sz="2400" smtClean="0"/>
              <a:t>Also called rule interpreter, inside Long Term Memory rules are present.</a:t>
            </a:r>
          </a:p>
          <a:p>
            <a:pPr eaLnBrk="1" hangingPunct="1">
              <a:lnSpc>
                <a:spcPct val="80000"/>
              </a:lnSpc>
            </a:pPr>
            <a:r>
              <a:rPr lang="en-US" sz="2400" smtClean="0"/>
              <a:t>Is also a controlling mechanism between the facts and the knowledge base and is working in repetitive order.</a:t>
            </a:r>
          </a:p>
          <a:p>
            <a:pPr eaLnBrk="1" hangingPunct="1">
              <a:lnSpc>
                <a:spcPct val="80000"/>
              </a:lnSpc>
            </a:pPr>
            <a:r>
              <a:rPr lang="en-US" sz="2400" smtClean="0"/>
              <a:t>The aim of IE is hypothesis proving as shown in next slide 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fade">
                                      <p:cBhvr>
                                        <p:cTn id="11" dur="2000"/>
                                        <p:tgtEl>
                                          <p:spTgt spid="717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Effect transition="in" filter="fade">
                                      <p:cBhvr>
                                        <p:cTn id="16" dur="2000"/>
                                        <p:tgtEl>
                                          <p:spTgt spid="717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2000"/>
                                        <p:tgtEl>
                                          <p:spTgt spid="7171">
                                            <p:txEl>
                                              <p:pRg st="2" end="2"/>
                                            </p:txEl>
                                          </p:spTgt>
                                        </p:tgtEl>
                                      </p:cBhvr>
                                    </p:animEffect>
                                  </p:childTnLst>
                                </p:cTn>
                              </p:par>
                            </p:childTnLst>
                          </p:cTn>
                        </p:par>
                        <p:par>
                          <p:cTn id="22" fill="hold" nodeType="afterGroup">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Effect transition="in" filter="fade">
                                      <p:cBhvr>
                                        <p:cTn id="25" dur="2000"/>
                                        <p:tgtEl>
                                          <p:spTgt spid="7171">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171">
                                            <p:txEl>
                                              <p:pRg st="4" end="4"/>
                                            </p:txEl>
                                          </p:spTgt>
                                        </p:tgtEl>
                                        <p:attrNameLst>
                                          <p:attrName>style.visibility</p:attrName>
                                        </p:attrNameLst>
                                      </p:cBhvr>
                                      <p:to>
                                        <p:strVal val="visible"/>
                                      </p:to>
                                    </p:set>
                                    <p:animEffect transition="in" filter="fade">
                                      <p:cBhvr>
                                        <p:cTn id="30" dur="2000"/>
                                        <p:tgtEl>
                                          <p:spTgt spid="7171">
                                            <p:txEl>
                                              <p:pRg st="4" end="4"/>
                                            </p:txEl>
                                          </p:spTgt>
                                        </p:tgtEl>
                                      </p:cBhvr>
                                    </p:animEffect>
                                  </p:childTnLst>
                                </p:cTn>
                              </p:par>
                            </p:childTnLst>
                          </p:cTn>
                        </p:par>
                        <p:par>
                          <p:cTn id="31" fill="hold" nodeType="afterGroup">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7171">
                                            <p:txEl>
                                              <p:pRg st="5" end="5"/>
                                            </p:txEl>
                                          </p:spTgt>
                                        </p:tgtEl>
                                        <p:attrNameLst>
                                          <p:attrName>style.visibility</p:attrName>
                                        </p:attrNameLst>
                                      </p:cBhvr>
                                      <p:to>
                                        <p:strVal val="visible"/>
                                      </p:to>
                                    </p:set>
                                    <p:animEffect transition="in" filter="fade">
                                      <p:cBhvr>
                                        <p:cTn id="34" dur="20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19150"/>
            <a:ext cx="9144000" cy="581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Example Explanation</a:t>
            </a:r>
          </a:p>
        </p:txBody>
      </p:sp>
      <p:sp>
        <p:nvSpPr>
          <p:cNvPr id="22531" name="Content Placeholder 2"/>
          <p:cNvSpPr>
            <a:spLocks noGrp="1"/>
          </p:cNvSpPr>
          <p:nvPr>
            <p:ph idx="1"/>
          </p:nvPr>
        </p:nvSpPr>
        <p:spPr/>
        <p:txBody>
          <a:bodyPr/>
          <a:lstStyle/>
          <a:p>
            <a:pPr eaLnBrk="1" hangingPunct="1"/>
            <a:r>
              <a:rPr lang="en-US" smtClean="0"/>
              <a:t>Inference Engine has add new rule in working memory i.e. brother (Ali, Ahmed) e.t.c. generated from already present rules/facts.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Explanation Facility</a:t>
            </a:r>
          </a:p>
        </p:txBody>
      </p:sp>
      <p:sp>
        <p:nvSpPr>
          <p:cNvPr id="23555" name="Content Placeholder 2"/>
          <p:cNvSpPr>
            <a:spLocks noGrp="1"/>
          </p:cNvSpPr>
          <p:nvPr>
            <p:ph idx="1"/>
          </p:nvPr>
        </p:nvSpPr>
        <p:spPr/>
        <p:txBody>
          <a:bodyPr/>
          <a:lstStyle/>
          <a:p>
            <a:r>
              <a:rPr lang="en-US" smtClean="0"/>
              <a:t>Module of an Expert System that allows Transparency of operation, by providing an explanation of how the Inference Engine reached the conclusion.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457200"/>
            <a:ext cx="8229600" cy="1143000"/>
          </a:xfrm>
        </p:spPr>
        <p:txBody>
          <a:bodyPr/>
          <a:lstStyle/>
          <a:p>
            <a:pPr algn="ctr" eaLnBrk="1" hangingPunct="1"/>
            <a:r>
              <a:rPr lang="en-US" smtClean="0"/>
              <a:t>In Previous Lecture</a:t>
            </a:r>
          </a:p>
        </p:txBody>
      </p:sp>
      <p:sp>
        <p:nvSpPr>
          <p:cNvPr id="6147" name="Content Placeholder 2"/>
          <p:cNvSpPr>
            <a:spLocks noGrp="1"/>
          </p:cNvSpPr>
          <p:nvPr>
            <p:ph idx="1"/>
          </p:nvPr>
        </p:nvSpPr>
        <p:spPr>
          <a:xfrm>
            <a:off x="457200" y="1600200"/>
            <a:ext cx="8229600" cy="4953000"/>
          </a:xfrm>
        </p:spPr>
        <p:txBody>
          <a:bodyPr/>
          <a:lstStyle/>
          <a:p>
            <a:r>
              <a:rPr lang="en-US" smtClean="0"/>
              <a:t>Reasoning</a:t>
            </a:r>
          </a:p>
          <a:p>
            <a:r>
              <a:rPr lang="en-US" smtClean="0"/>
              <a:t>Intro to Expert Systems (ES)</a:t>
            </a:r>
          </a:p>
        </p:txBody>
      </p:sp>
      <p:sp>
        <p:nvSpPr>
          <p:cNvPr id="4" name="Footer Placeholder 3"/>
          <p:cNvSpPr>
            <a:spLocks noGrp="1"/>
          </p:cNvSpPr>
          <p:nvPr>
            <p:ph type="ftr" sz="quarter" idx="11"/>
          </p:nvPr>
        </p:nvSpPr>
        <p:spPr/>
        <p:txBody>
          <a:bodyPr/>
          <a:lstStyle/>
          <a:p>
            <a:pPr>
              <a:defRPr/>
            </a:pPr>
            <a:r>
              <a:rPr lang="en-US"/>
              <a:t>Artificial Intelligence (CSC-320). Week 4, Lecture 3</a:t>
            </a:r>
            <a:endParaRPr lang="en-US" dirty="0"/>
          </a:p>
        </p:txBody>
      </p:sp>
      <p:sp>
        <p:nvSpPr>
          <p:cNvPr id="5" name="Slide Number Placeholder 4"/>
          <p:cNvSpPr>
            <a:spLocks noGrp="1"/>
          </p:cNvSpPr>
          <p:nvPr>
            <p:ph type="sldNum" sz="quarter" idx="12"/>
          </p:nvPr>
        </p:nvSpPr>
        <p:spPr/>
        <p:txBody>
          <a:bodyPr/>
          <a:lstStyle/>
          <a:p>
            <a:pPr>
              <a:defRPr/>
            </a:pPr>
            <a:fld id="{260B5E61-CB83-4E92-BC7C-67ECDA1EB5A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7200" y="914400"/>
            <a:ext cx="8229600" cy="4389438"/>
          </a:xfrm>
        </p:spPr>
        <p:txBody>
          <a:bodyPr/>
          <a:lstStyle/>
          <a:p>
            <a:pPr algn="ctr" eaLnBrk="1" hangingPunct="1"/>
            <a:endParaRPr lang="en-GB" smtClean="0"/>
          </a:p>
          <a:p>
            <a:pPr algn="ctr" eaLnBrk="1" hangingPunct="1"/>
            <a:endParaRPr lang="en-GB" smtClean="0"/>
          </a:p>
          <a:p>
            <a:pPr algn="ctr" eaLnBrk="1" hangingPunct="1"/>
            <a:endParaRPr lang="en-GB" smtClean="0"/>
          </a:p>
          <a:p>
            <a:pPr algn="ctr" eaLnBrk="1" hangingPunct="1"/>
            <a:r>
              <a:rPr lang="en-GB" sz="6000" smtClean="0"/>
              <a:t>End of Today’s Lecture</a:t>
            </a:r>
          </a:p>
        </p:txBody>
      </p:sp>
      <p:sp>
        <p:nvSpPr>
          <p:cNvPr id="5" name="Footer Placeholder 4"/>
          <p:cNvSpPr>
            <a:spLocks noGrp="1"/>
          </p:cNvSpPr>
          <p:nvPr>
            <p:ph type="ftr" sz="quarter" idx="11"/>
          </p:nvPr>
        </p:nvSpPr>
        <p:spPr/>
        <p:txBody>
          <a:bodyPr/>
          <a:lstStyle/>
          <a:p>
            <a:pPr>
              <a:defRPr/>
            </a:pPr>
            <a:r>
              <a:rPr lang="en-US"/>
              <a:t>Artificial Intelligence (CSC-320). Week 4, Lecture 3</a:t>
            </a:r>
            <a:endParaRPr lang="en-US"/>
          </a:p>
        </p:txBody>
      </p:sp>
      <p:sp>
        <p:nvSpPr>
          <p:cNvPr id="4" name="Slide Number Placeholder 3"/>
          <p:cNvSpPr>
            <a:spLocks noGrp="1"/>
          </p:cNvSpPr>
          <p:nvPr>
            <p:ph type="sldNum" sz="quarter" idx="12"/>
          </p:nvPr>
        </p:nvSpPr>
        <p:spPr/>
        <p:txBody>
          <a:bodyPr/>
          <a:lstStyle/>
          <a:p>
            <a:pPr>
              <a:defRPr/>
            </a:pPr>
            <a:fld id="{5568129C-E1F1-443E-BEDC-EAA24CD6EC43}"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228600"/>
            <a:ext cx="8229600" cy="1143000"/>
          </a:xfrm>
        </p:spPr>
        <p:txBody>
          <a:bodyPr/>
          <a:lstStyle/>
          <a:p>
            <a:pPr algn="ctr" eaLnBrk="1" hangingPunct="1"/>
            <a:r>
              <a:rPr lang="en-US" smtClean="0"/>
              <a:t>In today’s Lecture</a:t>
            </a:r>
          </a:p>
        </p:txBody>
      </p:sp>
      <p:sp>
        <p:nvSpPr>
          <p:cNvPr id="7171" name="Content Placeholder 2"/>
          <p:cNvSpPr>
            <a:spLocks noGrp="1"/>
          </p:cNvSpPr>
          <p:nvPr>
            <p:ph idx="1"/>
          </p:nvPr>
        </p:nvSpPr>
        <p:spPr>
          <a:xfrm>
            <a:off x="457200" y="1371600"/>
            <a:ext cx="8229600" cy="5105400"/>
          </a:xfrm>
        </p:spPr>
        <p:txBody>
          <a:bodyPr/>
          <a:lstStyle/>
          <a:p>
            <a:r>
              <a:rPr lang="en-US" smtClean="0"/>
              <a:t>Expert System (ES)</a:t>
            </a:r>
          </a:p>
        </p:txBody>
      </p:sp>
      <p:sp>
        <p:nvSpPr>
          <p:cNvPr id="4" name="Footer Placeholder 3"/>
          <p:cNvSpPr>
            <a:spLocks noGrp="1"/>
          </p:cNvSpPr>
          <p:nvPr>
            <p:ph type="ftr" sz="quarter" idx="11"/>
          </p:nvPr>
        </p:nvSpPr>
        <p:spPr/>
        <p:txBody>
          <a:bodyPr/>
          <a:lstStyle/>
          <a:p>
            <a:pPr>
              <a:defRPr/>
            </a:pPr>
            <a:r>
              <a:rPr lang="en-US"/>
              <a:t>Artificial Intelligence (CSC-320). Week 4, Lecture 3</a:t>
            </a:r>
            <a:endParaRPr lang="en-US"/>
          </a:p>
        </p:txBody>
      </p:sp>
      <p:sp>
        <p:nvSpPr>
          <p:cNvPr id="5" name="Slide Number Placeholder 4"/>
          <p:cNvSpPr>
            <a:spLocks noGrp="1"/>
          </p:cNvSpPr>
          <p:nvPr>
            <p:ph type="sldNum" sz="quarter" idx="12"/>
          </p:nvPr>
        </p:nvSpPr>
        <p:spPr/>
        <p:txBody>
          <a:bodyPr/>
          <a:lstStyle/>
          <a:p>
            <a:pPr>
              <a:defRPr/>
            </a:pPr>
            <a:fld id="{C2A97883-CC34-4891-9848-98E67483C1E3}"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66800" y="1066800"/>
            <a:ext cx="7086600" cy="1143000"/>
          </a:xfrm>
        </p:spPr>
        <p:txBody>
          <a:bodyPr/>
          <a:lstStyle/>
          <a:p>
            <a:pPr eaLnBrk="1" hangingPunct="1"/>
            <a:r>
              <a:rPr lang="en-US" smtClean="0"/>
              <a:t>Miscellaneous Applications</a:t>
            </a:r>
          </a:p>
        </p:txBody>
      </p:sp>
      <p:sp>
        <p:nvSpPr>
          <p:cNvPr id="8195" name="Rectangle 3"/>
          <p:cNvSpPr>
            <a:spLocks noGrp="1" noChangeArrowheads="1"/>
          </p:cNvSpPr>
          <p:nvPr>
            <p:ph type="body" idx="1"/>
          </p:nvPr>
        </p:nvSpPr>
        <p:spPr>
          <a:xfrm>
            <a:off x="1600200" y="2667000"/>
            <a:ext cx="5029200" cy="1600200"/>
          </a:xfrm>
        </p:spPr>
        <p:txBody>
          <a:bodyPr/>
          <a:lstStyle/>
          <a:p>
            <a:pPr eaLnBrk="1" hangingPunct="1">
              <a:lnSpc>
                <a:spcPct val="80000"/>
              </a:lnSpc>
            </a:pPr>
            <a:r>
              <a:rPr lang="en-US" sz="2400" smtClean="0"/>
              <a:t>Weather Forecasting</a:t>
            </a:r>
          </a:p>
          <a:p>
            <a:pPr eaLnBrk="1" hangingPunct="1">
              <a:lnSpc>
                <a:spcPct val="80000"/>
              </a:lnSpc>
            </a:pPr>
            <a:r>
              <a:rPr lang="en-US" sz="2400" smtClean="0"/>
              <a:t>Aircraft identification</a:t>
            </a:r>
          </a:p>
          <a:p>
            <a:pPr eaLnBrk="1" hangingPunct="1">
              <a:lnSpc>
                <a:spcPct val="80000"/>
              </a:lnSpc>
            </a:pPr>
            <a:r>
              <a:rPr lang="en-US" sz="2400" smtClean="0"/>
              <a:t>Battlefield Management</a:t>
            </a:r>
          </a:p>
          <a:p>
            <a:pPr eaLnBrk="1" hangingPunct="1">
              <a:lnSpc>
                <a:spcPct val="80000"/>
              </a:lnSpc>
            </a:pPr>
            <a:r>
              <a:rPr lang="en-US" sz="2400" smtClean="0"/>
              <a:t>And much more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fade">
                                      <p:cBhvr>
                                        <p:cTn id="11" dur="2000"/>
                                        <p:tgtEl>
                                          <p:spTgt spid="8195">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Effect transition="in" filter="fade">
                                      <p:cBhvr>
                                        <p:cTn id="15" dur="2000"/>
                                        <p:tgtEl>
                                          <p:spTgt spid="8195">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Effect transition="in" filter="fade">
                                      <p:cBhvr>
                                        <p:cTn id="19" dur="2000"/>
                                        <p:tgtEl>
                                          <p:spTgt spid="8195">
                                            <p:txEl>
                                              <p:pRg st="2" end="2"/>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animEffect transition="in" filter="fade">
                                      <p:cBhvr>
                                        <p:cTn id="23" dur="2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14400"/>
            <a:ext cx="7867650" cy="573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4"/>
          <p:cNvSpPr>
            <a:spLocks noGrp="1"/>
          </p:cNvSpPr>
          <p:nvPr>
            <p:ph type="title"/>
          </p:nvPr>
        </p:nvSpPr>
        <p:spPr>
          <a:xfrm>
            <a:off x="457200" y="274638"/>
            <a:ext cx="8229600" cy="487362"/>
          </a:xfrm>
        </p:spPr>
        <p:txBody>
          <a:bodyPr/>
          <a:lstStyle/>
          <a:p>
            <a:pPr eaLnBrk="1" hangingPunct="1"/>
            <a:r>
              <a:rPr lang="en-US" smtClean="0">
                <a:solidFill>
                  <a:schemeClr val="accent1"/>
                </a:solidFill>
              </a:rPr>
              <a:t>Human versus Computer 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2057400"/>
            <a:ext cx="7696200" cy="503238"/>
          </a:xfrm>
        </p:spPr>
        <p:txBody>
          <a:bodyPr/>
          <a:lstStyle/>
          <a:p>
            <a:pPr eaLnBrk="1" hangingPunct="1"/>
            <a:r>
              <a:rPr lang="en-US" sz="4000" smtClean="0"/>
              <a:t>Benefits of Expert Systems</a:t>
            </a:r>
          </a:p>
        </p:txBody>
      </p:sp>
      <p:sp>
        <p:nvSpPr>
          <p:cNvPr id="9219" name="Rectangle 3"/>
          <p:cNvSpPr>
            <a:spLocks noGrp="1" noChangeArrowheads="1"/>
          </p:cNvSpPr>
          <p:nvPr>
            <p:ph type="body" idx="1"/>
          </p:nvPr>
        </p:nvSpPr>
        <p:spPr>
          <a:xfrm>
            <a:off x="1143000" y="3124200"/>
            <a:ext cx="7543800" cy="3124200"/>
          </a:xfrm>
        </p:spPr>
        <p:txBody>
          <a:bodyPr/>
          <a:lstStyle/>
          <a:p>
            <a:pPr eaLnBrk="1" hangingPunct="1">
              <a:lnSpc>
                <a:spcPct val="90000"/>
              </a:lnSpc>
            </a:pPr>
            <a:r>
              <a:rPr lang="en-US" sz="2400" smtClean="0"/>
              <a:t>Assist non experts to use the experience of experts</a:t>
            </a:r>
          </a:p>
          <a:p>
            <a:pPr eaLnBrk="1" hangingPunct="1">
              <a:lnSpc>
                <a:spcPct val="90000"/>
              </a:lnSpc>
            </a:pPr>
            <a:r>
              <a:rPr lang="en-US" sz="2400" smtClean="0"/>
              <a:t>Improve productivity</a:t>
            </a:r>
          </a:p>
          <a:p>
            <a:pPr eaLnBrk="1" hangingPunct="1">
              <a:lnSpc>
                <a:spcPct val="90000"/>
              </a:lnSpc>
            </a:pPr>
            <a:r>
              <a:rPr lang="en-US" sz="2400" smtClean="0"/>
              <a:t>Save time by accomplishing tasks more fast and efficiently</a:t>
            </a:r>
          </a:p>
          <a:p>
            <a:pPr eaLnBrk="1" hangingPunct="1">
              <a:lnSpc>
                <a:spcPct val="90000"/>
              </a:lnSpc>
            </a:pPr>
            <a:r>
              <a:rPr lang="en-US" sz="2400" smtClean="0"/>
              <a:t>Simplify operations</a:t>
            </a:r>
          </a:p>
          <a:p>
            <a:pPr eaLnBrk="1" hangingPunct="1">
              <a:lnSpc>
                <a:spcPct val="90000"/>
              </a:lnSpc>
            </a:pPr>
            <a:r>
              <a:rPr lang="en-US" sz="2400" smtClean="0"/>
              <a:t>Automate repetitive, tedious and complex tasks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9219">
                                            <p:txEl>
                                              <p:pRg st="0" end="0"/>
                                            </p:txEl>
                                          </p:spTgt>
                                        </p:tgtEl>
                                        <p:attrNameLst>
                                          <p:attrName>style.visibility</p:attrName>
                                        </p:attrNameLst>
                                      </p:cBhvr>
                                      <p:to>
                                        <p:strVal val="visible"/>
                                      </p:to>
                                    </p:set>
                                    <p:animEffect transition="in" filter="fade">
                                      <p:cBhvr>
                                        <p:cTn id="11" dur="2000"/>
                                        <p:tgtEl>
                                          <p:spTgt spid="9219">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Effect transition="in" filter="fade">
                                      <p:cBhvr>
                                        <p:cTn id="15" dur="2000"/>
                                        <p:tgtEl>
                                          <p:spTgt spid="9219">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Effect transition="in" filter="fade">
                                      <p:cBhvr>
                                        <p:cTn id="19" dur="2000"/>
                                        <p:tgtEl>
                                          <p:spTgt spid="9219">
                                            <p:txEl>
                                              <p:pRg st="2" end="2"/>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9219">
                                            <p:txEl>
                                              <p:pRg st="3" end="3"/>
                                            </p:txEl>
                                          </p:spTgt>
                                        </p:tgtEl>
                                        <p:attrNameLst>
                                          <p:attrName>style.visibility</p:attrName>
                                        </p:attrNameLst>
                                      </p:cBhvr>
                                      <p:to>
                                        <p:strVal val="visible"/>
                                      </p:to>
                                    </p:set>
                                    <p:animEffect transition="in" filter="fade">
                                      <p:cBhvr>
                                        <p:cTn id="23" dur="2000"/>
                                        <p:tgtEl>
                                          <p:spTgt spid="9219">
                                            <p:txEl>
                                              <p:pRg st="3" end="3"/>
                                            </p:txEl>
                                          </p:spTgt>
                                        </p:tgtEl>
                                      </p:cBhvr>
                                    </p:animEffect>
                                  </p:childTnLst>
                                </p:cTn>
                              </p:par>
                            </p:childTnLst>
                          </p:cTn>
                        </p:par>
                        <p:par>
                          <p:cTn id="24" fill="hold" nodeType="afterGroup">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20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71600" y="1828800"/>
            <a:ext cx="6934200" cy="579438"/>
          </a:xfrm>
        </p:spPr>
        <p:txBody>
          <a:bodyPr/>
          <a:lstStyle/>
          <a:p>
            <a:pPr eaLnBrk="1" hangingPunct="1"/>
            <a:r>
              <a:rPr lang="en-US" sz="3200" smtClean="0"/>
              <a:t>Benefits over conventional software</a:t>
            </a:r>
          </a:p>
        </p:txBody>
      </p:sp>
      <p:sp>
        <p:nvSpPr>
          <p:cNvPr id="10243" name="Rectangle 3"/>
          <p:cNvSpPr>
            <a:spLocks noGrp="1" noChangeArrowheads="1"/>
          </p:cNvSpPr>
          <p:nvPr>
            <p:ph type="body" idx="1"/>
          </p:nvPr>
        </p:nvSpPr>
        <p:spPr>
          <a:xfrm>
            <a:off x="1600200" y="3276600"/>
            <a:ext cx="6477000" cy="1981200"/>
          </a:xfrm>
        </p:spPr>
        <p:txBody>
          <a:bodyPr/>
          <a:lstStyle/>
          <a:p>
            <a:pPr eaLnBrk="1" hangingPunct="1">
              <a:lnSpc>
                <a:spcPct val="90000"/>
              </a:lnSpc>
            </a:pPr>
            <a:r>
              <a:rPr lang="en-US" sz="2400" smtClean="0"/>
              <a:t>Permits new kinds of problems to be solved thereby making the computer more useful</a:t>
            </a:r>
          </a:p>
          <a:p>
            <a:pPr eaLnBrk="1" hangingPunct="1">
              <a:lnSpc>
                <a:spcPct val="90000"/>
              </a:lnSpc>
            </a:pPr>
            <a:r>
              <a:rPr lang="en-US" sz="2400" smtClean="0"/>
              <a:t>Independent of expert</a:t>
            </a:r>
          </a:p>
          <a:p>
            <a:pPr eaLnBrk="1" hangingPunct="1">
              <a:lnSpc>
                <a:spcPct val="90000"/>
              </a:lnSpc>
            </a:pPr>
            <a:r>
              <a:rPr lang="en-US" sz="2400" smtClean="0"/>
              <a:t>Sometimes it is more economical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Effect transition="in" filter="fade">
                                      <p:cBhvr>
                                        <p:cTn id="11" dur="2000"/>
                                        <p:tgtEl>
                                          <p:spTgt spid="10243">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fade">
                                      <p:cBhvr>
                                        <p:cTn id="15" dur="2000"/>
                                        <p:tgtEl>
                                          <p:spTgt spid="10243">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Effect transition="in" filter="fade">
                                      <p:cBhvr>
                                        <p:cTn id="19" dur="20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90600" y="2133600"/>
            <a:ext cx="5943600" cy="503238"/>
          </a:xfrm>
        </p:spPr>
        <p:txBody>
          <a:bodyPr/>
          <a:lstStyle/>
          <a:p>
            <a:pPr eaLnBrk="1" hangingPunct="1"/>
            <a:r>
              <a:rPr lang="en-US" sz="4000" smtClean="0"/>
              <a:t>A look on downside</a:t>
            </a:r>
          </a:p>
        </p:txBody>
      </p:sp>
      <p:sp>
        <p:nvSpPr>
          <p:cNvPr id="11267" name="Rectangle 3"/>
          <p:cNvSpPr>
            <a:spLocks noGrp="1" noChangeArrowheads="1"/>
          </p:cNvSpPr>
          <p:nvPr>
            <p:ph type="body" idx="1"/>
          </p:nvPr>
        </p:nvSpPr>
        <p:spPr>
          <a:xfrm>
            <a:off x="1447800" y="3429000"/>
            <a:ext cx="5867400" cy="1828800"/>
          </a:xfrm>
        </p:spPr>
        <p:txBody>
          <a:bodyPr/>
          <a:lstStyle/>
          <a:p>
            <a:pPr eaLnBrk="1" hangingPunct="1">
              <a:lnSpc>
                <a:spcPct val="90000"/>
              </a:lnSpc>
            </a:pPr>
            <a:r>
              <a:rPr lang="en-US" sz="2400" smtClean="0"/>
              <a:t>ES development is an uphill</a:t>
            </a:r>
          </a:p>
          <a:p>
            <a:pPr eaLnBrk="1" hangingPunct="1">
              <a:lnSpc>
                <a:spcPct val="90000"/>
              </a:lnSpc>
            </a:pPr>
            <a:r>
              <a:rPr lang="en-US" sz="2400" smtClean="0"/>
              <a:t>They are expansive</a:t>
            </a:r>
          </a:p>
          <a:p>
            <a:pPr eaLnBrk="1" hangingPunct="1">
              <a:lnSpc>
                <a:spcPct val="90000"/>
              </a:lnSpc>
            </a:pPr>
            <a:r>
              <a:rPr lang="en-US" sz="2400" smtClean="0"/>
              <a:t>Hardware requirement is expansive</a:t>
            </a:r>
          </a:p>
          <a:p>
            <a:pPr eaLnBrk="1" hangingPunct="1">
              <a:lnSpc>
                <a:spcPct val="90000"/>
              </a:lnSpc>
            </a:pPr>
            <a:r>
              <a:rPr lang="en-US" sz="2400" smtClean="0"/>
              <a:t>They are not 100 % reliable</a:t>
            </a:r>
          </a:p>
          <a:p>
            <a:pPr eaLnBrk="1" hangingPunct="1">
              <a:lnSpc>
                <a:spcPct val="90000"/>
              </a:lnSpc>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fade">
                                      <p:cBhvr>
                                        <p:cTn id="11" dur="2000"/>
                                        <p:tgtEl>
                                          <p:spTgt spid="11267">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Effect transition="in" filter="fade">
                                      <p:cBhvr>
                                        <p:cTn id="15" dur="2000"/>
                                        <p:tgtEl>
                                          <p:spTgt spid="11267">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fade">
                                      <p:cBhvr>
                                        <p:cTn id="19" dur="2000"/>
                                        <p:tgtEl>
                                          <p:spTgt spid="11267">
                                            <p:txEl>
                                              <p:pRg st="2" end="2"/>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1267">
                                            <p:txEl>
                                              <p:pRg st="3" end="3"/>
                                            </p:txEl>
                                          </p:spTgt>
                                        </p:tgtEl>
                                        <p:attrNameLst>
                                          <p:attrName>style.visibility</p:attrName>
                                        </p:attrNameLst>
                                      </p:cBhvr>
                                      <p:to>
                                        <p:strVal val="visible"/>
                                      </p:to>
                                    </p:set>
                                    <p:animEffect transition="in" filter="fade">
                                      <p:cBhvr>
                                        <p:cTn id="23" dur="20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95400" y="1752600"/>
            <a:ext cx="7467600" cy="579438"/>
          </a:xfrm>
        </p:spPr>
        <p:txBody>
          <a:bodyPr/>
          <a:lstStyle/>
          <a:p>
            <a:pPr eaLnBrk="1" hangingPunct="1"/>
            <a:r>
              <a:rPr lang="en-US" sz="3600" smtClean="0"/>
              <a:t>Standalone vs. Embedded systems</a:t>
            </a:r>
          </a:p>
        </p:txBody>
      </p:sp>
      <p:sp>
        <p:nvSpPr>
          <p:cNvPr id="12291" name="Rectangle 3"/>
          <p:cNvSpPr>
            <a:spLocks noGrp="1" noChangeArrowheads="1"/>
          </p:cNvSpPr>
          <p:nvPr>
            <p:ph type="body" idx="1"/>
          </p:nvPr>
        </p:nvSpPr>
        <p:spPr>
          <a:xfrm>
            <a:off x="1295400" y="3429000"/>
            <a:ext cx="6858000" cy="1905000"/>
          </a:xfrm>
        </p:spPr>
        <p:txBody>
          <a:bodyPr/>
          <a:lstStyle/>
          <a:p>
            <a:pPr eaLnBrk="1" hangingPunct="1"/>
            <a:r>
              <a:rPr lang="en-US" sz="2400" smtClean="0"/>
              <a:t>In standalone systems the computer is only dedicated to the Expert system running on it</a:t>
            </a:r>
          </a:p>
          <a:p>
            <a:pPr eaLnBrk="1" hangingPunct="1"/>
            <a:r>
              <a:rPr lang="en-US" sz="2400" smtClean="0"/>
              <a:t>In embedded systems Expert system is just a portion of another larger program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fade">
                                      <p:cBhvr>
                                        <p:cTn id="11" dur="2000"/>
                                        <p:tgtEl>
                                          <p:spTgt spid="12291">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Effect transition="in" filter="fade">
                                      <p:cBhvr>
                                        <p:cTn id="15" dur="2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Times New Roman"/>
        <a:ea typeface=""/>
        <a:cs typeface=""/>
      </a:majorFont>
      <a:minorFont>
        <a:latin typeface="Times New Roman"/>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643</TotalTime>
  <Words>641</Words>
  <Application>Microsoft Office PowerPoint</Application>
  <PresentationFormat>On-screen Show (4:3)</PresentationFormat>
  <Paragraphs>108</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Times New Roman</vt:lpstr>
      <vt:lpstr>Wingdings 2</vt:lpstr>
      <vt:lpstr>Calibri</vt:lpstr>
      <vt:lpstr>Wingdings</vt:lpstr>
      <vt:lpstr>Flow</vt:lpstr>
      <vt:lpstr>Lecture 12 Artificial Intelligence  (CSC-320) </vt:lpstr>
      <vt:lpstr>In Previous Lecture</vt:lpstr>
      <vt:lpstr>In today’s Lecture</vt:lpstr>
      <vt:lpstr>Miscellaneous Applications</vt:lpstr>
      <vt:lpstr>Human versus Computer ES</vt:lpstr>
      <vt:lpstr>Benefits of Expert Systems</vt:lpstr>
      <vt:lpstr>Benefits over conventional software</vt:lpstr>
      <vt:lpstr>A look on downside</vt:lpstr>
      <vt:lpstr>Standalone vs. Embedded systems</vt:lpstr>
      <vt:lpstr>PowerPoint Presentation</vt:lpstr>
      <vt:lpstr>The Knowledge base</vt:lpstr>
      <vt:lpstr>Working memory</vt:lpstr>
      <vt:lpstr>Expert System</vt:lpstr>
      <vt:lpstr>An example of production rules</vt:lpstr>
      <vt:lpstr>The Data Base</vt:lpstr>
      <vt:lpstr>The Inference Engine</vt:lpstr>
      <vt:lpstr>PowerPoint Presentation</vt:lpstr>
      <vt:lpstr>Example Explanation</vt:lpstr>
      <vt:lpstr>Explanation Facility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Dr.Muhammad Arshad</dc:creator>
  <cp:lastModifiedBy>usman</cp:lastModifiedBy>
  <cp:revision>114</cp:revision>
  <dcterms:created xsi:type="dcterms:W3CDTF">2012-01-23T07:22:42Z</dcterms:created>
  <dcterms:modified xsi:type="dcterms:W3CDTF">2012-03-18T17:14:41Z</dcterms:modified>
</cp:coreProperties>
</file>