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sldIdLst>
    <p:sldId id="257" r:id="rId2"/>
    <p:sldId id="275" r:id="rId3"/>
    <p:sldId id="276" r:id="rId4"/>
    <p:sldId id="277" r:id="rId5"/>
    <p:sldId id="278" r:id="rId6"/>
    <p:sldId id="279" r:id="rId7"/>
    <p:sldId id="280" r:id="rId8"/>
    <p:sldId id="281" r:id="rId9"/>
    <p:sldId id="282" r:id="rId10"/>
    <p:sldId id="283"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E06CD60-924B-431E-BD4D-18DD0709910E}" type="datetimeFigureOut">
              <a:rPr lang="en-US"/>
              <a:pPr>
                <a:defRPr/>
              </a:pPr>
              <a:t>3/20/2019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D2A8215-7F03-499B-B4CB-75D261F29D7C}" type="slidenum">
              <a:rPr lang="en-US"/>
              <a:pPr>
                <a:defRPr/>
              </a:pPr>
              <a:t>‹#›</a:t>
            </a:fld>
            <a:endParaRPr lang="en-US"/>
          </a:p>
        </p:txBody>
      </p:sp>
    </p:spTree>
    <p:extLst>
      <p:ext uri="{BB962C8B-B14F-4D97-AF65-F5344CB8AC3E}">
        <p14:creationId xmlns:p14="http://schemas.microsoft.com/office/powerpoint/2010/main" val="33603417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D7B4B1-71D2-4AB8-91F4-715087ADF68B}" type="slidenum">
              <a:rPr lang="en-US" smtClean="0"/>
              <a:pPr fontAlgn="base">
                <a:spcBef>
                  <a:spcPct val="0"/>
                </a:spcBef>
                <a:spcAft>
                  <a:spcPct val="0"/>
                </a:spcAft>
                <a:defRPr/>
              </a:pPr>
              <a:t>1</a:t>
            </a:fld>
            <a:endParaRPr lang="en-US"/>
          </a:p>
        </p:txBody>
      </p:sp>
      <p:sp>
        <p:nvSpPr>
          <p:cNvPr id="18435" name="Rectangle 2050"/>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2051"/>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fld id="{BD1FDB98-463C-4D32-AADA-8D2B16D58F3D}" type="datetime1">
              <a:rPr lang="en-US"/>
              <a:pPr>
                <a:defRPr/>
              </a:pPr>
              <a:t>3/20/2019</a:t>
            </a:fld>
            <a:endParaRPr lang="en-US"/>
          </a:p>
        </p:txBody>
      </p:sp>
      <p:sp>
        <p:nvSpPr>
          <p:cNvPr id="5" name="Footer Placeholder 18"/>
          <p:cNvSpPr>
            <a:spLocks noGrp="1"/>
          </p:cNvSpPr>
          <p:nvPr>
            <p:ph type="ftr" sz="quarter" idx="11"/>
          </p:nvPr>
        </p:nvSpPr>
        <p:spPr/>
        <p:txBody>
          <a:bodyPr/>
          <a:lstStyle>
            <a:lvl1pPr>
              <a:defRPr/>
            </a:lvl1pPr>
          </a:lstStyle>
          <a:p>
            <a:pPr>
              <a:defRPr/>
            </a:pPr>
            <a:r>
              <a:rPr lang="en-US"/>
              <a:t>Artificial Intelligence (CSC-320). Week 3, Lecture 2</a:t>
            </a:r>
          </a:p>
        </p:txBody>
      </p:sp>
      <p:sp>
        <p:nvSpPr>
          <p:cNvPr id="6" name="Slide Number Placeholder 26"/>
          <p:cNvSpPr>
            <a:spLocks noGrp="1"/>
          </p:cNvSpPr>
          <p:nvPr>
            <p:ph type="sldNum" sz="quarter" idx="12"/>
          </p:nvPr>
        </p:nvSpPr>
        <p:spPr/>
        <p:txBody>
          <a:bodyPr/>
          <a:lstStyle>
            <a:lvl1pPr>
              <a:defRPr/>
            </a:lvl1pPr>
          </a:lstStyle>
          <a:p>
            <a:pPr>
              <a:defRPr/>
            </a:pPr>
            <a:fld id="{2DD10B5F-E1C9-4A57-B631-5755A9B638A1}" type="slidenum">
              <a:rPr lang="en-US"/>
              <a:pPr>
                <a:defRPr/>
              </a:pPr>
              <a:t>‹#›</a:t>
            </a:fld>
            <a:endParaRPr lang="en-US"/>
          </a:p>
        </p:txBody>
      </p:sp>
    </p:spTree>
    <p:extLst>
      <p:ext uri="{BB962C8B-B14F-4D97-AF65-F5344CB8AC3E}">
        <p14:creationId xmlns:p14="http://schemas.microsoft.com/office/powerpoint/2010/main" val="31166818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E5F1BF13-68D6-4CD6-93CA-A060334E8CB4}" type="datetime1">
              <a:rPr lang="en-US"/>
              <a:pPr>
                <a:defRPr/>
              </a:pPr>
              <a:t>3/20/2019</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Artificial Intelligence (CSC-320). Week 3, Lecture 2</a:t>
            </a:r>
          </a:p>
        </p:txBody>
      </p:sp>
      <p:sp>
        <p:nvSpPr>
          <p:cNvPr id="6" name="Slide Number Placeholder 17"/>
          <p:cNvSpPr>
            <a:spLocks noGrp="1"/>
          </p:cNvSpPr>
          <p:nvPr>
            <p:ph type="sldNum" sz="quarter" idx="12"/>
          </p:nvPr>
        </p:nvSpPr>
        <p:spPr/>
        <p:txBody>
          <a:bodyPr/>
          <a:lstStyle>
            <a:lvl1pPr>
              <a:defRPr/>
            </a:lvl1pPr>
          </a:lstStyle>
          <a:p>
            <a:pPr>
              <a:defRPr/>
            </a:pPr>
            <a:fld id="{D4359714-E7E4-488D-9E59-54D010939AD8}" type="slidenum">
              <a:rPr lang="en-US"/>
              <a:pPr>
                <a:defRPr/>
              </a:pPr>
              <a:t>‹#›</a:t>
            </a:fld>
            <a:endParaRPr lang="en-US"/>
          </a:p>
        </p:txBody>
      </p:sp>
    </p:spTree>
    <p:extLst>
      <p:ext uri="{BB962C8B-B14F-4D97-AF65-F5344CB8AC3E}">
        <p14:creationId xmlns:p14="http://schemas.microsoft.com/office/powerpoint/2010/main" val="1378023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EF4D4640-9B4C-4544-A82F-9326B1D1C5C0}" type="datetime1">
              <a:rPr lang="en-US"/>
              <a:pPr>
                <a:defRPr/>
              </a:pPr>
              <a:t>3/20/2019</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Artificial Intelligence (CSC-320). Week 3, Lecture 2</a:t>
            </a:r>
          </a:p>
        </p:txBody>
      </p:sp>
      <p:sp>
        <p:nvSpPr>
          <p:cNvPr id="6" name="Slide Number Placeholder 17"/>
          <p:cNvSpPr>
            <a:spLocks noGrp="1"/>
          </p:cNvSpPr>
          <p:nvPr>
            <p:ph type="sldNum" sz="quarter" idx="12"/>
          </p:nvPr>
        </p:nvSpPr>
        <p:spPr/>
        <p:txBody>
          <a:bodyPr/>
          <a:lstStyle>
            <a:lvl1pPr>
              <a:defRPr/>
            </a:lvl1pPr>
          </a:lstStyle>
          <a:p>
            <a:pPr>
              <a:defRPr/>
            </a:pPr>
            <a:fld id="{FC46A984-3A1D-415B-A3AA-A192CAEF42E6}" type="slidenum">
              <a:rPr lang="en-US"/>
              <a:pPr>
                <a:defRPr/>
              </a:pPr>
              <a:t>‹#›</a:t>
            </a:fld>
            <a:endParaRPr lang="en-US"/>
          </a:p>
        </p:txBody>
      </p:sp>
    </p:spTree>
    <p:extLst>
      <p:ext uri="{BB962C8B-B14F-4D97-AF65-F5344CB8AC3E}">
        <p14:creationId xmlns:p14="http://schemas.microsoft.com/office/powerpoint/2010/main" val="2281602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F5E81A32-BB6A-412E-89B5-F4F1CE3F6AA6}" type="datetime1">
              <a:rPr lang="en-US"/>
              <a:pPr>
                <a:defRPr/>
              </a:pPr>
              <a:t>3/20/2019</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Artificial Intelligence (CSC-320). Week 3, Lecture 2</a:t>
            </a:r>
          </a:p>
        </p:txBody>
      </p:sp>
      <p:sp>
        <p:nvSpPr>
          <p:cNvPr id="6" name="Slide Number Placeholder 17"/>
          <p:cNvSpPr>
            <a:spLocks noGrp="1"/>
          </p:cNvSpPr>
          <p:nvPr>
            <p:ph type="sldNum" sz="quarter" idx="12"/>
          </p:nvPr>
        </p:nvSpPr>
        <p:spPr/>
        <p:txBody>
          <a:bodyPr/>
          <a:lstStyle>
            <a:lvl1pPr>
              <a:defRPr/>
            </a:lvl1pPr>
          </a:lstStyle>
          <a:p>
            <a:pPr>
              <a:defRPr/>
            </a:pPr>
            <a:fld id="{A0C5ABA4-2F64-489B-B04C-CBA2D1AA0960}" type="slidenum">
              <a:rPr lang="en-US"/>
              <a:pPr>
                <a:defRPr/>
              </a:pPr>
              <a:t>‹#›</a:t>
            </a:fld>
            <a:endParaRPr lang="en-US"/>
          </a:p>
        </p:txBody>
      </p:sp>
    </p:spTree>
    <p:extLst>
      <p:ext uri="{BB962C8B-B14F-4D97-AF65-F5344CB8AC3E}">
        <p14:creationId xmlns:p14="http://schemas.microsoft.com/office/powerpoint/2010/main" val="1359026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B696AEA-2A07-49C3-A262-6BE5D9914765}" type="datetime1">
              <a:rPr lang="en-US"/>
              <a:pPr>
                <a:defRPr/>
              </a:pPr>
              <a:t>3/20/2019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Artificial Intelligence (CSC-320). Week 3, Lecture 2</a:t>
            </a:r>
          </a:p>
        </p:txBody>
      </p:sp>
      <p:sp>
        <p:nvSpPr>
          <p:cNvPr id="6" name="Slide Number Placeholder 5"/>
          <p:cNvSpPr>
            <a:spLocks noGrp="1"/>
          </p:cNvSpPr>
          <p:nvPr>
            <p:ph type="sldNum" sz="quarter" idx="12"/>
          </p:nvPr>
        </p:nvSpPr>
        <p:spPr/>
        <p:txBody>
          <a:bodyPr/>
          <a:lstStyle>
            <a:lvl1pPr>
              <a:defRPr/>
            </a:lvl1pPr>
          </a:lstStyle>
          <a:p>
            <a:pPr>
              <a:defRPr/>
            </a:pPr>
            <a:fld id="{22DA56B2-2CD3-4C57-8324-461C591D3477}" type="slidenum">
              <a:rPr lang="en-US"/>
              <a:pPr>
                <a:defRPr/>
              </a:pPr>
              <a:t>‹#›</a:t>
            </a:fld>
            <a:endParaRPr lang="en-US"/>
          </a:p>
        </p:txBody>
      </p:sp>
    </p:spTree>
    <p:extLst>
      <p:ext uri="{BB962C8B-B14F-4D97-AF65-F5344CB8AC3E}">
        <p14:creationId xmlns:p14="http://schemas.microsoft.com/office/powerpoint/2010/main" val="53476194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D11FF3A1-4594-4421-AC42-150616EC9794}" type="datetime1">
              <a:rPr lang="en-US"/>
              <a:pPr>
                <a:defRPr/>
              </a:pPr>
              <a:t>3/20/2019</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Artificial Intelligence (CSC-320). Week 3, Lecture 2</a:t>
            </a:r>
          </a:p>
        </p:txBody>
      </p:sp>
      <p:sp>
        <p:nvSpPr>
          <p:cNvPr id="7" name="Slide Number Placeholder 17"/>
          <p:cNvSpPr>
            <a:spLocks noGrp="1"/>
          </p:cNvSpPr>
          <p:nvPr>
            <p:ph type="sldNum" sz="quarter" idx="12"/>
          </p:nvPr>
        </p:nvSpPr>
        <p:spPr/>
        <p:txBody>
          <a:bodyPr/>
          <a:lstStyle>
            <a:lvl1pPr>
              <a:defRPr/>
            </a:lvl1pPr>
          </a:lstStyle>
          <a:p>
            <a:pPr>
              <a:defRPr/>
            </a:pPr>
            <a:fld id="{E0B04D2C-BACF-4871-83F9-DDF6373487C9}" type="slidenum">
              <a:rPr lang="en-US"/>
              <a:pPr>
                <a:defRPr/>
              </a:pPr>
              <a:t>‹#›</a:t>
            </a:fld>
            <a:endParaRPr lang="en-US"/>
          </a:p>
        </p:txBody>
      </p:sp>
    </p:spTree>
    <p:extLst>
      <p:ext uri="{BB962C8B-B14F-4D97-AF65-F5344CB8AC3E}">
        <p14:creationId xmlns:p14="http://schemas.microsoft.com/office/powerpoint/2010/main" val="1235538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fld id="{4661B3DC-9D94-4E55-8034-6A459C445CA2}" type="datetime1">
              <a:rPr lang="en-US"/>
              <a:pPr>
                <a:defRPr/>
              </a:pPr>
              <a:t>3/20/2019</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a:t>Artificial Intelligence (CSC-320). Week 3, Lecture 2</a:t>
            </a:r>
          </a:p>
        </p:txBody>
      </p:sp>
      <p:sp>
        <p:nvSpPr>
          <p:cNvPr id="9" name="Slide Number Placeholder 17"/>
          <p:cNvSpPr>
            <a:spLocks noGrp="1"/>
          </p:cNvSpPr>
          <p:nvPr>
            <p:ph type="sldNum" sz="quarter" idx="12"/>
          </p:nvPr>
        </p:nvSpPr>
        <p:spPr/>
        <p:txBody>
          <a:bodyPr/>
          <a:lstStyle>
            <a:lvl1pPr>
              <a:defRPr/>
            </a:lvl1pPr>
          </a:lstStyle>
          <a:p>
            <a:pPr>
              <a:defRPr/>
            </a:pPr>
            <a:fld id="{51EA55CE-B845-45F9-9043-5FF61B911A49}" type="slidenum">
              <a:rPr lang="en-US"/>
              <a:pPr>
                <a:defRPr/>
              </a:pPr>
              <a:t>‹#›</a:t>
            </a:fld>
            <a:endParaRPr lang="en-US"/>
          </a:p>
        </p:txBody>
      </p:sp>
    </p:spTree>
    <p:extLst>
      <p:ext uri="{BB962C8B-B14F-4D97-AF65-F5344CB8AC3E}">
        <p14:creationId xmlns:p14="http://schemas.microsoft.com/office/powerpoint/2010/main" val="2805506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76101570-51B8-4E98-955B-EDA94489DDE9}" type="datetime1">
              <a:rPr lang="en-US"/>
              <a:pPr>
                <a:defRPr/>
              </a:pPr>
              <a:t>3/20/2019</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a:t>Artificial Intelligence (CSC-320). Week 3, Lecture 2</a:t>
            </a:r>
          </a:p>
        </p:txBody>
      </p:sp>
      <p:sp>
        <p:nvSpPr>
          <p:cNvPr id="5" name="Slide Number Placeholder 17"/>
          <p:cNvSpPr>
            <a:spLocks noGrp="1"/>
          </p:cNvSpPr>
          <p:nvPr>
            <p:ph type="sldNum" sz="quarter" idx="12"/>
          </p:nvPr>
        </p:nvSpPr>
        <p:spPr/>
        <p:txBody>
          <a:bodyPr/>
          <a:lstStyle>
            <a:lvl1pPr>
              <a:defRPr/>
            </a:lvl1pPr>
          </a:lstStyle>
          <a:p>
            <a:pPr>
              <a:defRPr/>
            </a:pPr>
            <a:fld id="{BE9226D6-E4E2-44B4-8838-B86180CC2EC8}" type="slidenum">
              <a:rPr lang="en-US"/>
              <a:pPr>
                <a:defRPr/>
              </a:pPr>
              <a:t>‹#›</a:t>
            </a:fld>
            <a:endParaRPr lang="en-US"/>
          </a:p>
        </p:txBody>
      </p:sp>
    </p:spTree>
    <p:extLst>
      <p:ext uri="{BB962C8B-B14F-4D97-AF65-F5344CB8AC3E}">
        <p14:creationId xmlns:p14="http://schemas.microsoft.com/office/powerpoint/2010/main" val="1880391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E760FE1-C0DB-4C69-B7F0-2FDABCF385DA}" type="datetime1">
              <a:rPr lang="en-US"/>
              <a:pPr>
                <a:defRPr/>
              </a:pPr>
              <a:t>3/20/2019</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Artificial Intelligence (CSC-320). Week 3, Lecture 2</a:t>
            </a:r>
          </a:p>
        </p:txBody>
      </p:sp>
      <p:sp>
        <p:nvSpPr>
          <p:cNvPr id="4" name="Slide Number Placeholder 17"/>
          <p:cNvSpPr>
            <a:spLocks noGrp="1"/>
          </p:cNvSpPr>
          <p:nvPr>
            <p:ph type="sldNum" sz="quarter" idx="12"/>
          </p:nvPr>
        </p:nvSpPr>
        <p:spPr/>
        <p:txBody>
          <a:bodyPr/>
          <a:lstStyle>
            <a:lvl1pPr>
              <a:defRPr/>
            </a:lvl1pPr>
          </a:lstStyle>
          <a:p>
            <a:pPr>
              <a:defRPr/>
            </a:pPr>
            <a:fld id="{E7440F6A-C8B6-42E3-8BDC-3F2F5CF74716}" type="slidenum">
              <a:rPr lang="en-US"/>
              <a:pPr>
                <a:defRPr/>
              </a:pPr>
              <a:t>‹#›</a:t>
            </a:fld>
            <a:endParaRPr lang="en-US"/>
          </a:p>
        </p:txBody>
      </p:sp>
    </p:spTree>
    <p:extLst>
      <p:ext uri="{BB962C8B-B14F-4D97-AF65-F5344CB8AC3E}">
        <p14:creationId xmlns:p14="http://schemas.microsoft.com/office/powerpoint/2010/main" val="96928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B44650E7-FFC6-4701-A853-195E7CC074AD}" type="datetime1">
              <a:rPr lang="en-US"/>
              <a:pPr>
                <a:defRPr/>
              </a:pPr>
              <a:t>3/20/2019</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Artificial Intelligence (CSC-320). Week 3, Lecture 2</a:t>
            </a:r>
          </a:p>
        </p:txBody>
      </p:sp>
      <p:sp>
        <p:nvSpPr>
          <p:cNvPr id="7" name="Slide Number Placeholder 17"/>
          <p:cNvSpPr>
            <a:spLocks noGrp="1"/>
          </p:cNvSpPr>
          <p:nvPr>
            <p:ph type="sldNum" sz="quarter" idx="12"/>
          </p:nvPr>
        </p:nvSpPr>
        <p:spPr/>
        <p:txBody>
          <a:bodyPr/>
          <a:lstStyle>
            <a:lvl1pPr>
              <a:defRPr/>
            </a:lvl1pPr>
          </a:lstStyle>
          <a:p>
            <a:pPr>
              <a:defRPr/>
            </a:pPr>
            <a:fld id="{52F3B7D9-DAC3-4A26-AEEA-B45B6DC0EACF}" type="slidenum">
              <a:rPr lang="en-US"/>
              <a:pPr>
                <a:defRPr/>
              </a:pPr>
              <a:t>‹#›</a:t>
            </a:fld>
            <a:endParaRPr lang="en-US"/>
          </a:p>
        </p:txBody>
      </p:sp>
    </p:spTree>
    <p:extLst>
      <p:ext uri="{BB962C8B-B14F-4D97-AF65-F5344CB8AC3E}">
        <p14:creationId xmlns:p14="http://schemas.microsoft.com/office/powerpoint/2010/main" val="2156487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B2FD4CFA-AA1C-4044-8B2B-2BF82DE22A83}" type="datetime1">
              <a:rPr lang="en-US"/>
              <a:pPr>
                <a:defRPr/>
              </a:pPr>
              <a:t>3/20/2019</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a:t>Artificial Intelligence (CSC-320). Week 3, Lecture 2</a:t>
            </a: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7566C38D-391C-4BA9-BC76-242C4C2CBFAE}" type="slidenum">
              <a:rPr lang="en-US"/>
              <a:pPr>
                <a:defRPr/>
              </a:pPr>
              <a:t>‹#›</a:t>
            </a:fld>
            <a:endParaRPr lang="en-US"/>
          </a:p>
        </p:txBody>
      </p:sp>
    </p:spTree>
    <p:extLst>
      <p:ext uri="{BB962C8B-B14F-4D97-AF65-F5344CB8AC3E}">
        <p14:creationId xmlns:p14="http://schemas.microsoft.com/office/powerpoint/2010/main" val="850692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3627953A-91ED-4C1E-9E60-17D738405CC4}" type="datetime1">
              <a:rPr lang="en-US"/>
              <a:pPr>
                <a:defRPr/>
              </a:pPr>
              <a:t>3/20/2019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r>
              <a:rPr lang="en-US"/>
              <a:t>Artificial Intelligence (CSC-320). Week 3, Lecture 2</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A37D07A1-7190-462C-AF3D-D137122333BB}"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837" r:id="rId1"/>
    <p:sldLayoutId id="2147483836" r:id="rId2"/>
    <p:sldLayoutId id="2147483838" r:id="rId3"/>
    <p:sldLayoutId id="2147483835" r:id="rId4"/>
    <p:sldLayoutId id="2147483834" r:id="rId5"/>
    <p:sldLayoutId id="2147483833" r:id="rId6"/>
    <p:sldLayoutId id="2147483832" r:id="rId7"/>
    <p:sldLayoutId id="2147483831" r:id="rId8"/>
    <p:sldLayoutId id="2147483839" r:id="rId9"/>
    <p:sldLayoutId id="2147483830" r:id="rId10"/>
    <p:sldLayoutId id="2147483829" r:id="rId11"/>
  </p:sldLayoutIdLst>
  <p:hf hd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Times New Roman" pitchFamily="18" charset="0"/>
        </a:defRPr>
      </a:lvl2pPr>
      <a:lvl3pPr algn="l" rtl="0" eaLnBrk="0" fontAlgn="base" hangingPunct="0">
        <a:spcBef>
          <a:spcPct val="0"/>
        </a:spcBef>
        <a:spcAft>
          <a:spcPct val="0"/>
        </a:spcAft>
        <a:defRPr sz="5000">
          <a:solidFill>
            <a:schemeClr val="tx2"/>
          </a:solidFill>
          <a:latin typeface="Times New Roman" pitchFamily="18" charset="0"/>
        </a:defRPr>
      </a:lvl3pPr>
      <a:lvl4pPr algn="l" rtl="0" eaLnBrk="0" fontAlgn="base" hangingPunct="0">
        <a:spcBef>
          <a:spcPct val="0"/>
        </a:spcBef>
        <a:spcAft>
          <a:spcPct val="0"/>
        </a:spcAft>
        <a:defRPr sz="5000">
          <a:solidFill>
            <a:schemeClr val="tx2"/>
          </a:solidFill>
          <a:latin typeface="Times New Roman" pitchFamily="18" charset="0"/>
        </a:defRPr>
      </a:lvl4pPr>
      <a:lvl5pPr algn="l" rtl="0" eaLnBrk="0" fontAlgn="base" hangingPunct="0">
        <a:spcBef>
          <a:spcPct val="0"/>
        </a:spcBef>
        <a:spcAft>
          <a:spcPct val="0"/>
        </a:spcAft>
        <a:defRPr sz="5000">
          <a:solidFill>
            <a:schemeClr val="tx2"/>
          </a:solidFill>
          <a:latin typeface="Times New Roman" pitchFamily="18" charset="0"/>
        </a:defRPr>
      </a:lvl5pPr>
      <a:lvl6pPr marL="457200" algn="l" rtl="0" fontAlgn="base">
        <a:spcBef>
          <a:spcPct val="0"/>
        </a:spcBef>
        <a:spcAft>
          <a:spcPct val="0"/>
        </a:spcAft>
        <a:defRPr sz="5000">
          <a:solidFill>
            <a:schemeClr val="tx2"/>
          </a:solidFill>
          <a:latin typeface="Times New Roman" pitchFamily="18" charset="0"/>
        </a:defRPr>
      </a:lvl6pPr>
      <a:lvl7pPr marL="914400" algn="l" rtl="0" fontAlgn="base">
        <a:spcBef>
          <a:spcPct val="0"/>
        </a:spcBef>
        <a:spcAft>
          <a:spcPct val="0"/>
        </a:spcAft>
        <a:defRPr sz="5000">
          <a:solidFill>
            <a:schemeClr val="tx2"/>
          </a:solidFill>
          <a:latin typeface="Times New Roman" pitchFamily="18" charset="0"/>
        </a:defRPr>
      </a:lvl7pPr>
      <a:lvl8pPr marL="1371600" algn="l" rtl="0" fontAlgn="base">
        <a:spcBef>
          <a:spcPct val="0"/>
        </a:spcBef>
        <a:spcAft>
          <a:spcPct val="0"/>
        </a:spcAft>
        <a:defRPr sz="5000">
          <a:solidFill>
            <a:schemeClr val="tx2"/>
          </a:solidFill>
          <a:latin typeface="Times New Roman" pitchFamily="18" charset="0"/>
        </a:defRPr>
      </a:lvl8pPr>
      <a:lvl9pPr marL="1828800" algn="l" rtl="0" fontAlgn="base">
        <a:spcBef>
          <a:spcPct val="0"/>
        </a:spcBef>
        <a:spcAft>
          <a:spcPct val="0"/>
        </a:spcAft>
        <a:defRPr sz="5000">
          <a:solidFill>
            <a:schemeClr val="tx2"/>
          </a:solidFill>
          <a:latin typeface="Times New Roman" pitchFamily="18"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85800" y="2133600"/>
            <a:ext cx="7773988" cy="1657350"/>
          </a:xfrm>
          <a:ln>
            <a:miter lim="800000"/>
            <a:headEnd/>
            <a:tailEnd/>
          </a:ln>
        </p:spPr>
        <p:txBody>
          <a:bodyPr rtlCol="0">
            <a:normAutofit fontScale="90000"/>
          </a:bodyPr>
          <a:lstStyle/>
          <a:p>
            <a:pPr algn="ctr" eaLnBrk="1" fontAlgn="auto" hangingPunct="1">
              <a:spcAft>
                <a:spcPts val="0"/>
              </a:spcAft>
              <a:defRPr/>
            </a:pPr>
            <a:r>
              <a:rPr lang="en-GB" cap="small" dirty="0">
                <a:cs typeface="Times New Roman" pitchFamily="18" charset="0"/>
              </a:rPr>
              <a:t>Lecture 8</a:t>
            </a:r>
            <a:br>
              <a:rPr lang="en-GB" cap="small" dirty="0">
                <a:cs typeface="Times New Roman" pitchFamily="18" charset="0"/>
              </a:rPr>
            </a:br>
            <a:r>
              <a:rPr lang="en-GB" cap="small" dirty="0">
                <a:cs typeface="Times New Roman" pitchFamily="18" charset="0"/>
              </a:rPr>
              <a:t>Artificial Intelligence </a:t>
            </a:r>
            <a:br>
              <a:rPr lang="en-GB" cap="small" dirty="0">
                <a:cs typeface="Times New Roman" pitchFamily="18" charset="0"/>
              </a:rPr>
            </a:br>
            <a:r>
              <a:rPr lang="en-GB" cap="small" dirty="0">
                <a:cs typeface="Times New Roman" pitchFamily="18" charset="0"/>
              </a:rPr>
              <a:t>(CSC-320)</a:t>
            </a:r>
            <a:br>
              <a:rPr lang="en-GB" cap="small" dirty="0"/>
            </a:br>
            <a:endParaRPr lang="en-GB" cap="small" dirty="0"/>
          </a:p>
        </p:txBody>
      </p:sp>
      <p:sp>
        <p:nvSpPr>
          <p:cNvPr id="5123" name="Rectangle 5"/>
          <p:cNvSpPr>
            <a:spLocks noGrp="1" noChangeArrowheads="1"/>
          </p:cNvSpPr>
          <p:nvPr>
            <p:ph type="subTitle" idx="1"/>
          </p:nvPr>
        </p:nvSpPr>
        <p:spPr>
          <a:xfrm>
            <a:off x="533400" y="3962400"/>
            <a:ext cx="7854950" cy="1752600"/>
          </a:xfrm>
        </p:spPr>
        <p:txBody>
          <a:bodyPr>
            <a:normAutofit/>
          </a:bodyPr>
          <a:lstStyle/>
          <a:p>
            <a:pPr marR="0" eaLnBrk="1" fontAlgn="auto" hangingPunct="1">
              <a:spcAft>
                <a:spcPts val="0"/>
              </a:spcAft>
              <a:buClr>
                <a:schemeClr val="accent3"/>
              </a:buClr>
              <a:buFont typeface="Arial" pitchFamily="34" charset="0"/>
              <a:buNone/>
              <a:defRPr/>
            </a:pP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p:txBody>
          <a:bodyPr/>
          <a:lstStyle/>
          <a:p>
            <a:r>
              <a:rPr lang="en-US"/>
              <a:t>Quiz  </a:t>
            </a:r>
          </a:p>
        </p:txBody>
      </p:sp>
      <p:sp>
        <p:nvSpPr>
          <p:cNvPr id="30723" name="Rectangle 3"/>
          <p:cNvSpPr>
            <a:spLocks noGrp="1"/>
          </p:cNvSpPr>
          <p:nvPr>
            <p:ph type="body" idx="1"/>
          </p:nvPr>
        </p:nvSpPr>
        <p:spPr/>
        <p:txBody>
          <a:bodyPr/>
          <a:lstStyle/>
          <a:p>
            <a:r>
              <a:rPr lang="en-US"/>
              <a:t>Consider that a person has never been to the city air port. Its early in the morning and assume that no other person is awake in the town who can guide him on the way. He has to drive on his car but doesn’t know the way to air port.</a:t>
            </a:r>
          </a:p>
          <a:p>
            <a:r>
              <a:rPr lang="en-US"/>
              <a:t>Clearly identify the four components of problem solving in the above statement, i.e. problem statement, operators, solution space, and goal state. </a:t>
            </a:r>
          </a:p>
          <a:p>
            <a:r>
              <a:rPr lang="en-US"/>
              <a:t>Should he follow blind or heuristic search strategy? Try to model the problem in a graphical representation.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0"/>
            <a:ext cx="8229600" cy="1143000"/>
          </a:xfrm>
        </p:spPr>
        <p:txBody>
          <a:bodyPr/>
          <a:lstStyle/>
          <a:p>
            <a:pPr algn="ctr"/>
            <a:r>
              <a:rPr lang="en-GB"/>
              <a:t>Formal KR techniques</a:t>
            </a:r>
          </a:p>
        </p:txBody>
      </p:sp>
      <p:sp>
        <p:nvSpPr>
          <p:cNvPr id="8195" name="Content Placeholder 2"/>
          <p:cNvSpPr>
            <a:spLocks noGrp="1"/>
          </p:cNvSpPr>
          <p:nvPr>
            <p:ph idx="1"/>
          </p:nvPr>
        </p:nvSpPr>
        <p:spPr>
          <a:xfrm>
            <a:off x="457200" y="1219200"/>
            <a:ext cx="8229600" cy="5105400"/>
          </a:xfrm>
        </p:spPr>
        <p:txBody>
          <a:bodyPr/>
          <a:lstStyle/>
          <a:p>
            <a:r>
              <a:rPr lang="en-US"/>
              <a:t>Now we will turn our attention to formal KR techniques in AI. While studying these techniques, it is important to remember that each method is suited to representing a certain type of knowledge. </a:t>
            </a:r>
          </a:p>
          <a:p>
            <a:r>
              <a:rPr lang="en-US"/>
              <a:t>Choosing the proper representation is important because it must help in reasoning. As the saying goes ‘Knowledge is </a:t>
            </a:r>
            <a:r>
              <a:rPr lang="en-GB"/>
              <a:t>Power’.</a:t>
            </a:r>
          </a:p>
        </p:txBody>
      </p:sp>
      <p:sp>
        <p:nvSpPr>
          <p:cNvPr id="4" name="Footer Placeholder 3"/>
          <p:cNvSpPr>
            <a:spLocks noGrp="1"/>
          </p:cNvSpPr>
          <p:nvPr>
            <p:ph type="ftr" sz="quarter" idx="11"/>
          </p:nvPr>
        </p:nvSpPr>
        <p:spPr/>
        <p:txBody>
          <a:bodyPr/>
          <a:lstStyle/>
          <a:p>
            <a:pPr>
              <a:defRPr/>
            </a:pPr>
            <a:r>
              <a:rPr lang="en-US"/>
              <a:t>Artificial Intelligence (CSC-320). Week 3, Lecture 2</a:t>
            </a:r>
          </a:p>
        </p:txBody>
      </p:sp>
      <p:sp>
        <p:nvSpPr>
          <p:cNvPr id="5" name="Slide Number Placeholder 4"/>
          <p:cNvSpPr>
            <a:spLocks noGrp="1"/>
          </p:cNvSpPr>
          <p:nvPr>
            <p:ph type="sldNum" sz="quarter" idx="12"/>
          </p:nvPr>
        </p:nvSpPr>
        <p:spPr/>
        <p:txBody>
          <a:bodyPr/>
          <a:lstStyle/>
          <a:p>
            <a:pPr>
              <a:defRPr/>
            </a:pPr>
            <a:fld id="{417926DB-E0E7-4009-BD58-0DD180E7A8B4}"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0"/>
            <a:ext cx="8229600" cy="1143000"/>
          </a:xfrm>
        </p:spPr>
        <p:txBody>
          <a:bodyPr/>
          <a:lstStyle/>
          <a:p>
            <a:pPr algn="ctr"/>
            <a:r>
              <a:rPr lang="en-GB"/>
              <a:t>Formal KR techniques - Facts</a:t>
            </a:r>
          </a:p>
        </p:txBody>
      </p:sp>
      <p:sp>
        <p:nvSpPr>
          <p:cNvPr id="9219" name="Content Placeholder 2"/>
          <p:cNvSpPr>
            <a:spLocks noGrp="1"/>
          </p:cNvSpPr>
          <p:nvPr>
            <p:ph idx="1"/>
          </p:nvPr>
        </p:nvSpPr>
        <p:spPr>
          <a:xfrm>
            <a:off x="228600" y="1219200"/>
            <a:ext cx="8763000" cy="5334000"/>
          </a:xfrm>
        </p:spPr>
        <p:txBody>
          <a:bodyPr/>
          <a:lstStyle/>
          <a:p>
            <a:r>
              <a:rPr lang="en-US"/>
              <a:t>Facts are a basic block of knowledge (the atomic units of knowledge). They represent declarative knowledge (they declare knowledge about objects). </a:t>
            </a:r>
          </a:p>
          <a:p>
            <a:r>
              <a:rPr lang="en-US"/>
              <a:t>A proposition is the statement of a fact. Each proposition has an associated truth value. It may be either true or false. </a:t>
            </a:r>
          </a:p>
          <a:p>
            <a:r>
              <a:rPr lang="en-US"/>
              <a:t>In AI, to represent a fact, we use a proposition and its associated truth value, e.g.</a:t>
            </a:r>
          </a:p>
          <a:p>
            <a:pPr lvl="1"/>
            <a:r>
              <a:rPr lang="en-US"/>
              <a:t>Proposition A: It is raining</a:t>
            </a:r>
          </a:p>
          <a:p>
            <a:pPr lvl="1"/>
            <a:r>
              <a:rPr lang="en-US"/>
              <a:t>Proposition B: I have an umbrella</a:t>
            </a:r>
          </a:p>
          <a:p>
            <a:pPr lvl="1"/>
            <a:r>
              <a:rPr lang="en-US"/>
              <a:t>Proposition C: I will go to school</a:t>
            </a:r>
            <a:endParaRPr lang="en-GB"/>
          </a:p>
        </p:txBody>
      </p:sp>
      <p:sp>
        <p:nvSpPr>
          <p:cNvPr id="4" name="Footer Placeholder 3"/>
          <p:cNvSpPr>
            <a:spLocks noGrp="1"/>
          </p:cNvSpPr>
          <p:nvPr>
            <p:ph type="ftr" sz="quarter" idx="11"/>
          </p:nvPr>
        </p:nvSpPr>
        <p:spPr/>
        <p:txBody>
          <a:bodyPr/>
          <a:lstStyle/>
          <a:p>
            <a:pPr>
              <a:defRPr/>
            </a:pPr>
            <a:r>
              <a:rPr lang="en-US"/>
              <a:t>Artificial Intelligence (CSC-320). Week 3, Lecture 2</a:t>
            </a:r>
          </a:p>
        </p:txBody>
      </p:sp>
      <p:sp>
        <p:nvSpPr>
          <p:cNvPr id="5" name="Slide Number Placeholder 4"/>
          <p:cNvSpPr>
            <a:spLocks noGrp="1"/>
          </p:cNvSpPr>
          <p:nvPr>
            <p:ph type="sldNum" sz="quarter" idx="12"/>
          </p:nvPr>
        </p:nvSpPr>
        <p:spPr/>
        <p:txBody>
          <a:bodyPr/>
          <a:lstStyle/>
          <a:p>
            <a:pPr>
              <a:defRPr/>
            </a:pPr>
            <a:fld id="{BF31FB19-08C6-4B54-95D0-FDC49447876D}"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1143000"/>
          </a:xfrm>
        </p:spPr>
        <p:txBody>
          <a:bodyPr/>
          <a:lstStyle/>
          <a:p>
            <a:pPr algn="ctr"/>
            <a:r>
              <a:rPr lang="en-GB" sz="4000"/>
              <a:t>Formal KR techniques – Types of Facts</a:t>
            </a:r>
          </a:p>
        </p:txBody>
      </p:sp>
      <p:sp>
        <p:nvSpPr>
          <p:cNvPr id="10243" name="Content Placeholder 2"/>
          <p:cNvSpPr>
            <a:spLocks noGrp="1"/>
          </p:cNvSpPr>
          <p:nvPr>
            <p:ph idx="1"/>
          </p:nvPr>
        </p:nvSpPr>
        <p:spPr>
          <a:xfrm>
            <a:off x="152400" y="1219200"/>
            <a:ext cx="8839200" cy="5410200"/>
          </a:xfrm>
        </p:spPr>
        <p:txBody>
          <a:bodyPr/>
          <a:lstStyle/>
          <a:p>
            <a:pPr algn="just"/>
            <a:r>
              <a:rPr lang="en-GB" sz="2000" b="1"/>
              <a:t>Single-valued or multiple –valued</a:t>
            </a:r>
          </a:p>
          <a:p>
            <a:pPr lvl="1" algn="just"/>
            <a:r>
              <a:rPr lang="en-US" sz="2000"/>
              <a:t>Facts may be single-valued or multi-valued, where each fact (attribute) can take one or more than one values at the same time, e.g. an individual can only have one eye color, but may have many cars. So the value of attribute cars may contain more than one value.</a:t>
            </a:r>
          </a:p>
          <a:p>
            <a:pPr algn="just"/>
            <a:r>
              <a:rPr lang="en-GB" sz="2000" b="1"/>
              <a:t>Uncertain facts</a:t>
            </a:r>
          </a:p>
          <a:p>
            <a:pPr lvl="1" algn="just"/>
            <a:r>
              <a:rPr lang="en-US" sz="2000"/>
              <a:t>Sometimes we need to represent uncertain information in facts. These facts are called uncertain facts, e.g. it will probably be sunny today. We may chose to store numerical certainty values with such facts that tell us how much uncertainty there </a:t>
            </a:r>
            <a:r>
              <a:rPr lang="en-GB" sz="2000"/>
              <a:t>is in the fact.</a:t>
            </a:r>
          </a:p>
          <a:p>
            <a:pPr algn="just"/>
            <a:r>
              <a:rPr lang="en-GB" sz="2000" b="1"/>
              <a:t>Fuzzy facts</a:t>
            </a:r>
          </a:p>
          <a:p>
            <a:pPr lvl="1" algn="just"/>
            <a:r>
              <a:rPr lang="en-US" sz="2000"/>
              <a:t>Fuzzy facts are ambiguous in nature, e.g. the book is heavy/light. Here it is unclear what heavy means because it is a subjective description. Fuzzy representation is used for such facts. While defining fuzzy facts, we use certainty factor values to specify value of “truth”. </a:t>
            </a:r>
            <a:endParaRPr lang="en-GB" sz="2000"/>
          </a:p>
        </p:txBody>
      </p:sp>
      <p:sp>
        <p:nvSpPr>
          <p:cNvPr id="4" name="Footer Placeholder 3"/>
          <p:cNvSpPr>
            <a:spLocks noGrp="1"/>
          </p:cNvSpPr>
          <p:nvPr>
            <p:ph type="ftr" sz="quarter" idx="11"/>
          </p:nvPr>
        </p:nvSpPr>
        <p:spPr/>
        <p:txBody>
          <a:bodyPr/>
          <a:lstStyle/>
          <a:p>
            <a:pPr>
              <a:defRPr/>
            </a:pPr>
            <a:r>
              <a:rPr lang="en-US"/>
              <a:t>Artificial Intelligence (CSC-320). Week 3, Lecture 2</a:t>
            </a:r>
          </a:p>
        </p:txBody>
      </p:sp>
      <p:sp>
        <p:nvSpPr>
          <p:cNvPr id="5" name="Slide Number Placeholder 4"/>
          <p:cNvSpPr>
            <a:spLocks noGrp="1"/>
          </p:cNvSpPr>
          <p:nvPr>
            <p:ph type="sldNum" sz="quarter" idx="12"/>
          </p:nvPr>
        </p:nvSpPr>
        <p:spPr/>
        <p:txBody>
          <a:bodyPr/>
          <a:lstStyle/>
          <a:p>
            <a:pPr>
              <a:defRPr/>
            </a:pPr>
            <a:fld id="{0E32488B-A840-4F0E-8B8C-F6772F965F26}"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0"/>
            <a:ext cx="8229600" cy="1143000"/>
          </a:xfrm>
        </p:spPr>
        <p:txBody>
          <a:bodyPr/>
          <a:lstStyle/>
          <a:p>
            <a:pPr algn="ctr"/>
            <a:r>
              <a:rPr lang="en-GB" sz="4000"/>
              <a:t>Formal KR techniques – Types of Facts</a:t>
            </a:r>
          </a:p>
        </p:txBody>
      </p:sp>
      <p:sp>
        <p:nvSpPr>
          <p:cNvPr id="11267" name="Content Placeholder 2"/>
          <p:cNvSpPr>
            <a:spLocks noGrp="1"/>
          </p:cNvSpPr>
          <p:nvPr>
            <p:ph idx="1"/>
          </p:nvPr>
        </p:nvSpPr>
        <p:spPr>
          <a:xfrm>
            <a:off x="228600" y="1295400"/>
            <a:ext cx="8686800" cy="5257800"/>
          </a:xfrm>
        </p:spPr>
        <p:txBody>
          <a:bodyPr/>
          <a:lstStyle/>
          <a:p>
            <a:r>
              <a:rPr lang="en-GB" b="1"/>
              <a:t>Object-Attribute-Value triplets</a:t>
            </a:r>
          </a:p>
          <a:p>
            <a:pPr lvl="1"/>
            <a:r>
              <a:rPr lang="en-US"/>
              <a:t>Object-Attribute Value Triplets or OAV triplets are a type of fact composed of three parts; object, attribute and value. Such facts are used to assert a particular property of some object, e.g.</a:t>
            </a:r>
          </a:p>
          <a:p>
            <a:pPr lvl="1"/>
            <a:r>
              <a:rPr lang="en-US"/>
              <a:t>Ali’s eye color is brown.</a:t>
            </a:r>
          </a:p>
          <a:p>
            <a:pPr lvl="2"/>
            <a:r>
              <a:rPr lang="en-GB"/>
              <a:t>Object: Ali</a:t>
            </a:r>
          </a:p>
          <a:p>
            <a:pPr lvl="2"/>
            <a:r>
              <a:rPr lang="en-GB"/>
              <a:t>Attribute: eye colour</a:t>
            </a:r>
          </a:p>
          <a:p>
            <a:pPr lvl="2"/>
            <a:r>
              <a:rPr lang="en-GB"/>
              <a:t>Value: brown</a:t>
            </a:r>
          </a:p>
          <a:p>
            <a:pPr lvl="1"/>
            <a:r>
              <a:rPr lang="en-GB"/>
              <a:t>Ahmed’s son is Ali</a:t>
            </a:r>
          </a:p>
          <a:p>
            <a:pPr lvl="2"/>
            <a:r>
              <a:rPr lang="en-GB"/>
              <a:t>Object: Ahmed</a:t>
            </a:r>
          </a:p>
          <a:p>
            <a:pPr lvl="2"/>
            <a:r>
              <a:rPr lang="en-GB"/>
              <a:t>Attribute: son</a:t>
            </a:r>
          </a:p>
          <a:p>
            <a:pPr lvl="2"/>
            <a:r>
              <a:rPr lang="en-GB"/>
              <a:t>Value: Ali</a:t>
            </a:r>
          </a:p>
        </p:txBody>
      </p:sp>
      <p:sp>
        <p:nvSpPr>
          <p:cNvPr id="4" name="Footer Placeholder 3"/>
          <p:cNvSpPr>
            <a:spLocks noGrp="1"/>
          </p:cNvSpPr>
          <p:nvPr>
            <p:ph type="ftr" sz="quarter" idx="11"/>
          </p:nvPr>
        </p:nvSpPr>
        <p:spPr/>
        <p:txBody>
          <a:bodyPr/>
          <a:lstStyle/>
          <a:p>
            <a:pPr>
              <a:defRPr/>
            </a:pPr>
            <a:r>
              <a:rPr lang="en-US"/>
              <a:t>Artificial Intelligence (CSC-320). Week 3, Lecture 2</a:t>
            </a:r>
          </a:p>
        </p:txBody>
      </p:sp>
      <p:sp>
        <p:nvSpPr>
          <p:cNvPr id="5" name="Slide Number Placeholder 4"/>
          <p:cNvSpPr>
            <a:spLocks noGrp="1"/>
          </p:cNvSpPr>
          <p:nvPr>
            <p:ph type="sldNum" sz="quarter" idx="12"/>
          </p:nvPr>
        </p:nvSpPr>
        <p:spPr/>
        <p:txBody>
          <a:bodyPr/>
          <a:lstStyle/>
          <a:p>
            <a:pPr>
              <a:defRPr/>
            </a:pPr>
            <a:fld id="{23AC1EC5-2B3D-482D-BDB3-4590A43E0651}"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152400"/>
            <a:ext cx="8229600" cy="685800"/>
          </a:xfrm>
        </p:spPr>
        <p:txBody>
          <a:bodyPr/>
          <a:lstStyle/>
          <a:p>
            <a:pPr algn="ctr"/>
            <a:r>
              <a:rPr lang="en-GB"/>
              <a:t>Rules</a:t>
            </a:r>
          </a:p>
        </p:txBody>
      </p:sp>
      <p:sp>
        <p:nvSpPr>
          <p:cNvPr id="12291" name="Content Placeholder 2"/>
          <p:cNvSpPr>
            <a:spLocks noGrp="1"/>
          </p:cNvSpPr>
          <p:nvPr>
            <p:ph idx="1"/>
          </p:nvPr>
        </p:nvSpPr>
        <p:spPr>
          <a:xfrm>
            <a:off x="457200" y="1371600"/>
            <a:ext cx="8229600" cy="4953000"/>
          </a:xfrm>
        </p:spPr>
        <p:txBody>
          <a:bodyPr/>
          <a:lstStyle/>
          <a:p>
            <a:r>
              <a:rPr lang="en-US" dirty="0"/>
              <a:t>Rules are another form of knowledge representation. Durkin defines a rule as “A knowledge structure that relates some known information to other information that can be concluded or inferred to be true.”</a:t>
            </a:r>
          </a:p>
          <a:p>
            <a:r>
              <a:rPr lang="en-US" dirty="0"/>
              <a:t>A Rule consists of two components</a:t>
            </a:r>
          </a:p>
          <a:p>
            <a:pPr lvl="1"/>
            <a:r>
              <a:rPr lang="en-US" dirty="0"/>
              <a:t>Antecedent or premise or the IF part</a:t>
            </a:r>
          </a:p>
          <a:p>
            <a:pPr lvl="1"/>
            <a:r>
              <a:rPr lang="en-US" dirty="0"/>
              <a:t>Consequent or conclusion or the THEN part</a:t>
            </a:r>
          </a:p>
          <a:p>
            <a:r>
              <a:rPr lang="en-US" dirty="0"/>
              <a:t>For example, we have a rule: IF it is raining THEN I will not go to school</a:t>
            </a:r>
          </a:p>
          <a:p>
            <a:pPr lvl="1"/>
            <a:r>
              <a:rPr lang="en-GB" dirty="0"/>
              <a:t>Premise: It is raining</a:t>
            </a:r>
          </a:p>
          <a:p>
            <a:pPr lvl="1"/>
            <a:r>
              <a:rPr lang="en-US" dirty="0"/>
              <a:t>Conclusion: I will not go to school.</a:t>
            </a:r>
            <a:endParaRPr lang="en-GB" dirty="0"/>
          </a:p>
        </p:txBody>
      </p:sp>
      <p:sp>
        <p:nvSpPr>
          <p:cNvPr id="4" name="Footer Placeholder 3"/>
          <p:cNvSpPr>
            <a:spLocks noGrp="1"/>
          </p:cNvSpPr>
          <p:nvPr>
            <p:ph type="ftr" sz="quarter" idx="11"/>
          </p:nvPr>
        </p:nvSpPr>
        <p:spPr/>
        <p:txBody>
          <a:bodyPr/>
          <a:lstStyle/>
          <a:p>
            <a:pPr>
              <a:defRPr/>
            </a:pPr>
            <a:r>
              <a:rPr lang="en-US"/>
              <a:t>Artificial Intelligence (CSC-320). Week 3, Lecture 2</a:t>
            </a:r>
          </a:p>
        </p:txBody>
      </p:sp>
      <p:sp>
        <p:nvSpPr>
          <p:cNvPr id="5" name="Slide Number Placeholder 4"/>
          <p:cNvSpPr>
            <a:spLocks noGrp="1"/>
          </p:cNvSpPr>
          <p:nvPr>
            <p:ph type="sldNum" sz="quarter" idx="12"/>
          </p:nvPr>
        </p:nvSpPr>
        <p:spPr/>
        <p:txBody>
          <a:bodyPr/>
          <a:lstStyle/>
          <a:p>
            <a:pPr>
              <a:defRPr/>
            </a:pPr>
            <a:fld id="{D8D2A532-F254-4339-9B8A-DB9D205425C6}"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28600"/>
            <a:ext cx="8229600" cy="1143000"/>
          </a:xfrm>
        </p:spPr>
        <p:txBody>
          <a:bodyPr/>
          <a:lstStyle/>
          <a:p>
            <a:pPr algn="ctr"/>
            <a:r>
              <a:rPr lang="en-GB"/>
              <a:t>Rules - Compound Rules</a:t>
            </a:r>
          </a:p>
        </p:txBody>
      </p:sp>
      <p:sp>
        <p:nvSpPr>
          <p:cNvPr id="13315" name="Content Placeholder 2"/>
          <p:cNvSpPr>
            <a:spLocks noGrp="1"/>
          </p:cNvSpPr>
          <p:nvPr>
            <p:ph idx="1"/>
          </p:nvPr>
        </p:nvSpPr>
        <p:spPr/>
        <p:txBody>
          <a:bodyPr/>
          <a:lstStyle/>
          <a:p>
            <a:r>
              <a:rPr lang="en-US"/>
              <a:t>Multiple premises or antecedents may be joined using AND (conjunctions) and </a:t>
            </a:r>
            <a:r>
              <a:rPr lang="en-GB"/>
              <a:t>OR (disjunctions), e.g.</a:t>
            </a:r>
          </a:p>
          <a:p>
            <a:r>
              <a:rPr lang="en-US"/>
              <a:t>IF it is raining AND I have an umbrella THEN I will go to school.</a:t>
            </a:r>
          </a:p>
          <a:p>
            <a:r>
              <a:rPr lang="en-US"/>
              <a:t>IF it is raining OR it is snowing THEN I will not go to school</a:t>
            </a:r>
            <a:endParaRPr lang="en-GB"/>
          </a:p>
        </p:txBody>
      </p:sp>
      <p:sp>
        <p:nvSpPr>
          <p:cNvPr id="4" name="Footer Placeholder 3"/>
          <p:cNvSpPr>
            <a:spLocks noGrp="1"/>
          </p:cNvSpPr>
          <p:nvPr>
            <p:ph type="ftr" sz="quarter" idx="11"/>
          </p:nvPr>
        </p:nvSpPr>
        <p:spPr/>
        <p:txBody>
          <a:bodyPr/>
          <a:lstStyle/>
          <a:p>
            <a:pPr>
              <a:defRPr/>
            </a:pPr>
            <a:r>
              <a:rPr lang="en-US"/>
              <a:t>Artificial Intelligence (CSC-320). Week 3, Lecture 2</a:t>
            </a:r>
          </a:p>
        </p:txBody>
      </p:sp>
      <p:sp>
        <p:nvSpPr>
          <p:cNvPr id="5" name="Slide Number Placeholder 4"/>
          <p:cNvSpPr>
            <a:spLocks noGrp="1"/>
          </p:cNvSpPr>
          <p:nvPr>
            <p:ph type="sldNum" sz="quarter" idx="12"/>
          </p:nvPr>
        </p:nvSpPr>
        <p:spPr/>
        <p:txBody>
          <a:bodyPr/>
          <a:lstStyle/>
          <a:p>
            <a:pPr>
              <a:defRPr/>
            </a:pPr>
            <a:fld id="{2D64FE76-8536-4E03-A443-86027D812AEF}"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0"/>
            <a:ext cx="8229600" cy="762000"/>
          </a:xfrm>
        </p:spPr>
        <p:txBody>
          <a:bodyPr/>
          <a:lstStyle/>
          <a:p>
            <a:pPr algn="ctr"/>
            <a:r>
              <a:rPr lang="en-GB"/>
              <a:t>Rules – Types of Rules</a:t>
            </a:r>
          </a:p>
        </p:txBody>
      </p:sp>
      <p:sp>
        <p:nvSpPr>
          <p:cNvPr id="14339" name="Content Placeholder 2"/>
          <p:cNvSpPr>
            <a:spLocks noGrp="1"/>
          </p:cNvSpPr>
          <p:nvPr>
            <p:ph idx="1"/>
          </p:nvPr>
        </p:nvSpPr>
        <p:spPr>
          <a:xfrm>
            <a:off x="152400" y="914400"/>
            <a:ext cx="8839200" cy="5638800"/>
          </a:xfrm>
        </p:spPr>
        <p:txBody>
          <a:bodyPr/>
          <a:lstStyle/>
          <a:p>
            <a:pPr algn="just"/>
            <a:r>
              <a:rPr lang="en-GB" sz="2000" b="1"/>
              <a:t>Relationship</a:t>
            </a:r>
          </a:p>
          <a:p>
            <a:pPr lvl="1" algn="just"/>
            <a:r>
              <a:rPr lang="en-US" sz="2000"/>
              <a:t>Relationship rules are used to express a direct occurrence relationship between two events, e.g. IF you hear a loud sound THEN the silencer is not working </a:t>
            </a:r>
          </a:p>
          <a:p>
            <a:pPr lvl="1" algn="just"/>
            <a:endParaRPr lang="en-US" sz="2000"/>
          </a:p>
          <a:p>
            <a:pPr algn="just"/>
            <a:r>
              <a:rPr lang="en-GB" sz="2000" b="1"/>
              <a:t>Recommendation</a:t>
            </a:r>
          </a:p>
          <a:p>
            <a:pPr lvl="1" algn="just"/>
            <a:r>
              <a:rPr lang="en-US" sz="2000"/>
              <a:t>Recommendation rules offer a recommendation on the basis of some known </a:t>
            </a:r>
            <a:r>
              <a:rPr lang="en-GB" sz="2000"/>
              <a:t>information, e.g.</a:t>
            </a:r>
          </a:p>
          <a:p>
            <a:pPr lvl="2" algn="just"/>
            <a:r>
              <a:rPr lang="en-GB" sz="2000"/>
              <a:t>IF it is raining THEN bring an umbrella</a:t>
            </a:r>
          </a:p>
          <a:p>
            <a:pPr lvl="2" algn="just"/>
            <a:endParaRPr lang="en-GB" sz="2000"/>
          </a:p>
          <a:p>
            <a:pPr algn="just"/>
            <a:r>
              <a:rPr lang="en-GB" sz="2000" b="1"/>
              <a:t>Directive</a:t>
            </a:r>
          </a:p>
          <a:p>
            <a:pPr lvl="1" algn="just"/>
            <a:r>
              <a:rPr lang="en-US" sz="2000"/>
              <a:t>Directive rules are like recommendations rule but they offer a specific line of action, as opposed to the ‘advice’ of a recommendation rule, e.g.</a:t>
            </a:r>
          </a:p>
          <a:p>
            <a:pPr lvl="2" algn="just"/>
            <a:r>
              <a:rPr lang="en-US" sz="2000"/>
              <a:t>IF it is raining AND you don’t have an umbrella THEN wait for the rain to stop</a:t>
            </a:r>
            <a:endParaRPr lang="en-GB" sz="2000"/>
          </a:p>
        </p:txBody>
      </p:sp>
      <p:sp>
        <p:nvSpPr>
          <p:cNvPr id="4" name="Footer Placeholder 3"/>
          <p:cNvSpPr>
            <a:spLocks noGrp="1"/>
          </p:cNvSpPr>
          <p:nvPr>
            <p:ph type="ftr" sz="quarter" idx="11"/>
          </p:nvPr>
        </p:nvSpPr>
        <p:spPr/>
        <p:txBody>
          <a:bodyPr/>
          <a:lstStyle/>
          <a:p>
            <a:pPr>
              <a:defRPr/>
            </a:pPr>
            <a:r>
              <a:rPr lang="en-US"/>
              <a:t>Artificial Intelligence (CSC-320). Week 3, Lecture 2</a:t>
            </a:r>
          </a:p>
        </p:txBody>
      </p:sp>
      <p:sp>
        <p:nvSpPr>
          <p:cNvPr id="5" name="Slide Number Placeholder 4"/>
          <p:cNvSpPr>
            <a:spLocks noGrp="1"/>
          </p:cNvSpPr>
          <p:nvPr>
            <p:ph type="sldNum" sz="quarter" idx="12"/>
          </p:nvPr>
        </p:nvSpPr>
        <p:spPr/>
        <p:txBody>
          <a:bodyPr/>
          <a:lstStyle/>
          <a:p>
            <a:pPr>
              <a:defRPr/>
            </a:pPr>
            <a:fld id="{C105FC59-4965-4D79-B108-7D15811239C8}"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533400" y="0"/>
            <a:ext cx="8229600" cy="685800"/>
          </a:xfrm>
        </p:spPr>
        <p:txBody>
          <a:bodyPr/>
          <a:lstStyle/>
          <a:p>
            <a:pPr algn="ctr"/>
            <a:r>
              <a:rPr lang="en-GB"/>
              <a:t>Rules – Types of Rules</a:t>
            </a:r>
          </a:p>
        </p:txBody>
      </p:sp>
      <p:sp>
        <p:nvSpPr>
          <p:cNvPr id="15363" name="Content Placeholder 2"/>
          <p:cNvSpPr>
            <a:spLocks noGrp="1"/>
          </p:cNvSpPr>
          <p:nvPr>
            <p:ph idx="1"/>
          </p:nvPr>
        </p:nvSpPr>
        <p:spPr>
          <a:xfrm>
            <a:off x="152400" y="762000"/>
            <a:ext cx="8839200" cy="5791200"/>
          </a:xfrm>
        </p:spPr>
        <p:txBody>
          <a:bodyPr/>
          <a:lstStyle/>
          <a:p>
            <a:pPr algn="just"/>
            <a:r>
              <a:rPr lang="en-GB" sz="2000" b="1"/>
              <a:t>Variable Rules</a:t>
            </a:r>
          </a:p>
          <a:p>
            <a:pPr lvl="1" algn="just"/>
            <a:r>
              <a:rPr lang="en-US" sz="2000"/>
              <a:t>If the same type of rule is to be applied to multiple objects, we use variable rules, i.e. rules with variables, e.g.</a:t>
            </a:r>
          </a:p>
          <a:p>
            <a:pPr lvl="2" algn="just"/>
            <a:r>
              <a:rPr lang="en-US" sz="2000"/>
              <a:t>If X is a Student </a:t>
            </a:r>
            <a:r>
              <a:rPr lang="en-GB" sz="2000"/>
              <a:t>AND X’s GPA&gt;3.7</a:t>
            </a:r>
          </a:p>
          <a:p>
            <a:pPr lvl="2" algn="just"/>
            <a:r>
              <a:rPr lang="en-US" sz="2000"/>
              <a:t>THEN place X on honor roll.</a:t>
            </a:r>
          </a:p>
          <a:p>
            <a:pPr lvl="1" algn="just"/>
            <a:r>
              <a:rPr lang="en-US" sz="2000"/>
              <a:t>Such rules are called pattern-matching rules. The rule is matched with known facts and different possibilities for the variables are tested, to determine the truth </a:t>
            </a:r>
            <a:r>
              <a:rPr lang="en-GB" sz="2000"/>
              <a:t>of the fact.</a:t>
            </a:r>
          </a:p>
          <a:p>
            <a:pPr algn="just"/>
            <a:r>
              <a:rPr lang="en-GB" sz="2000" b="1"/>
              <a:t>Uncertain Rules</a:t>
            </a:r>
          </a:p>
          <a:p>
            <a:pPr lvl="1" algn="just"/>
            <a:r>
              <a:rPr lang="en-US" sz="2000"/>
              <a:t>Uncertain rules introduce uncertain facts into the system, e.g.</a:t>
            </a:r>
          </a:p>
          <a:p>
            <a:pPr lvl="2" algn="just"/>
            <a:r>
              <a:rPr lang="en-US" sz="2000"/>
              <a:t>IF you have never won a match</a:t>
            </a:r>
          </a:p>
          <a:p>
            <a:pPr lvl="2" algn="just"/>
            <a:r>
              <a:rPr lang="en-US" sz="2000"/>
              <a:t>THEN you will most probably not win this time.</a:t>
            </a:r>
          </a:p>
          <a:p>
            <a:pPr algn="just"/>
            <a:r>
              <a:rPr lang="en-GB" sz="2000" b="1"/>
              <a:t>Meta Rules</a:t>
            </a:r>
          </a:p>
          <a:p>
            <a:pPr lvl="1" algn="just"/>
            <a:r>
              <a:rPr lang="en-US" sz="2000"/>
              <a:t>Meta rules describe how to use other rules, e.g.</a:t>
            </a:r>
          </a:p>
          <a:p>
            <a:pPr lvl="2" algn="just"/>
            <a:r>
              <a:rPr lang="en-US" sz="2000"/>
              <a:t>IF you are coughing AND you have chest congestion</a:t>
            </a:r>
          </a:p>
          <a:p>
            <a:pPr lvl="2" algn="just"/>
            <a:r>
              <a:rPr lang="en-US" sz="2000"/>
              <a:t>THEN use the set of respiratory disease rules.</a:t>
            </a:r>
            <a:endParaRPr lang="en-GB" sz="2000"/>
          </a:p>
        </p:txBody>
      </p:sp>
      <p:sp>
        <p:nvSpPr>
          <p:cNvPr id="4" name="Footer Placeholder 3"/>
          <p:cNvSpPr>
            <a:spLocks noGrp="1"/>
          </p:cNvSpPr>
          <p:nvPr>
            <p:ph type="ftr" sz="quarter" idx="11"/>
          </p:nvPr>
        </p:nvSpPr>
        <p:spPr/>
        <p:txBody>
          <a:bodyPr/>
          <a:lstStyle/>
          <a:p>
            <a:pPr>
              <a:defRPr/>
            </a:pPr>
            <a:r>
              <a:rPr lang="en-US"/>
              <a:t>Artificial Intelligence (CSC-320). Week 3, Lecture 2</a:t>
            </a:r>
          </a:p>
        </p:txBody>
      </p:sp>
      <p:sp>
        <p:nvSpPr>
          <p:cNvPr id="5" name="Slide Number Placeholder 4"/>
          <p:cNvSpPr>
            <a:spLocks noGrp="1"/>
          </p:cNvSpPr>
          <p:nvPr>
            <p:ph type="sldNum" sz="quarter" idx="12"/>
          </p:nvPr>
        </p:nvSpPr>
        <p:spPr/>
        <p:txBody>
          <a:bodyPr/>
          <a:lstStyle/>
          <a:p>
            <a:pPr>
              <a:defRPr/>
            </a:pPr>
            <a:fld id="{27B29177-18E5-4E28-ABAD-0AF7B86BFD3C}" type="slidenum">
              <a:rPr lang="en-US" smtClean="0"/>
              <a:pPr>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ustom 1">
      <a:majorFont>
        <a:latin typeface="Times New Roman"/>
        <a:ea typeface=""/>
        <a:cs typeface=""/>
      </a:majorFont>
      <a:minorFont>
        <a:latin typeface="Times New Roman"/>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607</TotalTime>
  <Words>1018</Words>
  <Application>Microsoft Office PowerPoint</Application>
  <PresentationFormat>On-screen Show (4:3)</PresentationFormat>
  <Paragraphs>87</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Times New Roman</vt:lpstr>
      <vt:lpstr>Wingdings 2</vt:lpstr>
      <vt:lpstr>Flow</vt:lpstr>
      <vt:lpstr>Lecture 8 Artificial Intelligence  (CSC-320) </vt:lpstr>
      <vt:lpstr>Formal KR techniques</vt:lpstr>
      <vt:lpstr>Formal KR techniques - Facts</vt:lpstr>
      <vt:lpstr>Formal KR techniques – Types of Facts</vt:lpstr>
      <vt:lpstr>Formal KR techniques – Types of Facts</vt:lpstr>
      <vt:lpstr>Rules</vt:lpstr>
      <vt:lpstr>Rules - Compound Rules</vt:lpstr>
      <vt:lpstr>Rules – Types of Rules</vt:lpstr>
      <vt:lpstr>Rules – Types of Rules</vt:lpstr>
      <vt:lpstr>Quiz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Dr.Muhammad Arshad</dc:creator>
  <cp:lastModifiedBy>zain sadozai</cp:lastModifiedBy>
  <cp:revision>100</cp:revision>
  <dcterms:created xsi:type="dcterms:W3CDTF">2012-01-23T07:22:42Z</dcterms:created>
  <dcterms:modified xsi:type="dcterms:W3CDTF">2019-03-20T04:34:00Z</dcterms:modified>
</cp:coreProperties>
</file>