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sldIdLst>
    <p:sldId id="257" r:id="rId2"/>
    <p:sldId id="275" r:id="rId3"/>
    <p:sldId id="276" r:id="rId4"/>
    <p:sldId id="277" r:id="rId5"/>
    <p:sldId id="278" r:id="rId6"/>
    <p:sldId id="279" r:id="rId7"/>
    <p:sldId id="280" r:id="rId8"/>
    <p:sldId id="281" r:id="rId9"/>
    <p:sldId id="282" r:id="rId10"/>
    <p:sldId id="283" r:id="rId11"/>
    <p:sldId id="269"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5490123-93AE-42CB-94EC-9FF7266D8EB2}" type="datetimeFigureOut">
              <a:rPr lang="en-US"/>
              <a:pPr>
                <a:defRPr/>
              </a:pPr>
              <a:t>3/13/2019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0D4276D-D242-4C7D-A46A-2F7184484C42}" type="slidenum">
              <a:rPr lang="en-US"/>
              <a:pPr>
                <a:defRPr/>
              </a:pPr>
              <a:t>‹#›</a:t>
            </a:fld>
            <a:endParaRPr lang="en-US"/>
          </a:p>
        </p:txBody>
      </p:sp>
    </p:spTree>
    <p:extLst>
      <p:ext uri="{BB962C8B-B14F-4D97-AF65-F5344CB8AC3E}">
        <p14:creationId xmlns:p14="http://schemas.microsoft.com/office/powerpoint/2010/main" val="32258057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7CD9741-E56A-43F5-A2A5-E4F037132B39}" type="slidenum">
              <a:rPr lang="en-US" smtClean="0"/>
              <a:pPr fontAlgn="base">
                <a:spcBef>
                  <a:spcPct val="0"/>
                </a:spcBef>
                <a:spcAft>
                  <a:spcPct val="0"/>
                </a:spcAft>
                <a:defRPr/>
              </a:pPr>
              <a:t>1</a:t>
            </a:fld>
            <a:endParaRPr lang="en-US"/>
          </a:p>
        </p:txBody>
      </p:sp>
      <p:sp>
        <p:nvSpPr>
          <p:cNvPr id="19459" name="Rectangle 2050"/>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0" name="Rectangle 2051"/>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fld id="{8F28197D-9EC9-45BF-A1C3-957526672F86}" type="datetime1">
              <a:rPr lang="en-US"/>
              <a:pPr>
                <a:defRPr/>
              </a:pPr>
              <a:t>3/13/2019</a:t>
            </a:fld>
            <a:endParaRPr lang="en-US"/>
          </a:p>
        </p:txBody>
      </p:sp>
      <p:sp>
        <p:nvSpPr>
          <p:cNvPr id="5" name="Footer Placeholder 18"/>
          <p:cNvSpPr>
            <a:spLocks noGrp="1"/>
          </p:cNvSpPr>
          <p:nvPr>
            <p:ph type="ftr" sz="quarter" idx="11"/>
          </p:nvPr>
        </p:nvSpPr>
        <p:spPr/>
        <p:txBody>
          <a:bodyPr/>
          <a:lstStyle>
            <a:lvl1pPr>
              <a:defRPr/>
            </a:lvl1pPr>
          </a:lstStyle>
          <a:p>
            <a:pPr>
              <a:defRPr/>
            </a:pPr>
            <a:r>
              <a:rPr lang="en-US"/>
              <a:t>Artificial Intelligence (CSC-320). Week 2, Lecture 2</a:t>
            </a:r>
          </a:p>
        </p:txBody>
      </p:sp>
      <p:sp>
        <p:nvSpPr>
          <p:cNvPr id="6" name="Slide Number Placeholder 26"/>
          <p:cNvSpPr>
            <a:spLocks noGrp="1"/>
          </p:cNvSpPr>
          <p:nvPr>
            <p:ph type="sldNum" sz="quarter" idx="12"/>
          </p:nvPr>
        </p:nvSpPr>
        <p:spPr/>
        <p:txBody>
          <a:bodyPr/>
          <a:lstStyle>
            <a:lvl1pPr>
              <a:defRPr/>
            </a:lvl1pPr>
          </a:lstStyle>
          <a:p>
            <a:pPr>
              <a:defRPr/>
            </a:pPr>
            <a:fld id="{F5E5420E-C9D6-436D-8953-3E3491DE2F36}" type="slidenum">
              <a:rPr lang="en-US"/>
              <a:pPr>
                <a:defRPr/>
              </a:pPr>
              <a:t>‹#›</a:t>
            </a:fld>
            <a:endParaRPr lang="en-US"/>
          </a:p>
        </p:txBody>
      </p:sp>
    </p:spTree>
    <p:extLst>
      <p:ext uri="{BB962C8B-B14F-4D97-AF65-F5344CB8AC3E}">
        <p14:creationId xmlns:p14="http://schemas.microsoft.com/office/powerpoint/2010/main" val="151927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CCCFC734-1370-4A87-A0D0-12C1C6F94CFF}" type="datetime1">
              <a:rPr lang="en-US"/>
              <a:pPr>
                <a:defRPr/>
              </a:pPr>
              <a:t>3/13/2019</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Artificial Intelligence (CSC-320). Week 2, Lecture 2</a:t>
            </a:r>
          </a:p>
        </p:txBody>
      </p:sp>
      <p:sp>
        <p:nvSpPr>
          <p:cNvPr id="6" name="Slide Number Placeholder 17"/>
          <p:cNvSpPr>
            <a:spLocks noGrp="1"/>
          </p:cNvSpPr>
          <p:nvPr>
            <p:ph type="sldNum" sz="quarter" idx="12"/>
          </p:nvPr>
        </p:nvSpPr>
        <p:spPr/>
        <p:txBody>
          <a:bodyPr/>
          <a:lstStyle>
            <a:lvl1pPr>
              <a:defRPr/>
            </a:lvl1pPr>
          </a:lstStyle>
          <a:p>
            <a:pPr>
              <a:defRPr/>
            </a:pPr>
            <a:fld id="{4F0C9A58-2699-4F12-BCC3-D48B5D4E2950}" type="slidenum">
              <a:rPr lang="en-US"/>
              <a:pPr>
                <a:defRPr/>
              </a:pPr>
              <a:t>‹#›</a:t>
            </a:fld>
            <a:endParaRPr lang="en-US"/>
          </a:p>
        </p:txBody>
      </p:sp>
    </p:spTree>
    <p:extLst>
      <p:ext uri="{BB962C8B-B14F-4D97-AF65-F5344CB8AC3E}">
        <p14:creationId xmlns:p14="http://schemas.microsoft.com/office/powerpoint/2010/main" val="90077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9644ADFC-A8E9-4024-9904-2DDE0C9DA1BC}" type="datetime1">
              <a:rPr lang="en-US"/>
              <a:pPr>
                <a:defRPr/>
              </a:pPr>
              <a:t>3/13/2019</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Artificial Intelligence (CSC-320). Week 2, Lecture 2</a:t>
            </a:r>
          </a:p>
        </p:txBody>
      </p:sp>
      <p:sp>
        <p:nvSpPr>
          <p:cNvPr id="6" name="Slide Number Placeholder 17"/>
          <p:cNvSpPr>
            <a:spLocks noGrp="1"/>
          </p:cNvSpPr>
          <p:nvPr>
            <p:ph type="sldNum" sz="quarter" idx="12"/>
          </p:nvPr>
        </p:nvSpPr>
        <p:spPr/>
        <p:txBody>
          <a:bodyPr/>
          <a:lstStyle>
            <a:lvl1pPr>
              <a:defRPr/>
            </a:lvl1pPr>
          </a:lstStyle>
          <a:p>
            <a:pPr>
              <a:defRPr/>
            </a:pPr>
            <a:fld id="{02ED1150-658C-41B4-A90E-89EA9B706937}" type="slidenum">
              <a:rPr lang="en-US"/>
              <a:pPr>
                <a:defRPr/>
              </a:pPr>
              <a:t>‹#›</a:t>
            </a:fld>
            <a:endParaRPr lang="en-US"/>
          </a:p>
        </p:txBody>
      </p:sp>
    </p:spTree>
    <p:extLst>
      <p:ext uri="{BB962C8B-B14F-4D97-AF65-F5344CB8AC3E}">
        <p14:creationId xmlns:p14="http://schemas.microsoft.com/office/powerpoint/2010/main" val="1101710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1F622D38-1190-457D-851F-B47F53CBF027}" type="datetime1">
              <a:rPr lang="en-US"/>
              <a:pPr>
                <a:defRPr/>
              </a:pPr>
              <a:t>3/13/2019</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Artificial Intelligence (CSC-320). Week 2, Lecture 2</a:t>
            </a:r>
          </a:p>
        </p:txBody>
      </p:sp>
      <p:sp>
        <p:nvSpPr>
          <p:cNvPr id="6" name="Slide Number Placeholder 17"/>
          <p:cNvSpPr>
            <a:spLocks noGrp="1"/>
          </p:cNvSpPr>
          <p:nvPr>
            <p:ph type="sldNum" sz="quarter" idx="12"/>
          </p:nvPr>
        </p:nvSpPr>
        <p:spPr/>
        <p:txBody>
          <a:bodyPr/>
          <a:lstStyle>
            <a:lvl1pPr>
              <a:defRPr/>
            </a:lvl1pPr>
          </a:lstStyle>
          <a:p>
            <a:pPr>
              <a:defRPr/>
            </a:pPr>
            <a:fld id="{48734D77-30B8-4AB4-A39C-26F7A6B0E202}" type="slidenum">
              <a:rPr lang="en-US"/>
              <a:pPr>
                <a:defRPr/>
              </a:pPr>
              <a:t>‹#›</a:t>
            </a:fld>
            <a:endParaRPr lang="en-US"/>
          </a:p>
        </p:txBody>
      </p:sp>
    </p:spTree>
    <p:extLst>
      <p:ext uri="{BB962C8B-B14F-4D97-AF65-F5344CB8AC3E}">
        <p14:creationId xmlns:p14="http://schemas.microsoft.com/office/powerpoint/2010/main" val="2895935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1ACD5F4-BD61-4D08-B055-9E30EDEEC868}" type="datetime1">
              <a:rPr lang="en-US"/>
              <a:pPr>
                <a:defRPr/>
              </a:pPr>
              <a:t>3/13/2019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Artificial Intelligence (CSC-320). Week 2, Lecture 2</a:t>
            </a:r>
          </a:p>
        </p:txBody>
      </p:sp>
      <p:sp>
        <p:nvSpPr>
          <p:cNvPr id="6" name="Slide Number Placeholder 5"/>
          <p:cNvSpPr>
            <a:spLocks noGrp="1"/>
          </p:cNvSpPr>
          <p:nvPr>
            <p:ph type="sldNum" sz="quarter" idx="12"/>
          </p:nvPr>
        </p:nvSpPr>
        <p:spPr/>
        <p:txBody>
          <a:bodyPr/>
          <a:lstStyle>
            <a:lvl1pPr>
              <a:defRPr/>
            </a:lvl1pPr>
          </a:lstStyle>
          <a:p>
            <a:pPr>
              <a:defRPr/>
            </a:pPr>
            <a:fld id="{4B6C95D2-5065-47D2-96D0-E5772A9763C2}" type="slidenum">
              <a:rPr lang="en-US"/>
              <a:pPr>
                <a:defRPr/>
              </a:pPr>
              <a:t>‹#›</a:t>
            </a:fld>
            <a:endParaRPr lang="en-US"/>
          </a:p>
        </p:txBody>
      </p:sp>
    </p:spTree>
    <p:extLst>
      <p:ext uri="{BB962C8B-B14F-4D97-AF65-F5344CB8AC3E}">
        <p14:creationId xmlns:p14="http://schemas.microsoft.com/office/powerpoint/2010/main" val="123720888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50855736-711D-4B32-B249-7737C9F86890}" type="datetime1">
              <a:rPr lang="en-US"/>
              <a:pPr>
                <a:defRPr/>
              </a:pPr>
              <a:t>3/13/2019</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Artificial Intelligence (CSC-320). Week 2, Lecture 2</a:t>
            </a:r>
          </a:p>
        </p:txBody>
      </p:sp>
      <p:sp>
        <p:nvSpPr>
          <p:cNvPr id="7" name="Slide Number Placeholder 17"/>
          <p:cNvSpPr>
            <a:spLocks noGrp="1"/>
          </p:cNvSpPr>
          <p:nvPr>
            <p:ph type="sldNum" sz="quarter" idx="12"/>
          </p:nvPr>
        </p:nvSpPr>
        <p:spPr/>
        <p:txBody>
          <a:bodyPr/>
          <a:lstStyle>
            <a:lvl1pPr>
              <a:defRPr/>
            </a:lvl1pPr>
          </a:lstStyle>
          <a:p>
            <a:pPr>
              <a:defRPr/>
            </a:pPr>
            <a:fld id="{66370BE9-78B8-406D-ACBC-470959F4D436}" type="slidenum">
              <a:rPr lang="en-US"/>
              <a:pPr>
                <a:defRPr/>
              </a:pPr>
              <a:t>‹#›</a:t>
            </a:fld>
            <a:endParaRPr lang="en-US"/>
          </a:p>
        </p:txBody>
      </p:sp>
    </p:spTree>
    <p:extLst>
      <p:ext uri="{BB962C8B-B14F-4D97-AF65-F5344CB8AC3E}">
        <p14:creationId xmlns:p14="http://schemas.microsoft.com/office/powerpoint/2010/main" val="639485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fld id="{C12F1E7E-ECE2-423E-A64D-DD1031B22FD8}" type="datetime1">
              <a:rPr lang="en-US"/>
              <a:pPr>
                <a:defRPr/>
              </a:pPr>
              <a:t>3/13/2019</a:t>
            </a:fld>
            <a:endParaRPr lang="en-US"/>
          </a:p>
        </p:txBody>
      </p:sp>
      <p:sp>
        <p:nvSpPr>
          <p:cNvPr id="8" name="Footer Placeholder 21"/>
          <p:cNvSpPr>
            <a:spLocks noGrp="1"/>
          </p:cNvSpPr>
          <p:nvPr>
            <p:ph type="ftr" sz="quarter" idx="11"/>
          </p:nvPr>
        </p:nvSpPr>
        <p:spPr/>
        <p:txBody>
          <a:bodyPr/>
          <a:lstStyle>
            <a:lvl1pPr>
              <a:defRPr/>
            </a:lvl1pPr>
          </a:lstStyle>
          <a:p>
            <a:pPr>
              <a:defRPr/>
            </a:pPr>
            <a:r>
              <a:rPr lang="en-US"/>
              <a:t>Artificial Intelligence (CSC-320). Week 2, Lecture 2</a:t>
            </a:r>
          </a:p>
        </p:txBody>
      </p:sp>
      <p:sp>
        <p:nvSpPr>
          <p:cNvPr id="9" name="Slide Number Placeholder 17"/>
          <p:cNvSpPr>
            <a:spLocks noGrp="1"/>
          </p:cNvSpPr>
          <p:nvPr>
            <p:ph type="sldNum" sz="quarter" idx="12"/>
          </p:nvPr>
        </p:nvSpPr>
        <p:spPr/>
        <p:txBody>
          <a:bodyPr/>
          <a:lstStyle>
            <a:lvl1pPr>
              <a:defRPr/>
            </a:lvl1pPr>
          </a:lstStyle>
          <a:p>
            <a:pPr>
              <a:defRPr/>
            </a:pPr>
            <a:fld id="{85B2DEB7-7DFC-4038-9ADE-82FB6E333D58}" type="slidenum">
              <a:rPr lang="en-US"/>
              <a:pPr>
                <a:defRPr/>
              </a:pPr>
              <a:t>‹#›</a:t>
            </a:fld>
            <a:endParaRPr lang="en-US"/>
          </a:p>
        </p:txBody>
      </p:sp>
    </p:spTree>
    <p:extLst>
      <p:ext uri="{BB962C8B-B14F-4D97-AF65-F5344CB8AC3E}">
        <p14:creationId xmlns:p14="http://schemas.microsoft.com/office/powerpoint/2010/main" val="1665050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fld id="{E983317E-B40B-4ED1-98E2-6EC502BBF6B8}" type="datetime1">
              <a:rPr lang="en-US"/>
              <a:pPr>
                <a:defRPr/>
              </a:pPr>
              <a:t>3/13/2019</a:t>
            </a:fld>
            <a:endParaRPr lang="en-US"/>
          </a:p>
        </p:txBody>
      </p:sp>
      <p:sp>
        <p:nvSpPr>
          <p:cNvPr id="4" name="Footer Placeholder 21"/>
          <p:cNvSpPr>
            <a:spLocks noGrp="1"/>
          </p:cNvSpPr>
          <p:nvPr>
            <p:ph type="ftr" sz="quarter" idx="11"/>
          </p:nvPr>
        </p:nvSpPr>
        <p:spPr/>
        <p:txBody>
          <a:bodyPr/>
          <a:lstStyle>
            <a:lvl1pPr>
              <a:defRPr/>
            </a:lvl1pPr>
          </a:lstStyle>
          <a:p>
            <a:pPr>
              <a:defRPr/>
            </a:pPr>
            <a:r>
              <a:rPr lang="en-US"/>
              <a:t>Artificial Intelligence (CSC-320). Week 2, Lecture 2</a:t>
            </a:r>
          </a:p>
        </p:txBody>
      </p:sp>
      <p:sp>
        <p:nvSpPr>
          <p:cNvPr id="5" name="Slide Number Placeholder 17"/>
          <p:cNvSpPr>
            <a:spLocks noGrp="1"/>
          </p:cNvSpPr>
          <p:nvPr>
            <p:ph type="sldNum" sz="quarter" idx="12"/>
          </p:nvPr>
        </p:nvSpPr>
        <p:spPr/>
        <p:txBody>
          <a:bodyPr/>
          <a:lstStyle>
            <a:lvl1pPr>
              <a:defRPr/>
            </a:lvl1pPr>
          </a:lstStyle>
          <a:p>
            <a:pPr>
              <a:defRPr/>
            </a:pPr>
            <a:fld id="{4F66E382-CCF2-4BAC-A3CD-60A786835026}" type="slidenum">
              <a:rPr lang="en-US"/>
              <a:pPr>
                <a:defRPr/>
              </a:pPr>
              <a:t>‹#›</a:t>
            </a:fld>
            <a:endParaRPr lang="en-US"/>
          </a:p>
        </p:txBody>
      </p:sp>
    </p:spTree>
    <p:extLst>
      <p:ext uri="{BB962C8B-B14F-4D97-AF65-F5344CB8AC3E}">
        <p14:creationId xmlns:p14="http://schemas.microsoft.com/office/powerpoint/2010/main" val="443168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668D335-8EE3-4BE0-AA63-407441E896F1}" type="datetime1">
              <a:rPr lang="en-US"/>
              <a:pPr>
                <a:defRPr/>
              </a:pPr>
              <a:t>3/13/2019</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a:t>Artificial Intelligence (CSC-320). Week 2, Lecture 2</a:t>
            </a:r>
          </a:p>
        </p:txBody>
      </p:sp>
      <p:sp>
        <p:nvSpPr>
          <p:cNvPr id="4" name="Slide Number Placeholder 17"/>
          <p:cNvSpPr>
            <a:spLocks noGrp="1"/>
          </p:cNvSpPr>
          <p:nvPr>
            <p:ph type="sldNum" sz="quarter" idx="12"/>
          </p:nvPr>
        </p:nvSpPr>
        <p:spPr/>
        <p:txBody>
          <a:bodyPr/>
          <a:lstStyle>
            <a:lvl1pPr>
              <a:defRPr/>
            </a:lvl1pPr>
          </a:lstStyle>
          <a:p>
            <a:pPr>
              <a:defRPr/>
            </a:pPr>
            <a:fld id="{599B5A02-B161-40C8-92B3-DBAFEAF1763D}" type="slidenum">
              <a:rPr lang="en-US"/>
              <a:pPr>
                <a:defRPr/>
              </a:pPr>
              <a:t>‹#›</a:t>
            </a:fld>
            <a:endParaRPr lang="en-US"/>
          </a:p>
        </p:txBody>
      </p:sp>
    </p:spTree>
    <p:extLst>
      <p:ext uri="{BB962C8B-B14F-4D97-AF65-F5344CB8AC3E}">
        <p14:creationId xmlns:p14="http://schemas.microsoft.com/office/powerpoint/2010/main" val="3763372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8657AE44-3B19-4423-86D9-76A26D4D9489}" type="datetime1">
              <a:rPr lang="en-US"/>
              <a:pPr>
                <a:defRPr/>
              </a:pPr>
              <a:t>3/13/2019</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Artificial Intelligence (CSC-320). Week 2, Lecture 2</a:t>
            </a:r>
          </a:p>
        </p:txBody>
      </p:sp>
      <p:sp>
        <p:nvSpPr>
          <p:cNvPr id="7" name="Slide Number Placeholder 17"/>
          <p:cNvSpPr>
            <a:spLocks noGrp="1"/>
          </p:cNvSpPr>
          <p:nvPr>
            <p:ph type="sldNum" sz="quarter" idx="12"/>
          </p:nvPr>
        </p:nvSpPr>
        <p:spPr/>
        <p:txBody>
          <a:bodyPr/>
          <a:lstStyle>
            <a:lvl1pPr>
              <a:defRPr/>
            </a:lvl1pPr>
          </a:lstStyle>
          <a:p>
            <a:pPr>
              <a:defRPr/>
            </a:pPr>
            <a:fld id="{8ED7A59A-A73D-4008-A884-AADF9B5AC3BD}" type="slidenum">
              <a:rPr lang="en-US"/>
              <a:pPr>
                <a:defRPr/>
              </a:pPr>
              <a:t>‹#›</a:t>
            </a:fld>
            <a:endParaRPr lang="en-US"/>
          </a:p>
        </p:txBody>
      </p:sp>
    </p:spTree>
    <p:extLst>
      <p:ext uri="{BB962C8B-B14F-4D97-AF65-F5344CB8AC3E}">
        <p14:creationId xmlns:p14="http://schemas.microsoft.com/office/powerpoint/2010/main" val="1922098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1F4E9589-AD26-40A3-BA6B-2F23EBDC3649}" type="datetime1">
              <a:rPr lang="en-US"/>
              <a:pPr>
                <a:defRPr/>
              </a:pPr>
              <a:t>3/13/2019</a:t>
            </a:fld>
            <a:endParaRPr lang="en-US"/>
          </a:p>
        </p:txBody>
      </p:sp>
      <p:sp>
        <p:nvSpPr>
          <p:cNvPr id="10" name="Footer Placeholder 5"/>
          <p:cNvSpPr>
            <a:spLocks noGrp="1"/>
          </p:cNvSpPr>
          <p:nvPr>
            <p:ph type="ftr" sz="quarter" idx="11"/>
          </p:nvPr>
        </p:nvSpPr>
        <p:spPr/>
        <p:txBody>
          <a:bodyPr/>
          <a:lstStyle>
            <a:lvl1pPr>
              <a:defRPr/>
            </a:lvl1pPr>
          </a:lstStyle>
          <a:p>
            <a:pPr>
              <a:defRPr/>
            </a:pPr>
            <a:r>
              <a:rPr lang="en-US"/>
              <a:t>Artificial Intelligence (CSC-320). Week 2, Lecture 2</a:t>
            </a: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D588106D-BBE1-46AA-A209-DDDCD3DE229C}" type="slidenum">
              <a:rPr lang="en-US"/>
              <a:pPr>
                <a:defRPr/>
              </a:pPr>
              <a:t>‹#›</a:t>
            </a:fld>
            <a:endParaRPr lang="en-US"/>
          </a:p>
        </p:txBody>
      </p:sp>
    </p:spTree>
    <p:extLst>
      <p:ext uri="{BB962C8B-B14F-4D97-AF65-F5344CB8AC3E}">
        <p14:creationId xmlns:p14="http://schemas.microsoft.com/office/powerpoint/2010/main" val="2454323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2612F163-61D0-4836-9101-5F6B4F4A772F}" type="datetime1">
              <a:rPr lang="en-US"/>
              <a:pPr>
                <a:defRPr/>
              </a:pPr>
              <a:t>3/13/2019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r>
              <a:rPr lang="en-US"/>
              <a:t>Artificial Intelligence (CSC-320). Week 2, Lecture 2</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2E8B3C84-CBBF-4756-A632-F58DBDC78955}"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809" r:id="rId1"/>
    <p:sldLayoutId id="2147483801" r:id="rId2"/>
    <p:sldLayoutId id="2147483810" r:id="rId3"/>
    <p:sldLayoutId id="2147483802" r:id="rId4"/>
    <p:sldLayoutId id="2147483803" r:id="rId5"/>
    <p:sldLayoutId id="2147483804" r:id="rId6"/>
    <p:sldLayoutId id="2147483805" r:id="rId7"/>
    <p:sldLayoutId id="2147483806" r:id="rId8"/>
    <p:sldLayoutId id="2147483811" r:id="rId9"/>
    <p:sldLayoutId id="2147483807" r:id="rId10"/>
    <p:sldLayoutId id="2147483808" r:id="rId11"/>
  </p:sldLayoutIdLst>
  <p:hf sldNum="0" hd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Times New Roman" pitchFamily="18" charset="0"/>
        </a:defRPr>
      </a:lvl2pPr>
      <a:lvl3pPr algn="l" rtl="0" eaLnBrk="0" fontAlgn="base" hangingPunct="0">
        <a:spcBef>
          <a:spcPct val="0"/>
        </a:spcBef>
        <a:spcAft>
          <a:spcPct val="0"/>
        </a:spcAft>
        <a:defRPr sz="5000">
          <a:solidFill>
            <a:schemeClr val="tx2"/>
          </a:solidFill>
          <a:latin typeface="Times New Roman" pitchFamily="18" charset="0"/>
        </a:defRPr>
      </a:lvl3pPr>
      <a:lvl4pPr algn="l" rtl="0" eaLnBrk="0" fontAlgn="base" hangingPunct="0">
        <a:spcBef>
          <a:spcPct val="0"/>
        </a:spcBef>
        <a:spcAft>
          <a:spcPct val="0"/>
        </a:spcAft>
        <a:defRPr sz="5000">
          <a:solidFill>
            <a:schemeClr val="tx2"/>
          </a:solidFill>
          <a:latin typeface="Times New Roman" pitchFamily="18" charset="0"/>
        </a:defRPr>
      </a:lvl4pPr>
      <a:lvl5pPr algn="l" rtl="0" eaLnBrk="0" fontAlgn="base" hangingPunct="0">
        <a:spcBef>
          <a:spcPct val="0"/>
        </a:spcBef>
        <a:spcAft>
          <a:spcPct val="0"/>
        </a:spcAft>
        <a:defRPr sz="5000">
          <a:solidFill>
            <a:schemeClr val="tx2"/>
          </a:solidFill>
          <a:latin typeface="Times New Roman" pitchFamily="18" charset="0"/>
        </a:defRPr>
      </a:lvl5pPr>
      <a:lvl6pPr marL="457200" algn="l" rtl="0" fontAlgn="base">
        <a:spcBef>
          <a:spcPct val="0"/>
        </a:spcBef>
        <a:spcAft>
          <a:spcPct val="0"/>
        </a:spcAft>
        <a:defRPr sz="5000">
          <a:solidFill>
            <a:schemeClr val="tx2"/>
          </a:solidFill>
          <a:latin typeface="Times New Roman" pitchFamily="18" charset="0"/>
        </a:defRPr>
      </a:lvl6pPr>
      <a:lvl7pPr marL="914400" algn="l" rtl="0" fontAlgn="base">
        <a:spcBef>
          <a:spcPct val="0"/>
        </a:spcBef>
        <a:spcAft>
          <a:spcPct val="0"/>
        </a:spcAft>
        <a:defRPr sz="5000">
          <a:solidFill>
            <a:schemeClr val="tx2"/>
          </a:solidFill>
          <a:latin typeface="Times New Roman" pitchFamily="18" charset="0"/>
        </a:defRPr>
      </a:lvl7pPr>
      <a:lvl8pPr marL="1371600" algn="l" rtl="0" fontAlgn="base">
        <a:spcBef>
          <a:spcPct val="0"/>
        </a:spcBef>
        <a:spcAft>
          <a:spcPct val="0"/>
        </a:spcAft>
        <a:defRPr sz="5000">
          <a:solidFill>
            <a:schemeClr val="tx2"/>
          </a:solidFill>
          <a:latin typeface="Times New Roman" pitchFamily="18" charset="0"/>
        </a:defRPr>
      </a:lvl8pPr>
      <a:lvl9pPr marL="1828800" algn="l" rtl="0" fontAlgn="base">
        <a:spcBef>
          <a:spcPct val="0"/>
        </a:spcBef>
        <a:spcAft>
          <a:spcPct val="0"/>
        </a:spcAft>
        <a:defRPr sz="5000">
          <a:solidFill>
            <a:schemeClr val="tx2"/>
          </a:solidFill>
          <a:latin typeface="Times New Roman" pitchFamily="18"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685800" y="2133600"/>
            <a:ext cx="7773988" cy="1657350"/>
          </a:xfrm>
          <a:ln>
            <a:miter lim="800000"/>
            <a:headEnd/>
            <a:tailEnd/>
          </a:ln>
        </p:spPr>
        <p:txBody>
          <a:bodyPr rtlCol="0">
            <a:normAutofit fontScale="90000"/>
          </a:bodyPr>
          <a:lstStyle/>
          <a:p>
            <a:pPr algn="ctr" eaLnBrk="1" fontAlgn="auto" hangingPunct="1">
              <a:spcAft>
                <a:spcPts val="0"/>
              </a:spcAft>
              <a:defRPr/>
            </a:pPr>
            <a:r>
              <a:rPr lang="en-GB" cap="small" dirty="0">
                <a:cs typeface="Times New Roman" pitchFamily="18" charset="0"/>
              </a:rPr>
              <a:t>Lecture 5</a:t>
            </a:r>
            <a:br>
              <a:rPr lang="en-GB" cap="small" dirty="0">
                <a:cs typeface="Times New Roman" pitchFamily="18" charset="0"/>
              </a:rPr>
            </a:br>
            <a:r>
              <a:rPr lang="en-GB" cap="small" dirty="0">
                <a:cs typeface="Times New Roman" pitchFamily="18" charset="0"/>
              </a:rPr>
              <a:t>Artificial Intelligence </a:t>
            </a:r>
            <a:br>
              <a:rPr lang="en-GB" cap="small" dirty="0">
                <a:cs typeface="Times New Roman" pitchFamily="18" charset="0"/>
              </a:rPr>
            </a:br>
            <a:r>
              <a:rPr lang="en-GB" cap="small" dirty="0">
                <a:cs typeface="Times New Roman" pitchFamily="18" charset="0"/>
              </a:rPr>
              <a:t>(CSC-320)</a:t>
            </a:r>
            <a:br>
              <a:rPr lang="en-GB" cap="small" dirty="0"/>
            </a:br>
            <a:endParaRPr lang="en-GB" cap="small" dirty="0"/>
          </a:p>
        </p:txBody>
      </p:sp>
      <p:sp>
        <p:nvSpPr>
          <p:cNvPr id="5123" name="Rectangle 5"/>
          <p:cNvSpPr>
            <a:spLocks noGrp="1" noChangeArrowheads="1"/>
          </p:cNvSpPr>
          <p:nvPr>
            <p:ph type="subTitle" idx="1"/>
          </p:nvPr>
        </p:nvSpPr>
        <p:spPr>
          <a:xfrm>
            <a:off x="533400" y="3962400"/>
            <a:ext cx="7854950" cy="1752600"/>
          </a:xfrm>
        </p:spPr>
        <p:txBody>
          <a:bodyPr>
            <a:normAutofit/>
          </a:bodyPr>
          <a:lstStyle/>
          <a:p>
            <a:pPr marR="0" eaLnBrk="1" fontAlgn="auto" hangingPunct="1">
              <a:spcAft>
                <a:spcPts val="0"/>
              </a:spcAft>
              <a:buClr>
                <a:schemeClr val="accent3"/>
              </a:buClr>
              <a:buFont typeface="Arial" pitchFamily="34" charset="0"/>
              <a:buNone/>
              <a:defRPr/>
            </a:pP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0"/>
            <a:ext cx="8229600" cy="762000"/>
          </a:xfrm>
        </p:spPr>
        <p:txBody>
          <a:bodyPr/>
          <a:lstStyle/>
          <a:p>
            <a:pPr algn="ctr"/>
            <a:r>
              <a:rPr lang="en-US" sz="4000"/>
              <a:t>Improvements in Branch and Bound</a:t>
            </a:r>
          </a:p>
        </p:txBody>
      </p:sp>
      <p:sp>
        <p:nvSpPr>
          <p:cNvPr id="16387" name="Content Placeholder 2"/>
          <p:cNvSpPr>
            <a:spLocks noGrp="1"/>
          </p:cNvSpPr>
          <p:nvPr>
            <p:ph idx="1"/>
          </p:nvPr>
        </p:nvSpPr>
        <p:spPr>
          <a:xfrm>
            <a:off x="152400" y="838200"/>
            <a:ext cx="8763000" cy="5486400"/>
          </a:xfrm>
        </p:spPr>
        <p:txBody>
          <a:bodyPr/>
          <a:lstStyle/>
          <a:p>
            <a:r>
              <a:rPr lang="en-US" sz="2200"/>
              <a:t>The above procedure can be improved in many different ways. We will discuss the two most famous ways to improve it.</a:t>
            </a:r>
          </a:p>
          <a:p>
            <a:pPr lvl="1"/>
            <a:r>
              <a:rPr lang="en-US" sz="2200"/>
              <a:t>1. Estimates</a:t>
            </a:r>
          </a:p>
          <a:p>
            <a:pPr lvl="1"/>
            <a:r>
              <a:rPr lang="en-US" sz="2200"/>
              <a:t>2. Dynamic Programming</a:t>
            </a:r>
          </a:p>
          <a:p>
            <a:r>
              <a:rPr lang="en-US" sz="2200"/>
              <a:t>The idea of estimates is that we can travel in the solution space using a heuristic estimate. By using “guesses” about remaining distance as well as facts about distance already accumulated we will be able to travel in the solution space more efficiently. Hence we use the estimates of the remaining distance. A problem here is that if we go with an overestimate of the remaining distance then we might loose a solution that is somewhere nearby. Hence we always travel with underestimates of the remaining distance.</a:t>
            </a:r>
          </a:p>
          <a:p>
            <a:r>
              <a:rPr lang="en-US" sz="2200"/>
              <a:t>The second improvement is dynamic programming. The simple idea behind dynamic programming is that if we can reach a specific node through more than one different path then we shall take the path with the minimum cost.</a:t>
            </a:r>
          </a:p>
          <a:p>
            <a:endParaRPr lang="en-US" sz="2000"/>
          </a:p>
        </p:txBody>
      </p:sp>
      <p:sp>
        <p:nvSpPr>
          <p:cNvPr id="4" name="Footer Placeholder 3"/>
          <p:cNvSpPr>
            <a:spLocks noGrp="1"/>
          </p:cNvSpPr>
          <p:nvPr>
            <p:ph type="ftr" sz="quarter" idx="11"/>
          </p:nvPr>
        </p:nvSpPr>
        <p:spPr/>
        <p:txBody>
          <a:bodyPr/>
          <a:lstStyle/>
          <a:p>
            <a:pPr>
              <a:defRPr/>
            </a:pPr>
            <a:r>
              <a:rPr lang="en-US"/>
              <a:t>Artificial Intelligence (CSC-320). Week 2, Lecture 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457200" y="914400"/>
            <a:ext cx="8229600" cy="4389438"/>
          </a:xfrm>
        </p:spPr>
        <p:txBody>
          <a:bodyPr/>
          <a:lstStyle/>
          <a:p>
            <a:pPr algn="ctr" eaLnBrk="1" hangingPunct="1"/>
            <a:endParaRPr lang="en-GB"/>
          </a:p>
          <a:p>
            <a:pPr algn="ctr" eaLnBrk="1" hangingPunct="1"/>
            <a:endParaRPr lang="en-GB"/>
          </a:p>
          <a:p>
            <a:pPr algn="ctr" eaLnBrk="1" hangingPunct="1"/>
            <a:endParaRPr lang="en-GB"/>
          </a:p>
          <a:p>
            <a:pPr algn="ctr" eaLnBrk="1" hangingPunct="1"/>
            <a:r>
              <a:rPr lang="en-GB" sz="6000"/>
              <a:t>End of Today’s Lecture</a:t>
            </a:r>
          </a:p>
        </p:txBody>
      </p:sp>
      <p:sp>
        <p:nvSpPr>
          <p:cNvPr id="5" name="Footer Placeholder 4"/>
          <p:cNvSpPr>
            <a:spLocks noGrp="1"/>
          </p:cNvSpPr>
          <p:nvPr>
            <p:ph type="ftr" sz="quarter" idx="11"/>
          </p:nvPr>
        </p:nvSpPr>
        <p:spPr/>
        <p:txBody>
          <a:bodyPr/>
          <a:lstStyle/>
          <a:p>
            <a:pPr>
              <a:defRPr/>
            </a:pPr>
            <a:r>
              <a:rPr lang="en-US"/>
              <a:t>Artificial Intelligence (CSC-320). Week 2, Lecture 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0"/>
            <a:ext cx="8229600" cy="1143000"/>
          </a:xfrm>
        </p:spPr>
        <p:txBody>
          <a:bodyPr/>
          <a:lstStyle/>
          <a:p>
            <a:pPr algn="ctr"/>
            <a:r>
              <a:rPr lang="en-US"/>
              <a:t>Beam Search</a:t>
            </a:r>
          </a:p>
        </p:txBody>
      </p:sp>
      <p:sp>
        <p:nvSpPr>
          <p:cNvPr id="8195" name="Content Placeholder 2"/>
          <p:cNvSpPr>
            <a:spLocks noGrp="1"/>
          </p:cNvSpPr>
          <p:nvPr>
            <p:ph idx="1"/>
          </p:nvPr>
        </p:nvSpPr>
        <p:spPr>
          <a:xfrm>
            <a:off x="457200" y="1143000"/>
            <a:ext cx="8229600" cy="5181600"/>
          </a:xfrm>
        </p:spPr>
        <p:txBody>
          <a:bodyPr/>
          <a:lstStyle/>
          <a:p>
            <a:r>
              <a:rPr lang="en-US"/>
              <a:t>You just saw how hill climbing procedure works through the search space of a tree. Another procedure called beam search proceeds in a similar manner. Out of n possible choices at any level, beam search follows only the best k of them; k is the parameter which we set and the procedure considers only those many nodes at each level.</a:t>
            </a:r>
          </a:p>
          <a:p>
            <a:r>
              <a:rPr lang="en-US"/>
              <a:t>The following sequence of diagrams will show you how Beam Search works in a search tree.</a:t>
            </a:r>
          </a:p>
          <a:p>
            <a:r>
              <a:rPr lang="en-US"/>
              <a:t>We start with a search tree with L as goal state and k=2, that is at every level we will only consider the best 2 nodes. When standing on S we observe that the only</a:t>
            </a:r>
          </a:p>
          <a:p>
            <a:r>
              <a:rPr lang="en-US"/>
              <a:t>two nodes available are A and B so we explore both of them as shown below.</a:t>
            </a:r>
          </a:p>
          <a:p>
            <a:endParaRPr lang="en-US"/>
          </a:p>
        </p:txBody>
      </p:sp>
      <p:sp>
        <p:nvSpPr>
          <p:cNvPr id="4" name="Footer Placeholder 3"/>
          <p:cNvSpPr>
            <a:spLocks noGrp="1"/>
          </p:cNvSpPr>
          <p:nvPr>
            <p:ph type="ftr" sz="quarter" idx="11"/>
          </p:nvPr>
        </p:nvSpPr>
        <p:spPr/>
        <p:txBody>
          <a:bodyPr/>
          <a:lstStyle/>
          <a:p>
            <a:pPr>
              <a:defRPr/>
            </a:pPr>
            <a:r>
              <a:rPr lang="en-US"/>
              <a:t>Artificial Intelligence (CSC-320). Week 2, Lecture 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28600"/>
            <a:ext cx="8229600" cy="1143000"/>
          </a:xfrm>
        </p:spPr>
        <p:txBody>
          <a:bodyPr/>
          <a:lstStyle/>
          <a:p>
            <a:pPr algn="ctr"/>
            <a:r>
              <a:rPr lang="en-US"/>
              <a:t>Beam Search</a:t>
            </a:r>
          </a:p>
        </p:txBody>
      </p:sp>
      <p:sp>
        <p:nvSpPr>
          <p:cNvPr id="4" name="Footer Placeholder 3"/>
          <p:cNvSpPr>
            <a:spLocks noGrp="1"/>
          </p:cNvSpPr>
          <p:nvPr>
            <p:ph type="ftr" sz="quarter" idx="11"/>
          </p:nvPr>
        </p:nvSpPr>
        <p:spPr/>
        <p:txBody>
          <a:bodyPr/>
          <a:lstStyle/>
          <a:p>
            <a:pPr>
              <a:defRPr/>
            </a:pPr>
            <a:r>
              <a:rPr lang="en-US"/>
              <a:t>Artificial Intelligence (CSC-320). Week 2, Lecture 2</a:t>
            </a:r>
          </a:p>
        </p:txBody>
      </p:sp>
      <p:pic>
        <p:nvPicPr>
          <p:cNvPr id="922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09600" y="2133600"/>
            <a:ext cx="7589838" cy="3733800"/>
          </a:xfr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a:r>
              <a:rPr lang="en-US"/>
              <a:t>Best First Search</a:t>
            </a:r>
          </a:p>
        </p:txBody>
      </p:sp>
      <p:sp>
        <p:nvSpPr>
          <p:cNvPr id="10243" name="Content Placeholder 2"/>
          <p:cNvSpPr>
            <a:spLocks noGrp="1"/>
          </p:cNvSpPr>
          <p:nvPr>
            <p:ph idx="1"/>
          </p:nvPr>
        </p:nvSpPr>
        <p:spPr/>
        <p:txBody>
          <a:bodyPr/>
          <a:lstStyle/>
          <a:p>
            <a:r>
              <a:rPr lang="en-US"/>
              <a:t>Just as beam search considers best k nodes at every level, </a:t>
            </a:r>
            <a:r>
              <a:rPr lang="en-US" b="1"/>
              <a:t>best first search</a:t>
            </a:r>
            <a:r>
              <a:rPr lang="en-US"/>
              <a:t> considers all the open nodes so far and selects the best amongst them. </a:t>
            </a:r>
          </a:p>
          <a:p>
            <a:r>
              <a:rPr lang="en-US"/>
              <a:t>Best first search is a greedy approach will looks for the best amongst the available options and hence can sometimes reduce the searching time. </a:t>
            </a:r>
          </a:p>
          <a:p>
            <a:r>
              <a:rPr lang="en-US"/>
              <a:t>All these heuristically informed procedures are considered better but they do not guarantee the optimal solution, as they are dependent on the quality of heuristic being used.</a:t>
            </a:r>
          </a:p>
          <a:p>
            <a:endParaRPr lang="en-US"/>
          </a:p>
        </p:txBody>
      </p:sp>
      <p:sp>
        <p:nvSpPr>
          <p:cNvPr id="4" name="Footer Placeholder 3"/>
          <p:cNvSpPr>
            <a:spLocks noGrp="1"/>
          </p:cNvSpPr>
          <p:nvPr>
            <p:ph type="ftr" sz="quarter" idx="11"/>
          </p:nvPr>
        </p:nvSpPr>
        <p:spPr/>
        <p:txBody>
          <a:bodyPr/>
          <a:lstStyle/>
          <a:p>
            <a:pPr>
              <a:defRPr/>
            </a:pPr>
            <a:r>
              <a:rPr lang="en-US"/>
              <a:t>Artificial Intelligence (CSC-320). Week 2, Lecture 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ctr"/>
            <a:r>
              <a:rPr lang="en-US"/>
              <a:t>Best First Search</a:t>
            </a:r>
          </a:p>
        </p:txBody>
      </p:sp>
      <p:sp>
        <p:nvSpPr>
          <p:cNvPr id="4" name="Footer Placeholder 3"/>
          <p:cNvSpPr>
            <a:spLocks noGrp="1"/>
          </p:cNvSpPr>
          <p:nvPr>
            <p:ph type="ftr" sz="quarter" idx="11"/>
          </p:nvPr>
        </p:nvSpPr>
        <p:spPr/>
        <p:txBody>
          <a:bodyPr/>
          <a:lstStyle/>
          <a:p>
            <a:pPr>
              <a:defRPr/>
            </a:pPr>
            <a:r>
              <a:rPr lang="en-US"/>
              <a:t>Artificial Intelligence (CSC-320). Week 2, Lecture 2</a:t>
            </a:r>
          </a:p>
        </p:txBody>
      </p:sp>
      <p:pic>
        <p:nvPicPr>
          <p:cNvPr id="1126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19275" y="2459038"/>
            <a:ext cx="5505450" cy="3343275"/>
          </a:xfr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33400" y="0"/>
            <a:ext cx="8229600" cy="1143000"/>
          </a:xfrm>
        </p:spPr>
        <p:txBody>
          <a:bodyPr/>
          <a:lstStyle/>
          <a:p>
            <a:pPr algn="ctr"/>
            <a:r>
              <a:rPr lang="en-US"/>
              <a:t>Optimal Searches</a:t>
            </a:r>
          </a:p>
        </p:txBody>
      </p:sp>
      <p:sp>
        <p:nvSpPr>
          <p:cNvPr id="12291" name="Content Placeholder 2"/>
          <p:cNvSpPr>
            <a:spLocks noGrp="1"/>
          </p:cNvSpPr>
          <p:nvPr>
            <p:ph idx="1"/>
          </p:nvPr>
        </p:nvSpPr>
        <p:spPr>
          <a:xfrm>
            <a:off x="152400" y="1295400"/>
            <a:ext cx="8686800" cy="5334000"/>
          </a:xfrm>
        </p:spPr>
        <p:txBody>
          <a:bodyPr/>
          <a:lstStyle/>
          <a:p>
            <a:pPr algn="just"/>
            <a:r>
              <a:rPr lang="en-US" sz="2400"/>
              <a:t>So far we have looked at uninformed and informed searches. Both have their advantages and disadvantages. But one thing that lacks in both is that whenever they find a solution they immediately stop. </a:t>
            </a:r>
          </a:p>
          <a:p>
            <a:pPr algn="just"/>
            <a:r>
              <a:rPr lang="en-US" sz="2400"/>
              <a:t>They never consider that their might be more than one solution to the problem and the solution that they have ignored might be the optimal one.</a:t>
            </a:r>
          </a:p>
          <a:p>
            <a:pPr algn="just"/>
            <a:r>
              <a:rPr lang="en-US" sz="2400"/>
              <a:t>A simplest approach to find the optimal solution is this; find all the possible solutions using either an uninformed search or informed search and once you have searched the whole search space and no other solution exists, then choose the most optimal amongst the solutions found.</a:t>
            </a:r>
          </a:p>
          <a:p>
            <a:pPr algn="just"/>
            <a:r>
              <a:rPr lang="en-US" sz="2400"/>
              <a:t>This approach is analogous to the brute force method and is also called the British museum procedure.</a:t>
            </a:r>
          </a:p>
          <a:p>
            <a:pPr algn="just"/>
            <a:endParaRPr lang="en-US" sz="2400"/>
          </a:p>
          <a:p>
            <a:pPr algn="just"/>
            <a:endParaRPr lang="en-US" sz="2400"/>
          </a:p>
          <a:p>
            <a:pPr algn="just"/>
            <a:endParaRPr lang="en-US" sz="2400"/>
          </a:p>
        </p:txBody>
      </p:sp>
      <p:sp>
        <p:nvSpPr>
          <p:cNvPr id="4" name="Footer Placeholder 3"/>
          <p:cNvSpPr>
            <a:spLocks noGrp="1"/>
          </p:cNvSpPr>
          <p:nvPr>
            <p:ph type="ftr" sz="quarter" idx="11"/>
          </p:nvPr>
        </p:nvSpPr>
        <p:spPr/>
        <p:txBody>
          <a:bodyPr/>
          <a:lstStyle/>
          <a:p>
            <a:pPr>
              <a:defRPr/>
            </a:pPr>
            <a:r>
              <a:rPr lang="en-US" dirty="0"/>
              <a:t>Artificial Intelligence (CSC-320). Week 2, Lecture 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a:r>
              <a:rPr lang="en-US"/>
              <a:t>Optimal Searches</a:t>
            </a:r>
          </a:p>
        </p:txBody>
      </p:sp>
      <p:sp>
        <p:nvSpPr>
          <p:cNvPr id="13315" name="Content Placeholder 2"/>
          <p:cNvSpPr>
            <a:spLocks noGrp="1"/>
          </p:cNvSpPr>
          <p:nvPr>
            <p:ph idx="1"/>
          </p:nvPr>
        </p:nvSpPr>
        <p:spPr/>
        <p:txBody>
          <a:bodyPr/>
          <a:lstStyle/>
          <a:p>
            <a:r>
              <a:rPr lang="en-US"/>
              <a:t>But in reality, exploring the entire search space is never feasible and at times is not even possible, for instance, if we just consider the tree corresponding to a game of chess (we will learn about game trees later), the effective branching factor is 16 and the effective depth is 100. The number of branches in an exhaustive survey would be on the order of 10</a:t>
            </a:r>
            <a:r>
              <a:rPr lang="en-US" baseline="30000"/>
              <a:t>120</a:t>
            </a:r>
            <a:r>
              <a:rPr lang="en-US"/>
              <a:t>. </a:t>
            </a:r>
          </a:p>
          <a:p>
            <a:r>
              <a:rPr lang="en-US"/>
              <a:t>Hence a huge amount of computation power and time is required in solving the optimal search problems in a brute force manner.</a:t>
            </a:r>
          </a:p>
          <a:p>
            <a:endParaRPr lang="en-US"/>
          </a:p>
        </p:txBody>
      </p:sp>
      <p:sp>
        <p:nvSpPr>
          <p:cNvPr id="4" name="Footer Placeholder 3"/>
          <p:cNvSpPr>
            <a:spLocks noGrp="1"/>
          </p:cNvSpPr>
          <p:nvPr>
            <p:ph type="ftr" sz="quarter" idx="11"/>
          </p:nvPr>
        </p:nvSpPr>
        <p:spPr/>
        <p:txBody>
          <a:bodyPr/>
          <a:lstStyle/>
          <a:p>
            <a:pPr>
              <a:defRPr/>
            </a:pPr>
            <a:r>
              <a:rPr lang="en-US"/>
              <a:t>Artificial Intelligence (CSC-320). Week 2, Lecture 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0"/>
            <a:ext cx="8229600" cy="838200"/>
          </a:xfrm>
        </p:spPr>
        <p:txBody>
          <a:bodyPr/>
          <a:lstStyle/>
          <a:p>
            <a:pPr algn="ctr"/>
            <a:r>
              <a:rPr lang="en-US"/>
              <a:t>Branch and Bound</a:t>
            </a:r>
          </a:p>
        </p:txBody>
      </p:sp>
      <p:sp>
        <p:nvSpPr>
          <p:cNvPr id="14339" name="Content Placeholder 2"/>
          <p:cNvSpPr>
            <a:spLocks noGrp="1"/>
          </p:cNvSpPr>
          <p:nvPr>
            <p:ph idx="1"/>
          </p:nvPr>
        </p:nvSpPr>
        <p:spPr>
          <a:xfrm>
            <a:off x="457200" y="914400"/>
            <a:ext cx="8382000" cy="5410200"/>
          </a:xfrm>
        </p:spPr>
        <p:txBody>
          <a:bodyPr/>
          <a:lstStyle/>
          <a:p>
            <a:r>
              <a:rPr lang="en-US"/>
              <a:t>In order to solve our problem of optimal search without using a brute force technique, people have come up with different procedures. One such procedure is called branch-and-bound method.</a:t>
            </a:r>
          </a:p>
          <a:p>
            <a:endParaRPr lang="en-US"/>
          </a:p>
          <a:p>
            <a:endParaRPr lang="en-US"/>
          </a:p>
        </p:txBody>
      </p:sp>
      <p:sp>
        <p:nvSpPr>
          <p:cNvPr id="4" name="Footer Placeholder 3"/>
          <p:cNvSpPr>
            <a:spLocks noGrp="1"/>
          </p:cNvSpPr>
          <p:nvPr>
            <p:ph type="ftr" sz="quarter" idx="11"/>
          </p:nvPr>
        </p:nvSpPr>
        <p:spPr/>
        <p:txBody>
          <a:bodyPr/>
          <a:lstStyle/>
          <a:p>
            <a:pPr>
              <a:defRPr/>
            </a:pPr>
            <a:r>
              <a:rPr lang="en-US"/>
              <a:t>Artificial Intelligence (CSC-320). Week 2, Lecture 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0"/>
            <a:ext cx="8229600" cy="838200"/>
          </a:xfrm>
        </p:spPr>
        <p:txBody>
          <a:bodyPr/>
          <a:lstStyle/>
          <a:p>
            <a:pPr algn="ctr"/>
            <a:r>
              <a:rPr lang="en-US"/>
              <a:t>Branch and Bound</a:t>
            </a:r>
          </a:p>
        </p:txBody>
      </p:sp>
      <p:sp>
        <p:nvSpPr>
          <p:cNvPr id="4" name="Footer Placeholder 3"/>
          <p:cNvSpPr>
            <a:spLocks noGrp="1"/>
          </p:cNvSpPr>
          <p:nvPr>
            <p:ph type="ftr" sz="quarter" idx="11"/>
          </p:nvPr>
        </p:nvSpPr>
        <p:spPr/>
        <p:txBody>
          <a:bodyPr/>
          <a:lstStyle/>
          <a:p>
            <a:pPr>
              <a:defRPr/>
            </a:pPr>
            <a:r>
              <a:rPr lang="en-US"/>
              <a:t>Artificial Intelligence (CSC-320). Week 2, Lecture 2</a:t>
            </a:r>
          </a:p>
        </p:txBody>
      </p:sp>
      <p:pic>
        <p:nvPicPr>
          <p:cNvPr id="1536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19200" y="1219200"/>
            <a:ext cx="6400800" cy="2362200"/>
          </a:xfrm>
          <a:noFill/>
        </p:spPr>
      </p:pic>
      <p:pic>
        <p:nvPicPr>
          <p:cNvPr id="1536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3810000"/>
            <a:ext cx="6400800" cy="258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ustom 1">
      <a:majorFont>
        <a:latin typeface="Times New Roman"/>
        <a:ea typeface=""/>
        <a:cs typeface=""/>
      </a:majorFont>
      <a:minorFont>
        <a:latin typeface="Times New Roman"/>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516</TotalTime>
  <Words>774</Words>
  <Application>Microsoft Office PowerPoint</Application>
  <PresentationFormat>On-screen Show (4:3)</PresentationFormat>
  <Paragraphs>45</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Times New Roman</vt:lpstr>
      <vt:lpstr>Wingdings 2</vt:lpstr>
      <vt:lpstr>Flow</vt:lpstr>
      <vt:lpstr>Lecture 5 Artificial Intelligence  (CSC-320) </vt:lpstr>
      <vt:lpstr>Beam Search</vt:lpstr>
      <vt:lpstr>Beam Search</vt:lpstr>
      <vt:lpstr>Best First Search</vt:lpstr>
      <vt:lpstr>Best First Search</vt:lpstr>
      <vt:lpstr>Optimal Searches</vt:lpstr>
      <vt:lpstr>Optimal Searches</vt:lpstr>
      <vt:lpstr>Branch and Bound</vt:lpstr>
      <vt:lpstr>Branch and Bound</vt:lpstr>
      <vt:lpstr>Improvements in Branch and Bound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Dr.Muhammad Arshad</dc:creator>
  <cp:lastModifiedBy>zain sadozai</cp:lastModifiedBy>
  <cp:revision>66</cp:revision>
  <dcterms:created xsi:type="dcterms:W3CDTF">2012-01-23T07:22:42Z</dcterms:created>
  <dcterms:modified xsi:type="dcterms:W3CDTF">2019-03-13T04:37:04Z</dcterms:modified>
</cp:coreProperties>
</file>