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7" r:id="rId2"/>
    <p:sldId id="273" r:id="rId3"/>
    <p:sldId id="274" r:id="rId4"/>
    <p:sldId id="275" r:id="rId5"/>
    <p:sldId id="276" r:id="rId6"/>
    <p:sldId id="277" r:id="rId7"/>
    <p:sldId id="278" r:id="rId8"/>
    <p:sldId id="279" r:id="rId9"/>
    <p:sldId id="280" r:id="rId10"/>
    <p:sldId id="281" r:id="rId11"/>
    <p:sldId id="2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9B95848-5BBE-4B9F-A860-B2E5D3018EAC}" type="datetimeFigureOut">
              <a:rPr lang="en-US"/>
              <a:pPr>
                <a:defRPr/>
              </a:pPr>
              <a:t>3/13/2019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8C3846C-B517-40D0-85B8-5854588C7A61}" type="slidenum">
              <a:rPr lang="en-US"/>
              <a:pPr>
                <a:defRPr/>
              </a:pPr>
              <a:t>‹#›</a:t>
            </a:fld>
            <a:endParaRPr lang="en-US"/>
          </a:p>
        </p:txBody>
      </p:sp>
    </p:spTree>
    <p:extLst>
      <p:ext uri="{BB962C8B-B14F-4D97-AF65-F5344CB8AC3E}">
        <p14:creationId xmlns:p14="http://schemas.microsoft.com/office/powerpoint/2010/main" val="764437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0E30A6-CB6C-4D71-A39B-12FFC69744DE}" type="slidenum">
              <a:rPr lang="en-US" smtClean="0"/>
              <a:pPr fontAlgn="base">
                <a:spcBef>
                  <a:spcPct val="0"/>
                </a:spcBef>
                <a:spcAft>
                  <a:spcPct val="0"/>
                </a:spcAft>
                <a:defRPr/>
              </a:pPr>
              <a:t>1</a:t>
            </a:fld>
            <a:endParaRPr lang="en-US"/>
          </a:p>
        </p:txBody>
      </p:sp>
      <p:sp>
        <p:nvSpPr>
          <p:cNvPr id="17411" name="Rectangle 2050"/>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2051"/>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0A90F42A-DCD6-4AC3-A9D8-875D5B783EF4}" type="datetime1">
              <a:rPr lang="en-US"/>
              <a:pPr>
                <a:defRPr/>
              </a:pPr>
              <a:t>3/13/2019</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26"/>
          <p:cNvSpPr>
            <a:spLocks noGrp="1"/>
          </p:cNvSpPr>
          <p:nvPr>
            <p:ph type="sldNum" sz="quarter" idx="12"/>
          </p:nvPr>
        </p:nvSpPr>
        <p:spPr/>
        <p:txBody>
          <a:bodyPr/>
          <a:lstStyle>
            <a:lvl1pPr>
              <a:defRPr/>
            </a:lvl1pPr>
          </a:lstStyle>
          <a:p>
            <a:pPr>
              <a:defRPr/>
            </a:pPr>
            <a:fld id="{9682D679-CA2C-4735-8537-438950BE1CFA}" type="slidenum">
              <a:rPr lang="en-US"/>
              <a:pPr>
                <a:defRPr/>
              </a:pPr>
              <a:t>‹#›</a:t>
            </a:fld>
            <a:endParaRPr lang="en-US"/>
          </a:p>
        </p:txBody>
      </p:sp>
    </p:spTree>
    <p:extLst>
      <p:ext uri="{BB962C8B-B14F-4D97-AF65-F5344CB8AC3E}">
        <p14:creationId xmlns:p14="http://schemas.microsoft.com/office/powerpoint/2010/main" val="14504749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617458CE-05D8-43B8-8866-5E4024E30A3B}" type="datetime1">
              <a:rPr lang="en-US"/>
              <a:pPr>
                <a:defRPr/>
              </a:pPr>
              <a:t>3/13/2019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17"/>
          <p:cNvSpPr>
            <a:spLocks noGrp="1"/>
          </p:cNvSpPr>
          <p:nvPr>
            <p:ph type="sldNum" sz="quarter" idx="12"/>
          </p:nvPr>
        </p:nvSpPr>
        <p:spPr/>
        <p:txBody>
          <a:bodyPr/>
          <a:lstStyle>
            <a:lvl1pPr>
              <a:defRPr/>
            </a:lvl1pPr>
          </a:lstStyle>
          <a:p>
            <a:pPr>
              <a:defRPr/>
            </a:pPr>
            <a:fld id="{F0F83F87-88C8-40EB-BBB6-825A87CC21AD}" type="slidenum">
              <a:rPr lang="en-US"/>
              <a:pPr>
                <a:defRPr/>
              </a:pPr>
              <a:t>‹#›</a:t>
            </a:fld>
            <a:endParaRPr lang="en-US"/>
          </a:p>
        </p:txBody>
      </p:sp>
    </p:spTree>
    <p:extLst>
      <p:ext uri="{BB962C8B-B14F-4D97-AF65-F5344CB8AC3E}">
        <p14:creationId xmlns:p14="http://schemas.microsoft.com/office/powerpoint/2010/main" val="286257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8C52763-E810-4474-A725-48460A28CDBE}" type="datetime1">
              <a:rPr lang="en-US"/>
              <a:pPr>
                <a:defRPr/>
              </a:pPr>
              <a:t>3/13/2019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17"/>
          <p:cNvSpPr>
            <a:spLocks noGrp="1"/>
          </p:cNvSpPr>
          <p:nvPr>
            <p:ph type="sldNum" sz="quarter" idx="12"/>
          </p:nvPr>
        </p:nvSpPr>
        <p:spPr/>
        <p:txBody>
          <a:bodyPr/>
          <a:lstStyle>
            <a:lvl1pPr>
              <a:defRPr/>
            </a:lvl1pPr>
          </a:lstStyle>
          <a:p>
            <a:pPr>
              <a:defRPr/>
            </a:pPr>
            <a:fld id="{293ADB03-AAE6-4E90-B290-9A81611B5AB6}" type="slidenum">
              <a:rPr lang="en-US"/>
              <a:pPr>
                <a:defRPr/>
              </a:pPr>
              <a:t>‹#›</a:t>
            </a:fld>
            <a:endParaRPr lang="en-US"/>
          </a:p>
        </p:txBody>
      </p:sp>
    </p:spTree>
    <p:extLst>
      <p:ext uri="{BB962C8B-B14F-4D97-AF65-F5344CB8AC3E}">
        <p14:creationId xmlns:p14="http://schemas.microsoft.com/office/powerpoint/2010/main" val="320942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440F7CBF-1ED5-4119-90D6-794A5FF197A7}" type="datetime1">
              <a:rPr lang="en-US"/>
              <a:pPr>
                <a:defRPr/>
              </a:pPr>
              <a:t>3/13/2019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17"/>
          <p:cNvSpPr>
            <a:spLocks noGrp="1"/>
          </p:cNvSpPr>
          <p:nvPr>
            <p:ph type="sldNum" sz="quarter" idx="12"/>
          </p:nvPr>
        </p:nvSpPr>
        <p:spPr/>
        <p:txBody>
          <a:bodyPr/>
          <a:lstStyle>
            <a:lvl1pPr>
              <a:defRPr/>
            </a:lvl1pPr>
          </a:lstStyle>
          <a:p>
            <a:pPr>
              <a:defRPr/>
            </a:pPr>
            <a:fld id="{400B43ED-FE17-4A1E-9032-31699FD042F3}" type="slidenum">
              <a:rPr lang="en-US"/>
              <a:pPr>
                <a:defRPr/>
              </a:pPr>
              <a:t>‹#›</a:t>
            </a:fld>
            <a:endParaRPr lang="en-US"/>
          </a:p>
        </p:txBody>
      </p:sp>
    </p:spTree>
    <p:extLst>
      <p:ext uri="{BB962C8B-B14F-4D97-AF65-F5344CB8AC3E}">
        <p14:creationId xmlns:p14="http://schemas.microsoft.com/office/powerpoint/2010/main" val="413305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939C3D4-442C-459C-9561-819595AA6709}" type="datetime1">
              <a:rPr lang="en-US"/>
              <a:pPr>
                <a:defRPr/>
              </a:pPr>
              <a:t>3/13/2019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5"/>
          <p:cNvSpPr>
            <a:spLocks noGrp="1"/>
          </p:cNvSpPr>
          <p:nvPr>
            <p:ph type="sldNum" sz="quarter" idx="12"/>
          </p:nvPr>
        </p:nvSpPr>
        <p:spPr/>
        <p:txBody>
          <a:bodyPr/>
          <a:lstStyle>
            <a:lvl1pPr>
              <a:defRPr/>
            </a:lvl1pPr>
          </a:lstStyle>
          <a:p>
            <a:pPr>
              <a:defRPr/>
            </a:pPr>
            <a:fld id="{8298652E-CA03-4E02-A10C-C7B722FE5780}" type="slidenum">
              <a:rPr lang="en-US"/>
              <a:pPr>
                <a:defRPr/>
              </a:pPr>
              <a:t>‹#›</a:t>
            </a:fld>
            <a:endParaRPr lang="en-US"/>
          </a:p>
        </p:txBody>
      </p:sp>
    </p:spTree>
    <p:extLst>
      <p:ext uri="{BB962C8B-B14F-4D97-AF65-F5344CB8AC3E}">
        <p14:creationId xmlns:p14="http://schemas.microsoft.com/office/powerpoint/2010/main" val="32208464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559FACF6-AFE4-402D-AA01-12972A71D9E9}" type="datetime1">
              <a:rPr lang="en-US"/>
              <a:pPr>
                <a:defRPr/>
              </a:pPr>
              <a:t>3/13/2019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7" name="Slide Number Placeholder 17"/>
          <p:cNvSpPr>
            <a:spLocks noGrp="1"/>
          </p:cNvSpPr>
          <p:nvPr>
            <p:ph type="sldNum" sz="quarter" idx="12"/>
          </p:nvPr>
        </p:nvSpPr>
        <p:spPr/>
        <p:txBody>
          <a:bodyPr/>
          <a:lstStyle>
            <a:lvl1pPr>
              <a:defRPr/>
            </a:lvl1pPr>
          </a:lstStyle>
          <a:p>
            <a:pPr>
              <a:defRPr/>
            </a:pPr>
            <a:fld id="{A3C8D6BC-0B9F-4809-ACBB-7F3A476F8F4F}" type="slidenum">
              <a:rPr lang="en-US"/>
              <a:pPr>
                <a:defRPr/>
              </a:pPr>
              <a:t>‹#›</a:t>
            </a:fld>
            <a:endParaRPr lang="en-US"/>
          </a:p>
        </p:txBody>
      </p:sp>
    </p:spTree>
    <p:extLst>
      <p:ext uri="{BB962C8B-B14F-4D97-AF65-F5344CB8AC3E}">
        <p14:creationId xmlns:p14="http://schemas.microsoft.com/office/powerpoint/2010/main" val="82216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9076CB47-3DA1-449B-B37F-9B72A68B1E58}" type="datetime1">
              <a:rPr lang="en-US"/>
              <a:pPr>
                <a:defRPr/>
              </a:pPr>
              <a:t>3/13/2019</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9" name="Slide Number Placeholder 17"/>
          <p:cNvSpPr>
            <a:spLocks noGrp="1"/>
          </p:cNvSpPr>
          <p:nvPr>
            <p:ph type="sldNum" sz="quarter" idx="12"/>
          </p:nvPr>
        </p:nvSpPr>
        <p:spPr/>
        <p:txBody>
          <a:bodyPr/>
          <a:lstStyle>
            <a:lvl1pPr>
              <a:defRPr/>
            </a:lvl1pPr>
          </a:lstStyle>
          <a:p>
            <a:pPr>
              <a:defRPr/>
            </a:pPr>
            <a:fld id="{C83C0334-D3A9-4DC1-9CC1-A8F7C1BD8C31}" type="slidenum">
              <a:rPr lang="en-US"/>
              <a:pPr>
                <a:defRPr/>
              </a:pPr>
              <a:t>‹#›</a:t>
            </a:fld>
            <a:endParaRPr lang="en-US"/>
          </a:p>
        </p:txBody>
      </p:sp>
    </p:spTree>
    <p:extLst>
      <p:ext uri="{BB962C8B-B14F-4D97-AF65-F5344CB8AC3E}">
        <p14:creationId xmlns:p14="http://schemas.microsoft.com/office/powerpoint/2010/main" val="14211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CBD11124-EEB1-4A0C-BEBE-39CB6C9D9424}" type="datetime1">
              <a:rPr lang="en-US"/>
              <a:pPr>
                <a:defRPr/>
              </a:pPr>
              <a:t>3/13/2019</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5" name="Slide Number Placeholder 17"/>
          <p:cNvSpPr>
            <a:spLocks noGrp="1"/>
          </p:cNvSpPr>
          <p:nvPr>
            <p:ph type="sldNum" sz="quarter" idx="12"/>
          </p:nvPr>
        </p:nvSpPr>
        <p:spPr/>
        <p:txBody>
          <a:bodyPr/>
          <a:lstStyle>
            <a:lvl1pPr>
              <a:defRPr/>
            </a:lvl1pPr>
          </a:lstStyle>
          <a:p>
            <a:pPr>
              <a:defRPr/>
            </a:pPr>
            <a:fld id="{5C51A3D4-5E80-4E4E-8213-8AA2615678A7}" type="slidenum">
              <a:rPr lang="en-US"/>
              <a:pPr>
                <a:defRPr/>
              </a:pPr>
              <a:t>‹#›</a:t>
            </a:fld>
            <a:endParaRPr lang="en-US"/>
          </a:p>
        </p:txBody>
      </p:sp>
    </p:spTree>
    <p:extLst>
      <p:ext uri="{BB962C8B-B14F-4D97-AF65-F5344CB8AC3E}">
        <p14:creationId xmlns:p14="http://schemas.microsoft.com/office/powerpoint/2010/main" val="2476028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B05CF1A-A04C-4570-9288-91356834B200}" type="datetime1">
              <a:rPr lang="en-US"/>
              <a:pPr>
                <a:defRPr/>
              </a:pPr>
              <a:t>3/13/2019</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4" name="Slide Number Placeholder 17"/>
          <p:cNvSpPr>
            <a:spLocks noGrp="1"/>
          </p:cNvSpPr>
          <p:nvPr>
            <p:ph type="sldNum" sz="quarter" idx="12"/>
          </p:nvPr>
        </p:nvSpPr>
        <p:spPr/>
        <p:txBody>
          <a:bodyPr/>
          <a:lstStyle>
            <a:lvl1pPr>
              <a:defRPr/>
            </a:lvl1pPr>
          </a:lstStyle>
          <a:p>
            <a:pPr>
              <a:defRPr/>
            </a:pPr>
            <a:fld id="{F30E3C40-2ADE-4D23-AAEB-206095CA8CE4}" type="slidenum">
              <a:rPr lang="en-US"/>
              <a:pPr>
                <a:defRPr/>
              </a:pPr>
              <a:t>‹#›</a:t>
            </a:fld>
            <a:endParaRPr lang="en-US"/>
          </a:p>
        </p:txBody>
      </p:sp>
    </p:spTree>
    <p:extLst>
      <p:ext uri="{BB962C8B-B14F-4D97-AF65-F5344CB8AC3E}">
        <p14:creationId xmlns:p14="http://schemas.microsoft.com/office/powerpoint/2010/main" val="25938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B916B294-FCBB-42DB-A6A9-0352F53C9520}" type="datetime1">
              <a:rPr lang="en-US"/>
              <a:pPr>
                <a:defRPr/>
              </a:pPr>
              <a:t>3/13/2019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7" name="Slide Number Placeholder 17"/>
          <p:cNvSpPr>
            <a:spLocks noGrp="1"/>
          </p:cNvSpPr>
          <p:nvPr>
            <p:ph type="sldNum" sz="quarter" idx="12"/>
          </p:nvPr>
        </p:nvSpPr>
        <p:spPr/>
        <p:txBody>
          <a:bodyPr/>
          <a:lstStyle>
            <a:lvl1pPr>
              <a:defRPr/>
            </a:lvl1pPr>
          </a:lstStyle>
          <a:p>
            <a:pPr>
              <a:defRPr/>
            </a:pPr>
            <a:fld id="{ACB187E9-59F1-4418-A059-F4BA68FD6C18}" type="slidenum">
              <a:rPr lang="en-US"/>
              <a:pPr>
                <a:defRPr/>
              </a:pPr>
              <a:t>‹#›</a:t>
            </a:fld>
            <a:endParaRPr lang="en-US"/>
          </a:p>
        </p:txBody>
      </p:sp>
    </p:spTree>
    <p:extLst>
      <p:ext uri="{BB962C8B-B14F-4D97-AF65-F5344CB8AC3E}">
        <p14:creationId xmlns:p14="http://schemas.microsoft.com/office/powerpoint/2010/main" val="408313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D0C7918-7810-49ED-AF31-2A8EB1FCD117}" type="datetime1">
              <a:rPr lang="en-US"/>
              <a:pPr>
                <a:defRPr/>
              </a:pPr>
              <a:t>3/13/2019</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1444B0A-A9CA-4A87-9D81-AA91FE643D9E}" type="slidenum">
              <a:rPr lang="en-US"/>
              <a:pPr>
                <a:defRPr/>
              </a:pPr>
              <a:t>‹#›</a:t>
            </a:fld>
            <a:endParaRPr lang="en-US"/>
          </a:p>
        </p:txBody>
      </p:sp>
    </p:spTree>
    <p:extLst>
      <p:ext uri="{BB962C8B-B14F-4D97-AF65-F5344CB8AC3E}">
        <p14:creationId xmlns:p14="http://schemas.microsoft.com/office/powerpoint/2010/main" val="9124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471CAE03-D84C-4091-9549-DEA14D71BD4A}" type="datetime1">
              <a:rPr lang="en-US"/>
              <a:pPr>
                <a:defRPr/>
              </a:pPr>
              <a:t>3/13/2019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en-US"/>
              <a:t>Artificial Intelligence (CSC-320). Week 2, Lecture 2</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560B725-9B92-4B1E-9C9D-5062EAD9426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95" r:id="rId1"/>
    <p:sldLayoutId id="2147483787" r:id="rId2"/>
    <p:sldLayoutId id="2147483796" r:id="rId3"/>
    <p:sldLayoutId id="2147483788" r:id="rId4"/>
    <p:sldLayoutId id="2147483789" r:id="rId5"/>
    <p:sldLayoutId id="2147483790" r:id="rId6"/>
    <p:sldLayoutId id="2147483791" r:id="rId7"/>
    <p:sldLayoutId id="2147483792" r:id="rId8"/>
    <p:sldLayoutId id="2147483797" r:id="rId9"/>
    <p:sldLayoutId id="2147483793" r:id="rId10"/>
    <p:sldLayoutId id="2147483794" r:id="rId11"/>
  </p:sldLayoutIdLst>
  <p:hf sldNum="0"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Times New Roman" pitchFamily="18" charset="0"/>
        </a:defRPr>
      </a:lvl2pPr>
      <a:lvl3pPr algn="l" rtl="0" eaLnBrk="0" fontAlgn="base" hangingPunct="0">
        <a:spcBef>
          <a:spcPct val="0"/>
        </a:spcBef>
        <a:spcAft>
          <a:spcPct val="0"/>
        </a:spcAft>
        <a:defRPr sz="5000">
          <a:solidFill>
            <a:schemeClr val="tx2"/>
          </a:solidFill>
          <a:latin typeface="Times New Roman" pitchFamily="18" charset="0"/>
        </a:defRPr>
      </a:lvl3pPr>
      <a:lvl4pPr algn="l" rtl="0" eaLnBrk="0" fontAlgn="base" hangingPunct="0">
        <a:spcBef>
          <a:spcPct val="0"/>
        </a:spcBef>
        <a:spcAft>
          <a:spcPct val="0"/>
        </a:spcAft>
        <a:defRPr sz="5000">
          <a:solidFill>
            <a:schemeClr val="tx2"/>
          </a:solidFill>
          <a:latin typeface="Times New Roman" pitchFamily="18" charset="0"/>
        </a:defRPr>
      </a:lvl4pPr>
      <a:lvl5pPr algn="l" rtl="0" eaLnBrk="0" fontAlgn="base" hangingPunct="0">
        <a:spcBef>
          <a:spcPct val="0"/>
        </a:spcBef>
        <a:spcAft>
          <a:spcPct val="0"/>
        </a:spcAft>
        <a:defRPr sz="5000">
          <a:solidFill>
            <a:schemeClr val="tx2"/>
          </a:solidFill>
          <a:latin typeface="Times New Roman" pitchFamily="18" charset="0"/>
        </a:defRPr>
      </a:lvl5pPr>
      <a:lvl6pPr marL="457200" algn="l" rtl="0" fontAlgn="base">
        <a:spcBef>
          <a:spcPct val="0"/>
        </a:spcBef>
        <a:spcAft>
          <a:spcPct val="0"/>
        </a:spcAft>
        <a:defRPr sz="5000">
          <a:solidFill>
            <a:schemeClr val="tx2"/>
          </a:solidFill>
          <a:latin typeface="Times New Roman" pitchFamily="18" charset="0"/>
        </a:defRPr>
      </a:lvl6pPr>
      <a:lvl7pPr marL="914400" algn="l" rtl="0" fontAlgn="base">
        <a:spcBef>
          <a:spcPct val="0"/>
        </a:spcBef>
        <a:spcAft>
          <a:spcPct val="0"/>
        </a:spcAft>
        <a:defRPr sz="5000">
          <a:solidFill>
            <a:schemeClr val="tx2"/>
          </a:solidFill>
          <a:latin typeface="Times New Roman" pitchFamily="18" charset="0"/>
        </a:defRPr>
      </a:lvl7pPr>
      <a:lvl8pPr marL="1371600" algn="l" rtl="0" fontAlgn="base">
        <a:spcBef>
          <a:spcPct val="0"/>
        </a:spcBef>
        <a:spcAft>
          <a:spcPct val="0"/>
        </a:spcAft>
        <a:defRPr sz="5000">
          <a:solidFill>
            <a:schemeClr val="tx2"/>
          </a:solidFill>
          <a:latin typeface="Times New Roman" pitchFamily="18" charset="0"/>
        </a:defRPr>
      </a:lvl8pPr>
      <a:lvl9pPr marL="1828800" algn="l" rtl="0" fontAlgn="base">
        <a:spcBef>
          <a:spcPct val="0"/>
        </a:spcBef>
        <a:spcAft>
          <a:spcPct val="0"/>
        </a:spcAft>
        <a:defRPr sz="5000">
          <a:solidFill>
            <a:schemeClr val="tx2"/>
          </a:solidFill>
          <a:latin typeface="Times New Roman" pitchFamily="18"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2133600"/>
            <a:ext cx="7773988" cy="1657350"/>
          </a:xfrm>
          <a:ln>
            <a:miter lim="800000"/>
            <a:headEnd/>
            <a:tailEnd/>
          </a:ln>
        </p:spPr>
        <p:txBody>
          <a:bodyPr rtlCol="0">
            <a:normAutofit fontScale="90000"/>
          </a:bodyPr>
          <a:lstStyle/>
          <a:p>
            <a:pPr algn="ctr" eaLnBrk="1" fontAlgn="auto" hangingPunct="1">
              <a:spcAft>
                <a:spcPts val="0"/>
              </a:spcAft>
              <a:defRPr/>
            </a:pPr>
            <a:r>
              <a:rPr lang="en-GB" cap="small" dirty="0">
                <a:cs typeface="Times New Roman" pitchFamily="18" charset="0"/>
              </a:rPr>
              <a:t>Lecture 5</a:t>
            </a:r>
            <a:br>
              <a:rPr lang="en-GB" cap="small" dirty="0">
                <a:cs typeface="Times New Roman" pitchFamily="18" charset="0"/>
              </a:rPr>
            </a:br>
            <a:r>
              <a:rPr lang="en-GB" cap="small" dirty="0">
                <a:cs typeface="Times New Roman" pitchFamily="18" charset="0"/>
              </a:rPr>
              <a:t>Artificial Intelligence </a:t>
            </a:r>
            <a:br>
              <a:rPr lang="en-GB" cap="small" dirty="0">
                <a:cs typeface="Times New Roman" pitchFamily="18" charset="0"/>
              </a:rPr>
            </a:br>
            <a:r>
              <a:rPr lang="en-GB" cap="small" dirty="0">
                <a:cs typeface="Times New Roman" pitchFamily="18" charset="0"/>
              </a:rPr>
              <a:t>(CSC-320)</a:t>
            </a:r>
            <a:br>
              <a:rPr lang="en-GB" cap="small" dirty="0"/>
            </a:br>
            <a:endParaRPr lang="en-GB" cap="small" dirty="0"/>
          </a:p>
        </p:txBody>
      </p:sp>
      <p:sp>
        <p:nvSpPr>
          <p:cNvPr id="5123" name="Rectangle 5"/>
          <p:cNvSpPr>
            <a:spLocks noGrp="1" noChangeArrowheads="1"/>
          </p:cNvSpPr>
          <p:nvPr>
            <p:ph type="subTitle" idx="1"/>
          </p:nvPr>
        </p:nvSpPr>
        <p:spPr>
          <a:xfrm>
            <a:off x="533400" y="3962400"/>
            <a:ext cx="7854950" cy="1752600"/>
          </a:xfrm>
        </p:spPr>
        <p:txBody>
          <a:bodyPr>
            <a:normAutofit/>
          </a:bodyPr>
          <a:lstStyle/>
          <a:p>
            <a:pPr marR="0" eaLnBrk="1" fontAlgn="auto" hangingPunct="1">
              <a:spcAft>
                <a:spcPts val="0"/>
              </a:spcAft>
              <a:buClr>
                <a:schemeClr val="accent3"/>
              </a:buClr>
              <a:buFont typeface="Arial" pitchFamily="34" charset="0"/>
              <a:buNone/>
              <a:defRPr/>
            </a:pP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28600"/>
            <a:ext cx="8229600" cy="1143000"/>
          </a:xfrm>
        </p:spPr>
        <p:txBody>
          <a:bodyPr/>
          <a:lstStyle/>
          <a:p>
            <a:pPr algn="ctr"/>
            <a:r>
              <a:rPr lang="en-US"/>
              <a:t>Heuristically Informed Searches</a:t>
            </a:r>
          </a:p>
        </p:txBody>
      </p:sp>
      <p:sp>
        <p:nvSpPr>
          <p:cNvPr id="14339" name="Content Placeholder 2"/>
          <p:cNvSpPr>
            <a:spLocks noGrp="1"/>
          </p:cNvSpPr>
          <p:nvPr>
            <p:ph idx="1"/>
          </p:nvPr>
        </p:nvSpPr>
        <p:spPr>
          <a:xfrm>
            <a:off x="457200" y="1524000"/>
            <a:ext cx="8229600" cy="4800600"/>
          </a:xfrm>
        </p:spPr>
        <p:txBody>
          <a:bodyPr/>
          <a:lstStyle/>
          <a:p>
            <a:r>
              <a:rPr lang="en-US" sz="2000"/>
              <a:t>The conclusion then is that heuristics do help us reduce the search space, but it is not at all guaranteed that we’ll always find a solution. Still many people use them as most of the time they are helpful. </a:t>
            </a:r>
          </a:p>
          <a:p>
            <a:r>
              <a:rPr lang="en-US" sz="2000"/>
              <a:t>The key lies in the fact that how do we use the heuristic. Consider the notion of a heuristic function. Whenever we choose a heuristic, we come up with a heuristic function which takes as input the heuristic and gives us out a number corresponding to that heuristic. </a:t>
            </a:r>
          </a:p>
          <a:p>
            <a:r>
              <a:rPr lang="en-US" sz="2000"/>
              <a:t>The search will now be guided by the output of the heuristic function.</a:t>
            </a:r>
          </a:p>
          <a:p>
            <a:r>
              <a:rPr lang="en-US" sz="2000"/>
              <a:t>Depending on our application we might give priority to either larger numbers or smaller numbers. Hence to every node/ state in our graph we will assign a heuristic value, calculated by the heuristic function. We will start with a basic heuristically informed search which is called Hill Climbing.</a:t>
            </a:r>
          </a:p>
          <a:p>
            <a:endParaRPr lang="en-US" sz="2000"/>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914400"/>
            <a:ext cx="8229600" cy="4389438"/>
          </a:xfrm>
        </p:spPr>
        <p:txBody>
          <a:bodyPr/>
          <a:lstStyle/>
          <a:p>
            <a:pPr algn="ctr" eaLnBrk="1" hangingPunct="1"/>
            <a:endParaRPr lang="en-GB" dirty="0"/>
          </a:p>
          <a:p>
            <a:pPr algn="ctr" eaLnBrk="1" hangingPunct="1"/>
            <a:endParaRPr lang="en-GB" dirty="0"/>
          </a:p>
          <a:p>
            <a:pPr algn="ctr" eaLnBrk="1" hangingPunct="1"/>
            <a:endParaRPr lang="en-GB" dirty="0"/>
          </a:p>
          <a:p>
            <a:pPr algn="ctr" eaLnBrk="1" hangingPunct="1"/>
            <a:r>
              <a:rPr lang="en-GB" sz="6000" dirty="0"/>
              <a:t>BREAK</a:t>
            </a:r>
          </a:p>
        </p:txBody>
      </p:sp>
      <p:sp>
        <p:nvSpPr>
          <p:cNvPr id="5" name="Footer Placeholder 4"/>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57200"/>
            <a:ext cx="8229600" cy="1143000"/>
          </a:xfrm>
        </p:spPr>
        <p:txBody>
          <a:bodyPr/>
          <a:lstStyle/>
          <a:p>
            <a:pPr algn="ctr" eaLnBrk="1" hangingPunct="1"/>
            <a:r>
              <a:rPr lang="en-US"/>
              <a:t>In Previous Lecture</a:t>
            </a:r>
          </a:p>
        </p:txBody>
      </p:sp>
      <p:sp>
        <p:nvSpPr>
          <p:cNvPr id="6147" name="Content Placeholder 2"/>
          <p:cNvSpPr>
            <a:spLocks noGrp="1"/>
          </p:cNvSpPr>
          <p:nvPr>
            <p:ph idx="1"/>
          </p:nvPr>
        </p:nvSpPr>
        <p:spPr>
          <a:xfrm>
            <a:off x="457200" y="1600200"/>
            <a:ext cx="8229600" cy="4953000"/>
          </a:xfrm>
        </p:spPr>
        <p:txBody>
          <a:bodyPr/>
          <a:lstStyle/>
          <a:p>
            <a:r>
              <a:rPr lang="en-GB"/>
              <a:t>Searching</a:t>
            </a:r>
          </a:p>
          <a:p>
            <a:r>
              <a:rPr lang="en-GB"/>
              <a:t>Tree and Graphs Terminology</a:t>
            </a:r>
          </a:p>
          <a:p>
            <a:r>
              <a:rPr lang="en-GB"/>
              <a:t>Search Strategies</a:t>
            </a:r>
          </a:p>
          <a:p>
            <a:r>
              <a:rPr lang="en-GB"/>
              <a:t>Simple Search Algorithm</a:t>
            </a:r>
          </a:p>
          <a:p>
            <a:pPr lvl="1"/>
            <a:r>
              <a:rPr lang="en-US"/>
              <a:t>Depth First Search</a:t>
            </a:r>
          </a:p>
          <a:p>
            <a:pPr lvl="1"/>
            <a:r>
              <a:rPr lang="en-US"/>
              <a:t>Breadth First Search</a:t>
            </a:r>
            <a:endParaRPr lang="en-GB"/>
          </a:p>
          <a:p>
            <a:pPr eaLnBrk="1" hangingPunct="1"/>
            <a:endParaRPr lang="en-US"/>
          </a:p>
        </p:txBody>
      </p:sp>
      <p:sp>
        <p:nvSpPr>
          <p:cNvPr id="4" name="Footer Placeholder 3"/>
          <p:cNvSpPr>
            <a:spLocks noGrp="1"/>
          </p:cNvSpPr>
          <p:nvPr>
            <p:ph type="ftr" sz="quarter" idx="11"/>
          </p:nvPr>
        </p:nvSpPr>
        <p:spPr/>
        <p:txBody>
          <a:bodyPr/>
          <a:lstStyle/>
          <a:p>
            <a:pPr>
              <a:defRPr/>
            </a:pPr>
            <a:r>
              <a:rPr lang="en-US"/>
              <a:t>Artificial Intelligence (CSC-320). Week 2, Lecture 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228600"/>
            <a:ext cx="8229600" cy="1143000"/>
          </a:xfrm>
        </p:spPr>
        <p:txBody>
          <a:bodyPr/>
          <a:lstStyle/>
          <a:p>
            <a:pPr algn="ctr" eaLnBrk="1" hangingPunct="1"/>
            <a:r>
              <a:rPr lang="en-US"/>
              <a:t>In today’s Lecture</a:t>
            </a:r>
          </a:p>
        </p:txBody>
      </p:sp>
      <p:sp>
        <p:nvSpPr>
          <p:cNvPr id="7171" name="Content Placeholder 2"/>
          <p:cNvSpPr>
            <a:spLocks noGrp="1"/>
          </p:cNvSpPr>
          <p:nvPr>
            <p:ph idx="1"/>
          </p:nvPr>
        </p:nvSpPr>
        <p:spPr>
          <a:xfrm>
            <a:off x="457200" y="1371600"/>
            <a:ext cx="8229600" cy="5105400"/>
          </a:xfrm>
        </p:spPr>
        <p:txBody>
          <a:bodyPr/>
          <a:lstStyle/>
          <a:p>
            <a:r>
              <a:rPr lang="en-US"/>
              <a:t>Heuristically Informed Searches</a:t>
            </a:r>
            <a:endParaRPr lang="en-GB"/>
          </a:p>
          <a:p>
            <a:endParaRPr lang="en-GB"/>
          </a:p>
          <a:p>
            <a:endParaRPr lang="en-GB"/>
          </a:p>
          <a:p>
            <a:endParaRPr lang="en-US"/>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0"/>
            <a:ext cx="8229600" cy="1143000"/>
          </a:xfrm>
        </p:spPr>
        <p:txBody>
          <a:bodyPr/>
          <a:lstStyle/>
          <a:p>
            <a:r>
              <a:rPr lang="en-US"/>
              <a:t>Heuristically Informed Searches</a:t>
            </a:r>
          </a:p>
        </p:txBody>
      </p:sp>
      <p:sp>
        <p:nvSpPr>
          <p:cNvPr id="8195" name="Content Placeholder 2"/>
          <p:cNvSpPr>
            <a:spLocks noGrp="1"/>
          </p:cNvSpPr>
          <p:nvPr>
            <p:ph idx="1"/>
          </p:nvPr>
        </p:nvSpPr>
        <p:spPr>
          <a:xfrm>
            <a:off x="457200" y="1143000"/>
            <a:ext cx="8229600" cy="5181600"/>
          </a:xfrm>
        </p:spPr>
        <p:txBody>
          <a:bodyPr/>
          <a:lstStyle/>
          <a:p>
            <a:r>
              <a:rPr lang="en-US" sz="2000"/>
              <a:t>So far we have looked into procedures that search the solution space in an uninformed manner. Such procedures are usually costly with respect to either time, space or both. </a:t>
            </a:r>
          </a:p>
          <a:p>
            <a:r>
              <a:rPr lang="en-US" sz="2000"/>
              <a:t>We now focus on a few techniques that search the solution space in an informed manner using something which is called a </a:t>
            </a:r>
            <a:r>
              <a:rPr lang="en-US" sz="2000" b="1"/>
              <a:t>heuristic</a:t>
            </a:r>
            <a:r>
              <a:rPr lang="en-US" sz="2000"/>
              <a:t>. Such techniques are called heuristic searches. </a:t>
            </a:r>
          </a:p>
          <a:p>
            <a:r>
              <a:rPr lang="en-US" sz="2000"/>
              <a:t>The basic idea of a heuristic search is that rather than trying all possible search paths, you try and focus on paths that seem to be getting you closer to your goal state using some kind of a “guide”. </a:t>
            </a:r>
          </a:p>
          <a:p>
            <a:r>
              <a:rPr lang="en-US" sz="2000"/>
              <a:t>Of course, you generally can't be sure that you are really near your goal state. However, we might be able to use a good guess for the purpose. </a:t>
            </a:r>
          </a:p>
          <a:p>
            <a:r>
              <a:rPr lang="en-US" sz="2000"/>
              <a:t>Heuristics are used to help us make that guess. It must be noted that heuristics don’t always give us the right guess, and hence the correct solutions. In other words educated guesses are not always correct.</a:t>
            </a:r>
          </a:p>
          <a:p>
            <a:endParaRPr lang="en-US" sz="2000"/>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143000"/>
          </a:xfrm>
        </p:spPr>
        <p:txBody>
          <a:bodyPr/>
          <a:lstStyle/>
          <a:p>
            <a:pPr algn="ctr"/>
            <a:r>
              <a:rPr lang="en-US"/>
              <a:t>Heuristically Informed Searches</a:t>
            </a:r>
          </a:p>
        </p:txBody>
      </p:sp>
      <p:sp>
        <p:nvSpPr>
          <p:cNvPr id="9219" name="Content Placeholder 2"/>
          <p:cNvSpPr>
            <a:spLocks noGrp="1"/>
          </p:cNvSpPr>
          <p:nvPr>
            <p:ph idx="1"/>
          </p:nvPr>
        </p:nvSpPr>
        <p:spPr>
          <a:xfrm>
            <a:off x="457200" y="1295400"/>
            <a:ext cx="8229600" cy="5029200"/>
          </a:xfrm>
        </p:spPr>
        <p:txBody>
          <a:bodyPr/>
          <a:lstStyle/>
          <a:p>
            <a:r>
              <a:rPr lang="en-US"/>
              <a:t>Recall the example of the mouse searching for cheese. The smell of cheese guides the mouse in the maze, in other words the strength of the smell informs the mouse that how far is it from the goal state. </a:t>
            </a:r>
          </a:p>
          <a:p>
            <a:r>
              <a:rPr lang="en-US"/>
              <a:t>Here the smell of cheese is the heuristic and it is quite accurate.</a:t>
            </a:r>
          </a:p>
          <a:p>
            <a:r>
              <a:rPr lang="en-US"/>
              <a:t>Similarly, consider the diagram below. The graph shows a map in which the numbers on the edges are the distances between cities, for example, the distance between city S and city D is 3 and between B and E is 4.</a:t>
            </a:r>
          </a:p>
          <a:p>
            <a:endParaRPr lang="en-US"/>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a:t>Heuristically Informed Searches</a:t>
            </a:r>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pic>
        <p:nvPicPr>
          <p:cNvPr id="1024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2286000"/>
            <a:ext cx="6249988" cy="3733800"/>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1143000"/>
          </a:xfrm>
        </p:spPr>
        <p:txBody>
          <a:bodyPr/>
          <a:lstStyle/>
          <a:p>
            <a:pPr algn="ctr"/>
            <a:r>
              <a:rPr lang="en-US"/>
              <a:t>Heuristically Informed Searches</a:t>
            </a:r>
          </a:p>
        </p:txBody>
      </p:sp>
      <p:sp>
        <p:nvSpPr>
          <p:cNvPr id="11267" name="Content Placeholder 2"/>
          <p:cNvSpPr>
            <a:spLocks noGrp="1"/>
          </p:cNvSpPr>
          <p:nvPr>
            <p:ph idx="1"/>
          </p:nvPr>
        </p:nvSpPr>
        <p:spPr>
          <a:xfrm>
            <a:off x="152400" y="1295400"/>
            <a:ext cx="8763000" cy="5029200"/>
          </a:xfrm>
        </p:spPr>
        <p:txBody>
          <a:bodyPr/>
          <a:lstStyle/>
          <a:p>
            <a:r>
              <a:rPr lang="en-US" sz="2400"/>
              <a:t>Suppose our goal is to reach city G starting from S. There can be many choices, we might take S, A, D, E, F, G or travel from S, to A, to E, to F, and to G. </a:t>
            </a:r>
          </a:p>
          <a:p>
            <a:r>
              <a:rPr lang="en-US" sz="2400"/>
              <a:t>At each city, if we were to decide which city to go next, we might be interested in some sort of information which will guide us to travel to the city from which the distance of goal is minimum.</a:t>
            </a:r>
          </a:p>
          <a:p>
            <a:r>
              <a:rPr lang="en-US" sz="2400"/>
              <a:t>If someone can tell us the straight-line distance of G from each city then it might help us as a heuristic in order to decide our route map. </a:t>
            </a:r>
          </a:p>
          <a:p>
            <a:r>
              <a:rPr lang="en-US" sz="2400"/>
              <a:t>Consider the graph below. It shows the straight line distances from every city to the goal. Now, cities that are closer to the goal should be our  preference. </a:t>
            </a:r>
          </a:p>
          <a:p>
            <a:r>
              <a:rPr lang="en-US" sz="2400"/>
              <a:t>These straight line distances also known as “as the crow flies distance” shall be our heuristic. </a:t>
            </a:r>
          </a:p>
          <a:p>
            <a:endParaRPr lang="en-US" sz="2000"/>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a:t>Heuristically Informed Searches</a:t>
            </a:r>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pic>
        <p:nvPicPr>
          <p:cNvPr id="1229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2219325"/>
            <a:ext cx="7315200" cy="3800475"/>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1143000"/>
          </a:xfrm>
        </p:spPr>
        <p:txBody>
          <a:bodyPr/>
          <a:lstStyle/>
          <a:p>
            <a:pPr algn="ctr"/>
            <a:r>
              <a:rPr lang="en-US"/>
              <a:t>Heuristically Informed Searches</a:t>
            </a:r>
          </a:p>
        </p:txBody>
      </p:sp>
      <p:sp>
        <p:nvSpPr>
          <p:cNvPr id="13315" name="Content Placeholder 2"/>
          <p:cNvSpPr>
            <a:spLocks noGrp="1"/>
          </p:cNvSpPr>
          <p:nvPr>
            <p:ph idx="1"/>
          </p:nvPr>
        </p:nvSpPr>
        <p:spPr>
          <a:xfrm>
            <a:off x="228600" y="1143000"/>
            <a:ext cx="8686800" cy="5410200"/>
          </a:xfrm>
        </p:spPr>
        <p:txBody>
          <a:bodyPr/>
          <a:lstStyle/>
          <a:p>
            <a:r>
              <a:rPr lang="en-US" sz="2000"/>
              <a:t>It is important to note that heuristics can sometimes misguide us. In the example we have just discussed, one might try to reach city C as it is closest from the goal according to our heuristic, but in the original map you can see that there is no direct link between city C and city G. Even if someone reaches city C using the heuristic, he won’t be able to travel to G from C directly, hence the heuristic can misguide. The catch here is that crow-flight distances do not tell us that the two cities are directly connected.</a:t>
            </a:r>
          </a:p>
          <a:p>
            <a:r>
              <a:rPr lang="en-US" sz="2000"/>
              <a:t>Similarly, in the example of mouse and cheese, consider that the maze has fences fixed along some of the paths through which the smell can pass. Our heuristic might guide us on a path which is blocked by a fence, hence again the heuristic is misguiding us.</a:t>
            </a:r>
          </a:p>
          <a:p>
            <a:endParaRPr lang="en-US" sz="2000"/>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Times New Roman"/>
        <a:ea typeface=""/>
        <a:cs typeface=""/>
      </a:majorFont>
      <a:minorFont>
        <a:latin typeface="Times New Roman"/>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439</TotalTime>
  <Words>921</Words>
  <Application>Microsoft Office PowerPoint</Application>
  <PresentationFormat>On-screen Show (4:3)</PresentationFormat>
  <Paragraphs>52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 2</vt:lpstr>
      <vt:lpstr>Flow</vt:lpstr>
      <vt:lpstr>Lecture 5 Artificial Intelligence  (CSC-320) </vt:lpstr>
      <vt:lpstr>In Previous Lecture</vt:lpstr>
      <vt:lpstr>In today’s Lecture</vt:lpstr>
      <vt:lpstr>Heuristically Informed Searches</vt:lpstr>
      <vt:lpstr>Heuristically Informed Searches</vt:lpstr>
      <vt:lpstr>Heuristically Informed Searches</vt:lpstr>
      <vt:lpstr>Heuristically Informed Searches</vt:lpstr>
      <vt:lpstr>Heuristically Informed Searches</vt:lpstr>
      <vt:lpstr>Heuristically Informed Searches</vt:lpstr>
      <vt:lpstr>Heuristically Informed Searches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Dr.Muhammad Arshad</dc:creator>
  <cp:lastModifiedBy>zain sadozai</cp:lastModifiedBy>
  <cp:revision>55</cp:revision>
  <dcterms:created xsi:type="dcterms:W3CDTF">2012-01-23T07:22:42Z</dcterms:created>
  <dcterms:modified xsi:type="dcterms:W3CDTF">2019-03-13T04:36:46Z</dcterms:modified>
</cp:coreProperties>
</file>