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7"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8" r:id="rId17"/>
    <p:sldId id="287" r:id="rId18"/>
    <p:sldId id="26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E59775C-1044-443C-B56C-859C5AA4950F}" type="datetimeFigureOut">
              <a:rPr lang="en-US"/>
              <a:pPr>
                <a:defRPr/>
              </a:pPr>
              <a:t>3/6/2019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ECE5EF8-756A-430C-A78A-83261985E5D4}" type="slidenum">
              <a:rPr lang="en-US"/>
              <a:pPr>
                <a:defRPr/>
              </a:pPr>
              <a:t>‹#›</a:t>
            </a:fld>
            <a:endParaRPr lang="en-US"/>
          </a:p>
        </p:txBody>
      </p:sp>
    </p:spTree>
    <p:extLst>
      <p:ext uri="{BB962C8B-B14F-4D97-AF65-F5344CB8AC3E}">
        <p14:creationId xmlns:p14="http://schemas.microsoft.com/office/powerpoint/2010/main" val="466144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9553FB-678D-4D73-84E3-01F393829650}" type="slidenum">
              <a:rPr lang="en-US" smtClean="0"/>
              <a:pPr fontAlgn="base">
                <a:spcBef>
                  <a:spcPct val="0"/>
                </a:spcBef>
                <a:spcAft>
                  <a:spcPct val="0"/>
                </a:spcAft>
                <a:defRPr/>
              </a:pPr>
              <a:t>1</a:t>
            </a:fld>
            <a:endParaRPr lang="en-US"/>
          </a:p>
        </p:txBody>
      </p:sp>
      <p:sp>
        <p:nvSpPr>
          <p:cNvPr id="23555" name="Rectangle 205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2051"/>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smtClean="0"/>
            </a:lvl1pPr>
          </a:lstStyle>
          <a:p>
            <a:pPr>
              <a:defRPr/>
            </a:pPr>
            <a:fld id="{28B8905B-BD72-4D0D-A3B2-46324D6A6377}" type="datetime1">
              <a:rPr lang="en-US"/>
              <a:pPr>
                <a:defRPr/>
              </a:pPr>
              <a:t>3/6/2019</a:t>
            </a:fld>
            <a:endParaRPr lang="en-US"/>
          </a:p>
        </p:txBody>
      </p:sp>
      <p:sp>
        <p:nvSpPr>
          <p:cNvPr id="5" name="Footer Placeholder 18"/>
          <p:cNvSpPr>
            <a:spLocks noGrp="1"/>
          </p:cNvSpPr>
          <p:nvPr>
            <p:ph type="ftr" sz="quarter" idx="11"/>
          </p:nvPr>
        </p:nvSpPr>
        <p:spPr/>
        <p:txBody>
          <a:bodyPr/>
          <a:lstStyle>
            <a:lvl1pPr>
              <a:defRPr smtClean="0"/>
            </a:lvl1pPr>
          </a:lstStyle>
          <a:p>
            <a:pPr>
              <a:defRPr/>
            </a:pPr>
            <a:r>
              <a:rPr lang="en-US"/>
              <a:t>Artificial Intelligence (CSC-320). Week 2, Lecture 1</a:t>
            </a:r>
          </a:p>
        </p:txBody>
      </p:sp>
      <p:sp>
        <p:nvSpPr>
          <p:cNvPr id="6" name="Slide Number Placeholder 26"/>
          <p:cNvSpPr>
            <a:spLocks noGrp="1"/>
          </p:cNvSpPr>
          <p:nvPr>
            <p:ph type="sldNum" sz="quarter" idx="12"/>
          </p:nvPr>
        </p:nvSpPr>
        <p:spPr/>
        <p:txBody>
          <a:bodyPr/>
          <a:lstStyle>
            <a:lvl1pPr>
              <a:defRPr/>
            </a:lvl1pPr>
          </a:lstStyle>
          <a:p>
            <a:pPr>
              <a:defRPr/>
            </a:pPr>
            <a:fld id="{6C200267-ECFA-4E69-AF89-75D7D93B4E1D}" type="slidenum">
              <a:rPr lang="en-US"/>
              <a:pPr>
                <a:defRPr/>
              </a:pPr>
              <a:t>‹#›</a:t>
            </a:fld>
            <a:endParaRPr lang="en-US"/>
          </a:p>
        </p:txBody>
      </p:sp>
    </p:spTree>
    <p:extLst>
      <p:ext uri="{BB962C8B-B14F-4D97-AF65-F5344CB8AC3E}">
        <p14:creationId xmlns:p14="http://schemas.microsoft.com/office/powerpoint/2010/main" val="28758192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09D46E2-56C0-4382-9098-0E4C6DF47FEE}" type="datetime1">
              <a:rPr lang="en-US"/>
              <a:pPr>
                <a:defRPr/>
              </a:pPr>
              <a:t>3/6/2019</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Artificial Intelligence (CSC-320). Week 2, Lecture 1</a:t>
            </a:r>
          </a:p>
        </p:txBody>
      </p:sp>
      <p:sp>
        <p:nvSpPr>
          <p:cNvPr id="6" name="Slide Number Placeholder 17"/>
          <p:cNvSpPr>
            <a:spLocks noGrp="1"/>
          </p:cNvSpPr>
          <p:nvPr>
            <p:ph type="sldNum" sz="quarter" idx="12"/>
          </p:nvPr>
        </p:nvSpPr>
        <p:spPr/>
        <p:txBody>
          <a:bodyPr/>
          <a:lstStyle>
            <a:lvl1pPr>
              <a:defRPr/>
            </a:lvl1pPr>
          </a:lstStyle>
          <a:p>
            <a:pPr>
              <a:defRPr/>
            </a:pPr>
            <a:fld id="{67DAB515-63B5-4F9B-A2ED-11C4E7AF0C27}" type="slidenum">
              <a:rPr lang="en-US"/>
              <a:pPr>
                <a:defRPr/>
              </a:pPr>
              <a:t>‹#›</a:t>
            </a:fld>
            <a:endParaRPr lang="en-US"/>
          </a:p>
        </p:txBody>
      </p:sp>
    </p:spTree>
    <p:extLst>
      <p:ext uri="{BB962C8B-B14F-4D97-AF65-F5344CB8AC3E}">
        <p14:creationId xmlns:p14="http://schemas.microsoft.com/office/powerpoint/2010/main" val="368197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59C5F72-C397-4D77-B81A-404693E2070E}" type="datetime1">
              <a:rPr lang="en-US"/>
              <a:pPr>
                <a:defRPr/>
              </a:pPr>
              <a:t>3/6/2019</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Artificial Intelligence (CSC-320). Week 2, Lecture 1</a:t>
            </a:r>
          </a:p>
        </p:txBody>
      </p:sp>
      <p:sp>
        <p:nvSpPr>
          <p:cNvPr id="6" name="Slide Number Placeholder 17"/>
          <p:cNvSpPr>
            <a:spLocks noGrp="1"/>
          </p:cNvSpPr>
          <p:nvPr>
            <p:ph type="sldNum" sz="quarter" idx="12"/>
          </p:nvPr>
        </p:nvSpPr>
        <p:spPr/>
        <p:txBody>
          <a:bodyPr/>
          <a:lstStyle>
            <a:lvl1pPr>
              <a:defRPr/>
            </a:lvl1pPr>
          </a:lstStyle>
          <a:p>
            <a:pPr>
              <a:defRPr/>
            </a:pPr>
            <a:fld id="{2131368A-E08F-4C04-9285-DB80754F88D4}" type="slidenum">
              <a:rPr lang="en-US"/>
              <a:pPr>
                <a:defRPr/>
              </a:pPr>
              <a:t>‹#›</a:t>
            </a:fld>
            <a:endParaRPr lang="en-US"/>
          </a:p>
        </p:txBody>
      </p:sp>
    </p:spTree>
    <p:extLst>
      <p:ext uri="{BB962C8B-B14F-4D97-AF65-F5344CB8AC3E}">
        <p14:creationId xmlns:p14="http://schemas.microsoft.com/office/powerpoint/2010/main" val="134250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510BD0B-F2CD-47B1-8B1B-BC35F03B98FB}" type="datetime1">
              <a:rPr lang="en-US"/>
              <a:pPr>
                <a:defRPr/>
              </a:pPr>
              <a:t>3/6/2019</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Artificial Intelligence (CSC-320). Week 2, Lecture 1</a:t>
            </a:r>
          </a:p>
        </p:txBody>
      </p:sp>
      <p:sp>
        <p:nvSpPr>
          <p:cNvPr id="6" name="Slide Number Placeholder 17"/>
          <p:cNvSpPr>
            <a:spLocks noGrp="1"/>
          </p:cNvSpPr>
          <p:nvPr>
            <p:ph type="sldNum" sz="quarter" idx="12"/>
          </p:nvPr>
        </p:nvSpPr>
        <p:spPr/>
        <p:txBody>
          <a:bodyPr/>
          <a:lstStyle>
            <a:lvl1pPr>
              <a:defRPr/>
            </a:lvl1pPr>
          </a:lstStyle>
          <a:p>
            <a:pPr>
              <a:defRPr/>
            </a:pPr>
            <a:fld id="{BC90764E-7011-4318-A410-3D4FDCF68488}" type="slidenum">
              <a:rPr lang="en-US"/>
              <a:pPr>
                <a:defRPr/>
              </a:pPr>
              <a:t>‹#›</a:t>
            </a:fld>
            <a:endParaRPr lang="en-US"/>
          </a:p>
        </p:txBody>
      </p:sp>
    </p:spTree>
    <p:extLst>
      <p:ext uri="{BB962C8B-B14F-4D97-AF65-F5344CB8AC3E}">
        <p14:creationId xmlns:p14="http://schemas.microsoft.com/office/powerpoint/2010/main" val="272211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EC4BB7D8-9A0D-4724-83CD-301E03A14DEA}" type="datetime1">
              <a:rPr lang="en-US"/>
              <a:pPr>
                <a:defRPr/>
              </a:pPr>
              <a:t>3/6/2019</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Artificial Intelligence (CSC-320). Week 2, Lecture 1</a:t>
            </a:r>
          </a:p>
        </p:txBody>
      </p:sp>
      <p:sp>
        <p:nvSpPr>
          <p:cNvPr id="6" name="Slide Number Placeholder 5"/>
          <p:cNvSpPr>
            <a:spLocks noGrp="1"/>
          </p:cNvSpPr>
          <p:nvPr>
            <p:ph type="sldNum" sz="quarter" idx="12"/>
          </p:nvPr>
        </p:nvSpPr>
        <p:spPr/>
        <p:txBody>
          <a:bodyPr/>
          <a:lstStyle>
            <a:lvl1pPr>
              <a:defRPr/>
            </a:lvl1pPr>
          </a:lstStyle>
          <a:p>
            <a:pPr>
              <a:defRPr/>
            </a:pPr>
            <a:fld id="{90306115-C2DA-4EA5-901E-2DFBF4F7349B}" type="slidenum">
              <a:rPr lang="en-US"/>
              <a:pPr>
                <a:defRPr/>
              </a:pPr>
              <a:t>‹#›</a:t>
            </a:fld>
            <a:endParaRPr lang="en-US"/>
          </a:p>
        </p:txBody>
      </p:sp>
    </p:spTree>
    <p:extLst>
      <p:ext uri="{BB962C8B-B14F-4D97-AF65-F5344CB8AC3E}">
        <p14:creationId xmlns:p14="http://schemas.microsoft.com/office/powerpoint/2010/main" val="40410292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25BF4B1-9DB9-42E0-98A0-FE54A97951B6}" type="datetime1">
              <a:rPr lang="en-US"/>
              <a:pPr>
                <a:defRPr/>
              </a:pPr>
              <a:t>3/6/2019</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Artificial Intelligence (CSC-320). Week 2, Lecture 1</a:t>
            </a:r>
          </a:p>
        </p:txBody>
      </p:sp>
      <p:sp>
        <p:nvSpPr>
          <p:cNvPr id="7" name="Slide Number Placeholder 17"/>
          <p:cNvSpPr>
            <a:spLocks noGrp="1"/>
          </p:cNvSpPr>
          <p:nvPr>
            <p:ph type="sldNum" sz="quarter" idx="12"/>
          </p:nvPr>
        </p:nvSpPr>
        <p:spPr/>
        <p:txBody>
          <a:bodyPr/>
          <a:lstStyle>
            <a:lvl1pPr>
              <a:defRPr/>
            </a:lvl1pPr>
          </a:lstStyle>
          <a:p>
            <a:pPr>
              <a:defRPr/>
            </a:pPr>
            <a:fld id="{57911E7E-916D-474D-ACFD-F43D055621D7}" type="slidenum">
              <a:rPr lang="en-US"/>
              <a:pPr>
                <a:defRPr/>
              </a:pPr>
              <a:t>‹#›</a:t>
            </a:fld>
            <a:endParaRPr lang="en-US"/>
          </a:p>
        </p:txBody>
      </p:sp>
    </p:spTree>
    <p:extLst>
      <p:ext uri="{BB962C8B-B14F-4D97-AF65-F5344CB8AC3E}">
        <p14:creationId xmlns:p14="http://schemas.microsoft.com/office/powerpoint/2010/main" val="242737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E9B585BC-4E93-4900-ACDB-4332DB844EE3}" type="datetime1">
              <a:rPr lang="en-US"/>
              <a:pPr>
                <a:defRPr/>
              </a:pPr>
              <a:t>3/6/2019</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Artificial Intelligence (CSC-320). Week 2, Lecture 1</a:t>
            </a:r>
          </a:p>
        </p:txBody>
      </p:sp>
      <p:sp>
        <p:nvSpPr>
          <p:cNvPr id="9" name="Slide Number Placeholder 17"/>
          <p:cNvSpPr>
            <a:spLocks noGrp="1"/>
          </p:cNvSpPr>
          <p:nvPr>
            <p:ph type="sldNum" sz="quarter" idx="12"/>
          </p:nvPr>
        </p:nvSpPr>
        <p:spPr/>
        <p:txBody>
          <a:bodyPr/>
          <a:lstStyle>
            <a:lvl1pPr>
              <a:defRPr/>
            </a:lvl1pPr>
          </a:lstStyle>
          <a:p>
            <a:pPr>
              <a:defRPr/>
            </a:pPr>
            <a:fld id="{2E2F3C44-3E0E-4B5E-BA2F-85494F059C42}" type="slidenum">
              <a:rPr lang="en-US"/>
              <a:pPr>
                <a:defRPr/>
              </a:pPr>
              <a:t>‹#›</a:t>
            </a:fld>
            <a:endParaRPr lang="en-US"/>
          </a:p>
        </p:txBody>
      </p:sp>
    </p:spTree>
    <p:extLst>
      <p:ext uri="{BB962C8B-B14F-4D97-AF65-F5344CB8AC3E}">
        <p14:creationId xmlns:p14="http://schemas.microsoft.com/office/powerpoint/2010/main" val="141190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6A2D8052-C0F5-4151-82D9-1474F8BDF940}" type="datetime1">
              <a:rPr lang="en-US"/>
              <a:pPr>
                <a:defRPr/>
              </a:pPr>
              <a:t>3/6/2019</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Artificial Intelligence (CSC-320). Week 2, Lecture 1</a:t>
            </a:r>
          </a:p>
        </p:txBody>
      </p:sp>
      <p:sp>
        <p:nvSpPr>
          <p:cNvPr id="5" name="Slide Number Placeholder 17"/>
          <p:cNvSpPr>
            <a:spLocks noGrp="1"/>
          </p:cNvSpPr>
          <p:nvPr>
            <p:ph type="sldNum" sz="quarter" idx="12"/>
          </p:nvPr>
        </p:nvSpPr>
        <p:spPr/>
        <p:txBody>
          <a:bodyPr/>
          <a:lstStyle>
            <a:lvl1pPr>
              <a:defRPr/>
            </a:lvl1pPr>
          </a:lstStyle>
          <a:p>
            <a:pPr>
              <a:defRPr/>
            </a:pPr>
            <a:fld id="{4FE76069-84FA-41A2-915B-4A2328D8C246}" type="slidenum">
              <a:rPr lang="en-US"/>
              <a:pPr>
                <a:defRPr/>
              </a:pPr>
              <a:t>‹#›</a:t>
            </a:fld>
            <a:endParaRPr lang="en-US"/>
          </a:p>
        </p:txBody>
      </p:sp>
    </p:spTree>
    <p:extLst>
      <p:ext uri="{BB962C8B-B14F-4D97-AF65-F5344CB8AC3E}">
        <p14:creationId xmlns:p14="http://schemas.microsoft.com/office/powerpoint/2010/main" val="2109916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AAAB283-A90E-452E-BBD2-A527361CC0AD}" type="datetime1">
              <a:rPr lang="en-US"/>
              <a:pPr>
                <a:defRPr/>
              </a:pPr>
              <a:t>3/6/2019</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Artificial Intelligence (CSC-320). Week 2, Lecture 1</a:t>
            </a:r>
          </a:p>
        </p:txBody>
      </p:sp>
      <p:sp>
        <p:nvSpPr>
          <p:cNvPr id="4" name="Slide Number Placeholder 17"/>
          <p:cNvSpPr>
            <a:spLocks noGrp="1"/>
          </p:cNvSpPr>
          <p:nvPr>
            <p:ph type="sldNum" sz="quarter" idx="12"/>
          </p:nvPr>
        </p:nvSpPr>
        <p:spPr/>
        <p:txBody>
          <a:bodyPr/>
          <a:lstStyle>
            <a:lvl1pPr>
              <a:defRPr/>
            </a:lvl1pPr>
          </a:lstStyle>
          <a:p>
            <a:pPr>
              <a:defRPr/>
            </a:pPr>
            <a:fld id="{49B1D011-EF2C-4B39-A02F-D2036E550E89}" type="slidenum">
              <a:rPr lang="en-US"/>
              <a:pPr>
                <a:defRPr/>
              </a:pPr>
              <a:t>‹#›</a:t>
            </a:fld>
            <a:endParaRPr lang="en-US"/>
          </a:p>
        </p:txBody>
      </p:sp>
    </p:spTree>
    <p:extLst>
      <p:ext uri="{BB962C8B-B14F-4D97-AF65-F5344CB8AC3E}">
        <p14:creationId xmlns:p14="http://schemas.microsoft.com/office/powerpoint/2010/main" val="196613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059841EA-9990-4856-804D-8ACBE6C14001}" type="datetime1">
              <a:rPr lang="en-US"/>
              <a:pPr>
                <a:defRPr/>
              </a:pPr>
              <a:t>3/6/2019</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Artificial Intelligence (CSC-320). Week 2, Lecture 1</a:t>
            </a:r>
          </a:p>
        </p:txBody>
      </p:sp>
      <p:sp>
        <p:nvSpPr>
          <p:cNvPr id="7" name="Slide Number Placeholder 17"/>
          <p:cNvSpPr>
            <a:spLocks noGrp="1"/>
          </p:cNvSpPr>
          <p:nvPr>
            <p:ph type="sldNum" sz="quarter" idx="12"/>
          </p:nvPr>
        </p:nvSpPr>
        <p:spPr/>
        <p:txBody>
          <a:bodyPr/>
          <a:lstStyle>
            <a:lvl1pPr>
              <a:defRPr/>
            </a:lvl1pPr>
          </a:lstStyle>
          <a:p>
            <a:pPr>
              <a:defRPr/>
            </a:pPr>
            <a:fld id="{01A81024-8283-4B03-8B3D-CF413DC2CF48}" type="slidenum">
              <a:rPr lang="en-US"/>
              <a:pPr>
                <a:defRPr/>
              </a:pPr>
              <a:t>‹#›</a:t>
            </a:fld>
            <a:endParaRPr lang="en-US"/>
          </a:p>
        </p:txBody>
      </p:sp>
    </p:spTree>
    <p:extLst>
      <p:ext uri="{BB962C8B-B14F-4D97-AF65-F5344CB8AC3E}">
        <p14:creationId xmlns:p14="http://schemas.microsoft.com/office/powerpoint/2010/main" val="394929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fld id="{9ADC4FF1-ACB9-4BF8-B02D-9FE163F239AD}" type="datetime1">
              <a:rPr lang="en-US"/>
              <a:pPr>
                <a:defRPr/>
              </a:pPr>
              <a:t>3/6/2019</a:t>
            </a:fld>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Artificial Intelligence (CSC-320). Week 2, Lecture 1</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FF480B4-CEA3-4022-B2BF-D49D13B1B2B1}" type="slidenum">
              <a:rPr lang="en-US"/>
              <a:pPr>
                <a:defRPr/>
              </a:pPr>
              <a:t>‹#›</a:t>
            </a:fld>
            <a:endParaRPr lang="en-US"/>
          </a:p>
        </p:txBody>
      </p:sp>
    </p:spTree>
    <p:extLst>
      <p:ext uri="{BB962C8B-B14F-4D97-AF65-F5344CB8AC3E}">
        <p14:creationId xmlns:p14="http://schemas.microsoft.com/office/powerpoint/2010/main" val="221515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A1625A0E-40CF-423F-951E-82AD67084940}" type="datetime1">
              <a:rPr lang="en-US"/>
              <a:pPr>
                <a:defRPr/>
              </a:pPr>
              <a:t>3/6/2019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r>
              <a:rPr lang="en-US"/>
              <a:t>Artificial Intelligence (CSC-320). Week 2, Lecture 1</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6B69B32-153F-49C0-B122-9EEA6FE0BA06}"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67" r:id="rId1"/>
    <p:sldLayoutId id="2147483759" r:id="rId2"/>
    <p:sldLayoutId id="2147483768" r:id="rId3"/>
    <p:sldLayoutId id="2147483760" r:id="rId4"/>
    <p:sldLayoutId id="2147483761" r:id="rId5"/>
    <p:sldLayoutId id="2147483762" r:id="rId6"/>
    <p:sldLayoutId id="2147483763" r:id="rId7"/>
    <p:sldLayoutId id="2147483764" r:id="rId8"/>
    <p:sldLayoutId id="2147483769" r:id="rId9"/>
    <p:sldLayoutId id="2147483765" r:id="rId10"/>
    <p:sldLayoutId id="2147483766" r:id="rId11"/>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fontAlgn="base">
        <a:spcBef>
          <a:spcPct val="0"/>
        </a:spcBef>
        <a:spcAft>
          <a:spcPct val="0"/>
        </a:spcAft>
        <a:defRPr sz="5000">
          <a:solidFill>
            <a:schemeClr val="tx2"/>
          </a:solidFill>
          <a:latin typeface="Times New Roman" pitchFamily="18" charset="0"/>
        </a:defRPr>
      </a:lvl6pPr>
      <a:lvl7pPr marL="914400" algn="l" rtl="0" fontAlgn="base">
        <a:spcBef>
          <a:spcPct val="0"/>
        </a:spcBef>
        <a:spcAft>
          <a:spcPct val="0"/>
        </a:spcAft>
        <a:defRPr sz="5000">
          <a:solidFill>
            <a:schemeClr val="tx2"/>
          </a:solidFill>
          <a:latin typeface="Times New Roman" pitchFamily="18" charset="0"/>
        </a:defRPr>
      </a:lvl7pPr>
      <a:lvl8pPr marL="1371600" algn="l" rtl="0" fontAlgn="base">
        <a:spcBef>
          <a:spcPct val="0"/>
        </a:spcBef>
        <a:spcAft>
          <a:spcPct val="0"/>
        </a:spcAft>
        <a:defRPr sz="5000">
          <a:solidFill>
            <a:schemeClr val="tx2"/>
          </a:solidFill>
          <a:latin typeface="Times New Roman" pitchFamily="18" charset="0"/>
        </a:defRPr>
      </a:lvl8pPr>
      <a:lvl9pPr marL="1828800" algn="l" rtl="0" fontAlgn="base">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685800" y="2133600"/>
            <a:ext cx="7773988" cy="1657350"/>
          </a:xfrm>
          <a:ln>
            <a:miter lim="800000"/>
            <a:headEnd/>
            <a:tailEnd/>
          </a:ln>
        </p:spPr>
        <p:txBody>
          <a:bodyPr rtlCol="0">
            <a:normAutofit fontScale="90000"/>
          </a:bodyPr>
          <a:lstStyle/>
          <a:p>
            <a:pPr algn="ctr" eaLnBrk="1" fontAlgn="auto" hangingPunct="1">
              <a:spcAft>
                <a:spcPts val="0"/>
              </a:spcAft>
              <a:defRPr/>
            </a:pPr>
            <a:r>
              <a:rPr lang="en-GB" cap="small" dirty="0">
                <a:cs typeface="Times New Roman" pitchFamily="18" charset="0"/>
              </a:rPr>
              <a:t>Lecture 4</a:t>
            </a:r>
            <a:br>
              <a:rPr lang="en-GB" cap="small" dirty="0">
                <a:cs typeface="Times New Roman" pitchFamily="18" charset="0"/>
              </a:rPr>
            </a:br>
            <a:r>
              <a:rPr lang="en-GB" cap="small" dirty="0">
                <a:cs typeface="Times New Roman" pitchFamily="18" charset="0"/>
              </a:rPr>
              <a:t>Artificial Intelligence </a:t>
            </a:r>
            <a:br>
              <a:rPr lang="en-GB" cap="small" dirty="0">
                <a:cs typeface="Times New Roman" pitchFamily="18" charset="0"/>
              </a:rPr>
            </a:br>
            <a:r>
              <a:rPr lang="en-GB" cap="small" dirty="0">
                <a:cs typeface="Times New Roman" pitchFamily="18" charset="0"/>
              </a:rPr>
              <a:t>(CSC-320)</a:t>
            </a:r>
            <a:br>
              <a:rPr lang="en-GB" cap="small" dirty="0"/>
            </a:br>
            <a:endParaRPr lang="en-GB" cap="small" dirty="0"/>
          </a:p>
        </p:txBody>
      </p:sp>
      <p:sp>
        <p:nvSpPr>
          <p:cNvPr id="5123" name="Rectangle 5"/>
          <p:cNvSpPr>
            <a:spLocks noGrp="1" noChangeArrowheads="1"/>
          </p:cNvSpPr>
          <p:nvPr>
            <p:ph type="subTitle" idx="1"/>
          </p:nvPr>
        </p:nvSpPr>
        <p:spPr>
          <a:xfrm>
            <a:off x="533400" y="3962400"/>
            <a:ext cx="7854950" cy="1752600"/>
          </a:xfrm>
        </p:spPr>
        <p:txBody>
          <a:bodyPr>
            <a:normAutofit/>
          </a:bodyPr>
          <a:lstStyle/>
          <a:p>
            <a:pPr marR="0" eaLnBrk="1" fontAlgn="auto" hangingPunct="1">
              <a:spcAft>
                <a:spcPts val="0"/>
              </a:spcAft>
              <a:buClr>
                <a:schemeClr val="accent3"/>
              </a:buClr>
              <a:buFont typeface="Arial" pitchFamily="34" charset="0"/>
              <a:buNone/>
              <a:defRPr/>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z="4400"/>
              <a:t>Simple Search Algorithm ... Cont’d</a:t>
            </a:r>
          </a:p>
        </p:txBody>
      </p:sp>
      <p:sp>
        <p:nvSpPr>
          <p:cNvPr id="14339" name="Content Placeholder 2"/>
          <p:cNvSpPr>
            <a:spLocks noGrp="1"/>
          </p:cNvSpPr>
          <p:nvPr>
            <p:ph idx="1"/>
          </p:nvPr>
        </p:nvSpPr>
        <p:spPr/>
        <p:txBody>
          <a:bodyPr/>
          <a:lstStyle/>
          <a:p>
            <a:r>
              <a:rPr lang="en-US" b="1"/>
              <a:t>Let S be the start state</a:t>
            </a:r>
          </a:p>
          <a:p>
            <a:pPr lvl="1"/>
            <a:r>
              <a:rPr lang="en-US" b="1"/>
              <a:t>1. Initialize Q with the start node Q=(S) as the only entry; set Visited = </a:t>
            </a:r>
            <a:r>
              <a:rPr lang="en-GB" b="1"/>
              <a:t>(S)</a:t>
            </a:r>
          </a:p>
          <a:p>
            <a:pPr lvl="1"/>
            <a:r>
              <a:rPr lang="en-US" b="1"/>
              <a:t>2. If Q is empty, fail. Else pick node X from Q</a:t>
            </a:r>
          </a:p>
          <a:p>
            <a:pPr lvl="1"/>
            <a:r>
              <a:rPr lang="en-US" b="1"/>
              <a:t>3. If X is a goal, return X, we’ve reached the goal</a:t>
            </a:r>
          </a:p>
          <a:p>
            <a:pPr lvl="1"/>
            <a:r>
              <a:rPr lang="en-US" b="1"/>
              <a:t>4. (Otherwise) Remove X from Q</a:t>
            </a:r>
          </a:p>
          <a:p>
            <a:pPr lvl="1"/>
            <a:r>
              <a:rPr lang="en-US" b="1"/>
              <a:t>5. Find all the children of state X not in Visited</a:t>
            </a:r>
          </a:p>
          <a:p>
            <a:pPr lvl="1"/>
            <a:r>
              <a:rPr lang="en-US" b="1"/>
              <a:t>6. Add these to Q; Add Children of X to Visited</a:t>
            </a:r>
          </a:p>
          <a:p>
            <a:pPr lvl="1"/>
            <a:r>
              <a:rPr lang="en-US" b="1"/>
              <a:t>7. Go to Step 2</a:t>
            </a:r>
            <a:endParaRPr lang="en-GB" b="1"/>
          </a:p>
        </p:txBody>
      </p:sp>
      <p:sp>
        <p:nvSpPr>
          <p:cNvPr id="4" name="Footer Placeholder 3"/>
          <p:cNvSpPr>
            <a:spLocks noGrp="1"/>
          </p:cNvSpPr>
          <p:nvPr>
            <p:ph type="ftr" sz="quarter" idx="11"/>
          </p:nvPr>
        </p:nvSpPr>
        <p:spPr/>
        <p:txBody>
          <a:bodyPr/>
          <a:lstStyle/>
          <a:p>
            <a:pPr>
              <a:defRPr/>
            </a:pPr>
            <a:r>
              <a:rPr lang="en-US"/>
              <a:t>Artificial Intelligence (CSC-320). Week 2, Lecture 1</a:t>
            </a:r>
          </a:p>
        </p:txBody>
      </p:sp>
      <p:sp>
        <p:nvSpPr>
          <p:cNvPr id="5" name="Slide Number Placeholder 4"/>
          <p:cNvSpPr>
            <a:spLocks noGrp="1"/>
          </p:cNvSpPr>
          <p:nvPr>
            <p:ph type="sldNum" sz="quarter" idx="12"/>
          </p:nvPr>
        </p:nvSpPr>
        <p:spPr/>
        <p:txBody>
          <a:bodyPr/>
          <a:lstStyle/>
          <a:p>
            <a:pPr>
              <a:defRPr/>
            </a:pPr>
            <a:fld id="{BE32833E-5A78-4AC9-90D2-30DC91A4C234}"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229600" cy="1143000"/>
          </a:xfrm>
        </p:spPr>
        <p:txBody>
          <a:bodyPr/>
          <a:lstStyle/>
          <a:p>
            <a:pPr algn="ctr"/>
            <a:r>
              <a:rPr lang="en-GB" sz="4400"/>
              <a:t>Simple Search Algorithm ... Cont’d</a:t>
            </a:r>
          </a:p>
        </p:txBody>
      </p:sp>
      <p:sp>
        <p:nvSpPr>
          <p:cNvPr id="15363" name="Content Placeholder 2"/>
          <p:cNvSpPr>
            <a:spLocks noGrp="1"/>
          </p:cNvSpPr>
          <p:nvPr>
            <p:ph idx="1"/>
          </p:nvPr>
        </p:nvSpPr>
        <p:spPr>
          <a:xfrm>
            <a:off x="457200" y="1371600"/>
            <a:ext cx="8229600" cy="4953000"/>
          </a:xfrm>
        </p:spPr>
        <p:txBody>
          <a:bodyPr/>
          <a:lstStyle/>
          <a:p>
            <a:r>
              <a:rPr lang="en-US" sz="2400"/>
              <a:t>Here Q represents a priority queue. The algorithm is simple and doesn’t need much explanation. We will use this algorithm to implement </a:t>
            </a:r>
            <a:r>
              <a:rPr lang="en-US" sz="2400" b="1"/>
              <a:t>blind or uninformed searches. </a:t>
            </a:r>
          </a:p>
          <a:p>
            <a:r>
              <a:rPr lang="en-US" sz="2400"/>
              <a:t>The algorithm however can be used to implement informed searches as well. The critical step in the Simple Search Algorithm is picking of a node X from Q according to a priority function. Let us call this function P(n). While using this algorithm for any of the techniques, our priority will be to reduce the value of P(n) as much as we can. In other words, the node with the highest priority will have the smallest value of the function P(n) where n is the node referred to as X </a:t>
            </a:r>
            <a:r>
              <a:rPr lang="en-GB" sz="2400"/>
              <a:t>in the algorithm.</a:t>
            </a:r>
          </a:p>
        </p:txBody>
      </p:sp>
      <p:sp>
        <p:nvSpPr>
          <p:cNvPr id="4" name="Footer Placeholder 3"/>
          <p:cNvSpPr>
            <a:spLocks noGrp="1"/>
          </p:cNvSpPr>
          <p:nvPr>
            <p:ph type="ftr" sz="quarter" idx="11"/>
          </p:nvPr>
        </p:nvSpPr>
        <p:spPr/>
        <p:txBody>
          <a:bodyPr/>
          <a:lstStyle/>
          <a:p>
            <a:pPr>
              <a:defRPr/>
            </a:pPr>
            <a:r>
              <a:rPr lang="en-US"/>
              <a:t>Artificial Intelligence (CSC-320). Week 2, Lecture 1</a:t>
            </a:r>
          </a:p>
        </p:txBody>
      </p:sp>
      <p:sp>
        <p:nvSpPr>
          <p:cNvPr id="5" name="Slide Number Placeholder 4"/>
          <p:cNvSpPr>
            <a:spLocks noGrp="1"/>
          </p:cNvSpPr>
          <p:nvPr>
            <p:ph type="sldNum" sz="quarter" idx="12"/>
          </p:nvPr>
        </p:nvSpPr>
        <p:spPr/>
        <p:txBody>
          <a:bodyPr/>
          <a:lstStyle/>
          <a:p>
            <a:pPr>
              <a:defRPr/>
            </a:pPr>
            <a:fld id="{75F48C2B-5604-4C27-AB52-EE4D924031A6}"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04850"/>
            <a:ext cx="8229600" cy="1143000"/>
          </a:xfrm>
        </p:spPr>
        <p:txBody>
          <a:bodyPr/>
          <a:lstStyle/>
          <a:p>
            <a:pPr algn="ctr"/>
            <a:r>
              <a:rPr lang="en-US" sz="3600"/>
              <a:t>Simple Search Algorithm Applied to Depth First Search</a:t>
            </a:r>
            <a:endParaRPr lang="en-GB" sz="3600"/>
          </a:p>
        </p:txBody>
      </p:sp>
      <p:sp>
        <p:nvSpPr>
          <p:cNvPr id="16387" name="Content Placeholder 2"/>
          <p:cNvSpPr>
            <a:spLocks noGrp="1"/>
          </p:cNvSpPr>
          <p:nvPr>
            <p:ph sz="half" idx="1"/>
          </p:nvPr>
        </p:nvSpPr>
        <p:spPr>
          <a:xfrm>
            <a:off x="457200" y="1920875"/>
            <a:ext cx="4038600" cy="4433888"/>
          </a:xfrm>
        </p:spPr>
        <p:txBody>
          <a:bodyPr/>
          <a:lstStyle/>
          <a:p>
            <a:pPr algn="just"/>
            <a:r>
              <a:rPr lang="en-US"/>
              <a:t>As mentioned previously we will give priority to the element with minimum P(n) hence the node with the largest value of height will be at the maximum priority to be picked from Q. The following sequence of diagrams will show you how DFS works on a tree using the Simple Search Algorithm.</a:t>
            </a:r>
          </a:p>
          <a:p>
            <a:endParaRPr lang="en-GB"/>
          </a:p>
        </p:txBody>
      </p:sp>
      <p:sp>
        <p:nvSpPr>
          <p:cNvPr id="4" name="Footer Placeholder 3"/>
          <p:cNvSpPr>
            <a:spLocks noGrp="1"/>
          </p:cNvSpPr>
          <p:nvPr>
            <p:ph type="ftr" sz="quarter" idx="11"/>
          </p:nvPr>
        </p:nvSpPr>
        <p:spPr/>
        <p:txBody>
          <a:bodyPr/>
          <a:lstStyle/>
          <a:p>
            <a:pPr>
              <a:defRPr/>
            </a:pPr>
            <a:r>
              <a:rPr lang="en-US"/>
              <a:t>Artificial Intelligence (CSC-320). Week 2, Lecture 1</a:t>
            </a:r>
          </a:p>
        </p:txBody>
      </p:sp>
      <p:sp>
        <p:nvSpPr>
          <p:cNvPr id="5" name="Slide Number Placeholder 4"/>
          <p:cNvSpPr>
            <a:spLocks noGrp="1"/>
          </p:cNvSpPr>
          <p:nvPr>
            <p:ph type="sldNum" sz="quarter" idx="12"/>
          </p:nvPr>
        </p:nvSpPr>
        <p:spPr/>
        <p:txBody>
          <a:bodyPr/>
          <a:lstStyle/>
          <a:p>
            <a:pPr>
              <a:defRPr/>
            </a:pPr>
            <a:fld id="{AD6AD300-5E45-40F1-B2F2-E46341F1B5F1}" type="slidenum">
              <a:rPr lang="en-US" smtClean="0"/>
              <a:pPr>
                <a:defRPr/>
              </a:pPr>
              <a:t>12</a:t>
            </a:fld>
            <a:endParaRPr lang="en-US"/>
          </a:p>
        </p:txBody>
      </p:sp>
      <p:pic>
        <p:nvPicPr>
          <p:cNvPr id="16390"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209800"/>
            <a:ext cx="4038600" cy="40386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
            <a:ext cx="8229600" cy="1143000"/>
          </a:xfrm>
        </p:spPr>
        <p:txBody>
          <a:bodyPr/>
          <a:lstStyle/>
          <a:p>
            <a:pPr algn="ctr"/>
            <a:r>
              <a:rPr lang="en-US" sz="4400"/>
              <a:t>Simple Search Algorithm Applied to Depth First Search</a:t>
            </a:r>
            <a:endParaRPr lang="en-GB" sz="4400"/>
          </a:p>
        </p:txBody>
      </p:sp>
      <p:sp>
        <p:nvSpPr>
          <p:cNvPr id="17411" name="Content Placeholder 2"/>
          <p:cNvSpPr>
            <a:spLocks noGrp="1"/>
          </p:cNvSpPr>
          <p:nvPr>
            <p:ph sz="half" idx="1"/>
          </p:nvPr>
        </p:nvSpPr>
        <p:spPr>
          <a:xfrm>
            <a:off x="228600" y="1447800"/>
            <a:ext cx="4267200" cy="4906963"/>
          </a:xfrm>
        </p:spPr>
        <p:txBody>
          <a:bodyPr/>
          <a:lstStyle/>
          <a:p>
            <a:pPr algn="just"/>
            <a:r>
              <a:rPr lang="en-US"/>
              <a:t>We start with a tree containing nodes S, A, B, C, D, E, F, G, and H, with H as the goal node. In the bottom left table we show the two queues Q and Visited.</a:t>
            </a:r>
          </a:p>
          <a:p>
            <a:pPr algn="just"/>
            <a:r>
              <a:rPr lang="en-US"/>
              <a:t>According to the Simple Search Algorithm, we initialize Q with the start node S, </a:t>
            </a:r>
            <a:r>
              <a:rPr lang="en-GB"/>
              <a:t>shown below.</a:t>
            </a:r>
          </a:p>
        </p:txBody>
      </p:sp>
      <p:sp>
        <p:nvSpPr>
          <p:cNvPr id="5" name="Footer Placeholder 4"/>
          <p:cNvSpPr>
            <a:spLocks noGrp="1"/>
          </p:cNvSpPr>
          <p:nvPr>
            <p:ph type="ftr" sz="quarter" idx="11"/>
          </p:nvPr>
        </p:nvSpPr>
        <p:spPr/>
        <p:txBody>
          <a:bodyPr/>
          <a:lstStyle/>
          <a:p>
            <a:pPr>
              <a:defRPr/>
            </a:pPr>
            <a:r>
              <a:rPr lang="en-US"/>
              <a:t>Artificial Intelligence (CSC-320). Week 2, Lecture 1</a:t>
            </a:r>
          </a:p>
        </p:txBody>
      </p:sp>
      <p:sp>
        <p:nvSpPr>
          <p:cNvPr id="6" name="Slide Number Placeholder 5"/>
          <p:cNvSpPr>
            <a:spLocks noGrp="1"/>
          </p:cNvSpPr>
          <p:nvPr>
            <p:ph type="sldNum" sz="quarter" idx="12"/>
          </p:nvPr>
        </p:nvSpPr>
        <p:spPr/>
        <p:txBody>
          <a:bodyPr/>
          <a:lstStyle/>
          <a:p>
            <a:pPr>
              <a:defRPr/>
            </a:pPr>
            <a:fld id="{34F403C1-E86A-43CE-BA61-F516A18FF8FC}" type="slidenum">
              <a:rPr lang="en-US" smtClean="0"/>
              <a:pPr>
                <a:defRPr/>
              </a:pPr>
              <a:t>13</a:t>
            </a:fld>
            <a:endParaRPr lang="en-US"/>
          </a:p>
        </p:txBody>
      </p:sp>
      <p:pic>
        <p:nvPicPr>
          <p:cNvPr id="174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81200"/>
            <a:ext cx="4038600" cy="38100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457200" y="0"/>
            <a:ext cx="8229600" cy="1143000"/>
          </a:xfrm>
        </p:spPr>
        <p:txBody>
          <a:bodyPr/>
          <a:lstStyle/>
          <a:p>
            <a:pPr algn="ctr"/>
            <a:r>
              <a:rPr lang="en-US" sz="4000"/>
              <a:t>Simple Search Algorithm Applied to Depth First Search</a:t>
            </a:r>
            <a:endParaRPr lang="en-GB" sz="4000"/>
          </a:p>
        </p:txBody>
      </p:sp>
      <p:sp>
        <p:nvSpPr>
          <p:cNvPr id="18435" name="Content Placeholder 7"/>
          <p:cNvSpPr>
            <a:spLocks noGrp="1"/>
          </p:cNvSpPr>
          <p:nvPr>
            <p:ph idx="1"/>
          </p:nvPr>
        </p:nvSpPr>
        <p:spPr>
          <a:xfrm>
            <a:off x="457200" y="1219200"/>
            <a:ext cx="8229600" cy="5105400"/>
          </a:xfrm>
        </p:spPr>
        <p:txBody>
          <a:bodyPr/>
          <a:lstStyle/>
          <a:p>
            <a:pPr algn="just"/>
            <a:r>
              <a:rPr lang="en-US" sz="2000"/>
              <a:t>If Q is not empty, pick the node X with the minimum P(n) (in this case S), as it is the only node in Q. Check if X is goal, (in this case X is not the goal). Hence find all the children of X not in Visited and add them to Q and Visited. Go to Step 2.</a:t>
            </a:r>
          </a:p>
          <a:p>
            <a:pPr algn="just"/>
            <a:r>
              <a:rPr lang="en-US" sz="2000"/>
              <a:t>Again check if Q is not empty, pick the node X with the minimum P(n) (in this case either A or B), as both of them have the same value for P(n). Check if X is goal, (in this case A is not the goal). Hence, find all the children of A not in Visited and add them to Q and Visited. Go to Step 2.</a:t>
            </a:r>
          </a:p>
          <a:p>
            <a:pPr algn="just"/>
            <a:r>
              <a:rPr lang="en-US" sz="2000"/>
              <a:t>Here, from the 5th row of the table when we remove H and check if it’s the goal, the algorithm says YES and hence we return H as we have reached the goal state. The path followed by the DFS is shown by green arrows at each step. The diagram below also shows that DFS didn’t have to search the entire search space, rather only by traveling in half the tree, the algorithm was able to search </a:t>
            </a:r>
            <a:r>
              <a:rPr lang="en-GB" sz="2000"/>
              <a:t>the solution.</a:t>
            </a:r>
            <a:endParaRPr lang="en-US" sz="2000"/>
          </a:p>
          <a:p>
            <a:pPr algn="just"/>
            <a:endParaRPr lang="en-GB" sz="2000"/>
          </a:p>
        </p:txBody>
      </p:sp>
      <p:sp>
        <p:nvSpPr>
          <p:cNvPr id="5" name="Footer Placeholder 4"/>
          <p:cNvSpPr>
            <a:spLocks noGrp="1"/>
          </p:cNvSpPr>
          <p:nvPr>
            <p:ph type="ftr" sz="quarter" idx="11"/>
          </p:nvPr>
        </p:nvSpPr>
        <p:spPr/>
        <p:txBody>
          <a:bodyPr/>
          <a:lstStyle/>
          <a:p>
            <a:pPr>
              <a:defRPr/>
            </a:pPr>
            <a:r>
              <a:rPr lang="en-US"/>
              <a:t>Artificial Intelligence (CSC-320). Week 2, Lecture 1</a:t>
            </a:r>
          </a:p>
        </p:txBody>
      </p:sp>
      <p:sp>
        <p:nvSpPr>
          <p:cNvPr id="6" name="Slide Number Placeholder 5"/>
          <p:cNvSpPr>
            <a:spLocks noGrp="1"/>
          </p:cNvSpPr>
          <p:nvPr>
            <p:ph type="sldNum" sz="quarter" idx="12"/>
          </p:nvPr>
        </p:nvSpPr>
        <p:spPr/>
        <p:txBody>
          <a:bodyPr/>
          <a:lstStyle/>
          <a:p>
            <a:pPr>
              <a:defRPr/>
            </a:pPr>
            <a:fld id="{5958E04F-3577-43B5-B9A9-6716D6E22AE6}"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3768"/>
            <a:ext cx="8229600" cy="1143000"/>
          </a:xfrm>
        </p:spPr>
        <p:txBody>
          <a:bodyPr/>
          <a:lstStyle/>
          <a:p>
            <a:pPr algn="ctr"/>
            <a:r>
              <a:rPr lang="en-US" sz="4400" dirty="0"/>
              <a:t>Simple Search Algorithm Applied to Depth First Search</a:t>
            </a:r>
            <a:endParaRPr lang="en-GB" sz="4400" dirty="0"/>
          </a:p>
        </p:txBody>
      </p:sp>
      <p:pic>
        <p:nvPicPr>
          <p:cNvPr id="1945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48200" y="2627313"/>
            <a:ext cx="4038600" cy="2478087"/>
          </a:xfrm>
          <a:noFill/>
        </p:spPr>
      </p:pic>
      <p:sp>
        <p:nvSpPr>
          <p:cNvPr id="4" name="Footer Placeholder 3"/>
          <p:cNvSpPr>
            <a:spLocks noGrp="1"/>
          </p:cNvSpPr>
          <p:nvPr>
            <p:ph type="ftr" sz="quarter" idx="11"/>
          </p:nvPr>
        </p:nvSpPr>
        <p:spPr/>
        <p:txBody>
          <a:bodyPr/>
          <a:lstStyle/>
          <a:p>
            <a:pPr>
              <a:defRPr/>
            </a:pPr>
            <a:r>
              <a:rPr lang="en-US"/>
              <a:t>Artificial Intelligence (CSC-320). Week 2, Lecture 1</a:t>
            </a:r>
          </a:p>
        </p:txBody>
      </p:sp>
      <p:sp>
        <p:nvSpPr>
          <p:cNvPr id="5" name="Slide Number Placeholder 4"/>
          <p:cNvSpPr>
            <a:spLocks noGrp="1"/>
          </p:cNvSpPr>
          <p:nvPr>
            <p:ph type="sldNum" sz="quarter" idx="12"/>
          </p:nvPr>
        </p:nvSpPr>
        <p:spPr/>
        <p:txBody>
          <a:bodyPr/>
          <a:lstStyle/>
          <a:p>
            <a:pPr>
              <a:defRPr/>
            </a:pPr>
            <a:fld id="{9DC884DB-C601-438F-9E2F-67D851783440}" type="slidenum">
              <a:rPr lang="en-US" smtClean="0"/>
              <a:pPr>
                <a:defRPr/>
              </a:pPr>
              <a:t>15</a:t>
            </a:fld>
            <a:endParaRPr lang="en-US"/>
          </a:p>
        </p:txBody>
      </p:sp>
      <p:pic>
        <p:nvPicPr>
          <p:cNvPr id="194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9624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8C59-6A3E-4FE6-BB18-F27415FC99F1}"/>
              </a:ext>
            </a:extLst>
          </p:cNvPr>
          <p:cNvSpPr>
            <a:spLocks noGrp="1"/>
          </p:cNvSpPr>
          <p:nvPr>
            <p:ph type="title"/>
          </p:nvPr>
        </p:nvSpPr>
        <p:spPr/>
        <p:txBody>
          <a:bodyPr/>
          <a:lstStyle/>
          <a:p>
            <a:r>
              <a:rPr lang="en-US" dirty="0"/>
              <a:t>Watch to Understand</a:t>
            </a:r>
          </a:p>
        </p:txBody>
      </p:sp>
      <p:pic>
        <p:nvPicPr>
          <p:cNvPr id="7" name="Depth First Search - YouTube">
            <a:hlinkClick r:id="" action="ppaction://media"/>
            <a:extLst>
              <a:ext uri="{FF2B5EF4-FFF2-40B4-BE49-F238E27FC236}">
                <a16:creationId xmlns:a16="http://schemas.microsoft.com/office/drawing/2014/main" id="{6BB4D0BE-FAE2-475B-AAD0-7192D2DC7ADA}"/>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790700" y="1752600"/>
            <a:ext cx="5562600" cy="4171950"/>
          </a:xfrm>
        </p:spPr>
      </p:pic>
      <p:sp>
        <p:nvSpPr>
          <p:cNvPr id="5" name="Footer Placeholder 4">
            <a:extLst>
              <a:ext uri="{FF2B5EF4-FFF2-40B4-BE49-F238E27FC236}">
                <a16:creationId xmlns:a16="http://schemas.microsoft.com/office/drawing/2014/main" id="{44D935D6-6101-4057-83BF-F6275279A5FB}"/>
              </a:ext>
            </a:extLst>
          </p:cNvPr>
          <p:cNvSpPr>
            <a:spLocks noGrp="1"/>
          </p:cNvSpPr>
          <p:nvPr>
            <p:ph type="ftr" sz="quarter" idx="11"/>
          </p:nvPr>
        </p:nvSpPr>
        <p:spPr/>
        <p:txBody>
          <a:bodyPr/>
          <a:lstStyle/>
          <a:p>
            <a:pPr>
              <a:defRPr/>
            </a:pPr>
            <a:r>
              <a:rPr lang="en-US"/>
              <a:t>Artificial Intelligence (CSC-320). Week 2, Lecture 1</a:t>
            </a:r>
          </a:p>
        </p:txBody>
      </p:sp>
      <p:sp>
        <p:nvSpPr>
          <p:cNvPr id="6" name="Slide Number Placeholder 5">
            <a:extLst>
              <a:ext uri="{FF2B5EF4-FFF2-40B4-BE49-F238E27FC236}">
                <a16:creationId xmlns:a16="http://schemas.microsoft.com/office/drawing/2014/main" id="{A07BD38F-8B64-40BA-AFEE-B308A8D656CF}"/>
              </a:ext>
            </a:extLst>
          </p:cNvPr>
          <p:cNvSpPr>
            <a:spLocks noGrp="1"/>
          </p:cNvSpPr>
          <p:nvPr>
            <p:ph type="sldNum" sz="quarter" idx="12"/>
          </p:nvPr>
        </p:nvSpPr>
        <p:spPr/>
        <p:txBody>
          <a:bodyPr/>
          <a:lstStyle/>
          <a:p>
            <a:pPr>
              <a:defRPr/>
            </a:pPr>
            <a:fld id="{57911E7E-916D-474D-ACFD-F43D055621D7}" type="slidenum">
              <a:rPr lang="en-US" smtClean="0"/>
              <a:pPr>
                <a:defRPr/>
              </a:pPr>
              <a:t>16</a:t>
            </a:fld>
            <a:endParaRPr lang="en-US"/>
          </a:p>
        </p:txBody>
      </p:sp>
    </p:spTree>
    <p:extLst>
      <p:ext uri="{BB962C8B-B14F-4D97-AF65-F5344CB8AC3E}">
        <p14:creationId xmlns:p14="http://schemas.microsoft.com/office/powerpoint/2010/main" val="43790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6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914400"/>
          </a:xfrm>
        </p:spPr>
        <p:txBody>
          <a:bodyPr/>
          <a:lstStyle/>
          <a:p>
            <a:pPr algn="ctr"/>
            <a:r>
              <a:rPr lang="en-GB" sz="4000"/>
              <a:t>Breadth First Search</a:t>
            </a:r>
          </a:p>
        </p:txBody>
      </p:sp>
      <p:sp>
        <p:nvSpPr>
          <p:cNvPr id="20483" name="Content Placeholder 6"/>
          <p:cNvSpPr>
            <a:spLocks noGrp="1"/>
          </p:cNvSpPr>
          <p:nvPr>
            <p:ph idx="1"/>
          </p:nvPr>
        </p:nvSpPr>
        <p:spPr>
          <a:xfrm>
            <a:off x="228600" y="1066800"/>
            <a:ext cx="8686800" cy="5410200"/>
          </a:xfrm>
        </p:spPr>
        <p:txBody>
          <a:bodyPr/>
          <a:lstStyle/>
          <a:p>
            <a:r>
              <a:rPr lang="en-GB" dirty="0"/>
              <a:t>Do it yourself</a:t>
            </a:r>
          </a:p>
          <a:p>
            <a:r>
              <a:rPr lang="en-GB" dirty="0"/>
              <a:t>In the Form </a:t>
            </a:r>
            <a:r>
              <a:rPr lang="en-GB"/>
              <a:t>of Assignment </a:t>
            </a:r>
          </a:p>
        </p:txBody>
      </p:sp>
      <p:sp>
        <p:nvSpPr>
          <p:cNvPr id="5" name="Footer Placeholder 4"/>
          <p:cNvSpPr>
            <a:spLocks noGrp="1"/>
          </p:cNvSpPr>
          <p:nvPr>
            <p:ph type="ftr" sz="quarter" idx="11"/>
          </p:nvPr>
        </p:nvSpPr>
        <p:spPr/>
        <p:txBody>
          <a:bodyPr/>
          <a:lstStyle/>
          <a:p>
            <a:pPr>
              <a:defRPr/>
            </a:pPr>
            <a:r>
              <a:rPr lang="en-US"/>
              <a:t>Artificial Intelligence (CSC-320). Week 2, Lecture 1</a:t>
            </a:r>
          </a:p>
        </p:txBody>
      </p:sp>
      <p:sp>
        <p:nvSpPr>
          <p:cNvPr id="6" name="Slide Number Placeholder 5"/>
          <p:cNvSpPr>
            <a:spLocks noGrp="1"/>
          </p:cNvSpPr>
          <p:nvPr>
            <p:ph type="sldNum" sz="quarter" idx="12"/>
          </p:nvPr>
        </p:nvSpPr>
        <p:spPr/>
        <p:txBody>
          <a:bodyPr/>
          <a:lstStyle/>
          <a:p>
            <a:pPr>
              <a:defRPr/>
            </a:pPr>
            <a:fld id="{8E4186C3-F505-474D-BAB0-646CC8261B95}"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914400"/>
            <a:ext cx="8229600" cy="4389438"/>
          </a:xfrm>
        </p:spPr>
        <p:txBody>
          <a:bodyPr/>
          <a:lstStyle/>
          <a:p>
            <a:pPr algn="ctr" eaLnBrk="1" hangingPunct="1"/>
            <a:endParaRPr lang="en-GB"/>
          </a:p>
          <a:p>
            <a:pPr algn="ctr" eaLnBrk="1" hangingPunct="1"/>
            <a:endParaRPr lang="en-GB"/>
          </a:p>
          <a:p>
            <a:pPr algn="ctr" eaLnBrk="1" hangingPunct="1"/>
            <a:endParaRPr lang="en-GB"/>
          </a:p>
          <a:p>
            <a:pPr algn="ctr" eaLnBrk="1" hangingPunct="1"/>
            <a:r>
              <a:rPr lang="en-GB" sz="6000"/>
              <a:t>End of Today’s Lecture</a:t>
            </a:r>
          </a:p>
        </p:txBody>
      </p:sp>
      <p:sp>
        <p:nvSpPr>
          <p:cNvPr id="4" name="Slide Number Placeholder 3"/>
          <p:cNvSpPr>
            <a:spLocks noGrp="1"/>
          </p:cNvSpPr>
          <p:nvPr>
            <p:ph type="sldNum" sz="quarter" idx="12"/>
          </p:nvPr>
        </p:nvSpPr>
        <p:spPr/>
        <p:txBody>
          <a:bodyPr/>
          <a:lstStyle/>
          <a:p>
            <a:pPr>
              <a:defRPr/>
            </a:pPr>
            <a:fld id="{DC9B642D-0B4F-498C-8C57-FAF661A2EF96}" type="slidenum">
              <a:rPr lang="en-US"/>
              <a:pPr>
                <a:defRPr/>
              </a:pPr>
              <a:t>18</a:t>
            </a:fld>
            <a:endParaRPr lang="en-US"/>
          </a:p>
        </p:txBody>
      </p:sp>
      <p:sp>
        <p:nvSpPr>
          <p:cNvPr id="5" name="Footer Placeholder 4"/>
          <p:cNvSpPr>
            <a:spLocks noGrp="1"/>
          </p:cNvSpPr>
          <p:nvPr>
            <p:ph type="ftr" sz="quarter" idx="11"/>
          </p:nvPr>
        </p:nvSpPr>
        <p:spPr/>
        <p:txBody>
          <a:bodyPr/>
          <a:lstStyle/>
          <a:p>
            <a:pPr>
              <a:defRPr/>
            </a:pPr>
            <a:r>
              <a:rPr lang="en-US"/>
              <a:t>Artificial Intelligence (CSC-320). Week 2, Lecture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57200"/>
            <a:ext cx="8229600" cy="1143000"/>
          </a:xfrm>
        </p:spPr>
        <p:txBody>
          <a:bodyPr/>
          <a:lstStyle/>
          <a:p>
            <a:pPr algn="ctr" eaLnBrk="1" hangingPunct="1"/>
            <a:r>
              <a:rPr lang="en-US"/>
              <a:t>In Previous Lecture</a:t>
            </a:r>
          </a:p>
        </p:txBody>
      </p:sp>
      <p:sp>
        <p:nvSpPr>
          <p:cNvPr id="6147" name="Content Placeholder 2"/>
          <p:cNvSpPr>
            <a:spLocks noGrp="1"/>
          </p:cNvSpPr>
          <p:nvPr>
            <p:ph idx="1"/>
          </p:nvPr>
        </p:nvSpPr>
        <p:spPr>
          <a:xfrm>
            <a:off x="457200" y="1600200"/>
            <a:ext cx="8229600" cy="4953000"/>
          </a:xfrm>
        </p:spPr>
        <p:txBody>
          <a:bodyPr/>
          <a:lstStyle/>
          <a:p>
            <a:r>
              <a:rPr lang="en-US"/>
              <a:t>Applications of AI</a:t>
            </a:r>
          </a:p>
          <a:p>
            <a:r>
              <a:rPr lang="en-US"/>
              <a:t>Problem Solving</a:t>
            </a:r>
          </a:p>
          <a:p>
            <a:r>
              <a:rPr lang="en-GB"/>
              <a:t>Classical Approach in </a:t>
            </a:r>
            <a:r>
              <a:rPr lang="en-US"/>
              <a:t>Problem Solving</a:t>
            </a:r>
          </a:p>
          <a:p>
            <a:r>
              <a:rPr lang="en-US"/>
              <a:t>Generate and Test</a:t>
            </a:r>
          </a:p>
          <a:p>
            <a:r>
              <a:rPr lang="en-GB"/>
              <a:t>Problem Representation</a:t>
            </a:r>
            <a:endParaRPr lang="en-US"/>
          </a:p>
          <a:p>
            <a:pPr eaLnBrk="1" hangingPunct="1"/>
            <a:endParaRPr lang="en-US"/>
          </a:p>
        </p:txBody>
      </p:sp>
      <p:sp>
        <p:nvSpPr>
          <p:cNvPr id="4" name="Footer Placeholder 3"/>
          <p:cNvSpPr>
            <a:spLocks noGrp="1"/>
          </p:cNvSpPr>
          <p:nvPr>
            <p:ph type="ftr" sz="quarter" idx="11"/>
          </p:nvPr>
        </p:nvSpPr>
        <p:spPr/>
        <p:txBody>
          <a:bodyPr/>
          <a:lstStyle/>
          <a:p>
            <a:pPr>
              <a:defRPr/>
            </a:pPr>
            <a:r>
              <a:rPr lang="en-US"/>
              <a:t>Artificial Intelligence (CSC-320). Week 2, Lecture 1</a:t>
            </a:r>
            <a:endParaRPr lang="en-US" dirty="0"/>
          </a:p>
        </p:txBody>
      </p:sp>
      <p:sp>
        <p:nvSpPr>
          <p:cNvPr id="5" name="Slide Number Placeholder 4"/>
          <p:cNvSpPr>
            <a:spLocks noGrp="1"/>
          </p:cNvSpPr>
          <p:nvPr>
            <p:ph type="sldNum" sz="quarter" idx="12"/>
          </p:nvPr>
        </p:nvSpPr>
        <p:spPr/>
        <p:txBody>
          <a:bodyPr/>
          <a:lstStyle/>
          <a:p>
            <a:pPr>
              <a:defRPr/>
            </a:pPr>
            <a:fld id="{4FE940DB-1220-4BED-82DC-06F34A8E955E}"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228600"/>
            <a:ext cx="8229600" cy="1143000"/>
          </a:xfrm>
        </p:spPr>
        <p:txBody>
          <a:bodyPr/>
          <a:lstStyle/>
          <a:p>
            <a:pPr algn="ctr" eaLnBrk="1" hangingPunct="1"/>
            <a:r>
              <a:rPr lang="en-US"/>
              <a:t>In today’s Lecture</a:t>
            </a:r>
          </a:p>
        </p:txBody>
      </p:sp>
      <p:sp>
        <p:nvSpPr>
          <p:cNvPr id="7171" name="Content Placeholder 2"/>
          <p:cNvSpPr>
            <a:spLocks noGrp="1"/>
          </p:cNvSpPr>
          <p:nvPr>
            <p:ph idx="1"/>
          </p:nvPr>
        </p:nvSpPr>
        <p:spPr>
          <a:xfrm>
            <a:off x="457200" y="1371600"/>
            <a:ext cx="8229600" cy="5105400"/>
          </a:xfrm>
        </p:spPr>
        <p:txBody>
          <a:bodyPr/>
          <a:lstStyle/>
          <a:p>
            <a:r>
              <a:rPr lang="en-GB"/>
              <a:t>Searching</a:t>
            </a:r>
          </a:p>
          <a:p>
            <a:r>
              <a:rPr lang="en-GB"/>
              <a:t>Tree and Graphs Terminology</a:t>
            </a:r>
          </a:p>
          <a:p>
            <a:r>
              <a:rPr lang="en-GB"/>
              <a:t>Search Strategies</a:t>
            </a:r>
          </a:p>
          <a:p>
            <a:r>
              <a:rPr lang="en-GB"/>
              <a:t>Simple Search Algorithm</a:t>
            </a:r>
          </a:p>
          <a:p>
            <a:pPr lvl="1"/>
            <a:r>
              <a:rPr lang="en-US"/>
              <a:t>Depth First Search</a:t>
            </a:r>
          </a:p>
          <a:p>
            <a:pPr lvl="1"/>
            <a:r>
              <a:rPr lang="en-US"/>
              <a:t>Breadth First Search</a:t>
            </a:r>
            <a:endParaRPr lang="en-GB"/>
          </a:p>
          <a:p>
            <a:endParaRPr lang="en-GB"/>
          </a:p>
          <a:p>
            <a:endParaRPr lang="en-GB"/>
          </a:p>
          <a:p>
            <a:endParaRPr lang="en-US"/>
          </a:p>
        </p:txBody>
      </p:sp>
      <p:sp>
        <p:nvSpPr>
          <p:cNvPr id="4" name="Footer Placeholder 3"/>
          <p:cNvSpPr>
            <a:spLocks noGrp="1"/>
          </p:cNvSpPr>
          <p:nvPr>
            <p:ph type="ftr" sz="quarter" idx="11"/>
          </p:nvPr>
        </p:nvSpPr>
        <p:spPr/>
        <p:txBody>
          <a:bodyPr/>
          <a:lstStyle/>
          <a:p>
            <a:pPr>
              <a:defRPr/>
            </a:pPr>
            <a:r>
              <a:rPr lang="en-US"/>
              <a:t>Artificial Intelligence (CSC-320). Week 2, Lecture 1</a:t>
            </a:r>
          </a:p>
        </p:txBody>
      </p:sp>
      <p:sp>
        <p:nvSpPr>
          <p:cNvPr id="5" name="Slide Number Placeholder 4"/>
          <p:cNvSpPr>
            <a:spLocks noGrp="1"/>
          </p:cNvSpPr>
          <p:nvPr>
            <p:ph type="sldNum" sz="quarter" idx="12"/>
          </p:nvPr>
        </p:nvSpPr>
        <p:spPr/>
        <p:txBody>
          <a:bodyPr/>
          <a:lstStyle/>
          <a:p>
            <a:pPr>
              <a:defRPr/>
            </a:pPr>
            <a:fld id="{708066AE-6675-499C-864B-52DA34F38985}"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lstStyle/>
          <a:p>
            <a:pPr algn="ctr"/>
            <a:r>
              <a:rPr lang="en-GB"/>
              <a:t>Searching</a:t>
            </a:r>
          </a:p>
        </p:txBody>
      </p:sp>
      <p:sp>
        <p:nvSpPr>
          <p:cNvPr id="8195" name="Content Placeholder 2"/>
          <p:cNvSpPr>
            <a:spLocks noGrp="1"/>
          </p:cNvSpPr>
          <p:nvPr>
            <p:ph idx="1"/>
          </p:nvPr>
        </p:nvSpPr>
        <p:spPr>
          <a:xfrm>
            <a:off x="457200" y="1295400"/>
            <a:ext cx="8229600" cy="5334000"/>
          </a:xfrm>
        </p:spPr>
        <p:txBody>
          <a:bodyPr/>
          <a:lstStyle/>
          <a:p>
            <a:pPr algn="just"/>
            <a:r>
              <a:rPr lang="en-US"/>
              <a:t>All the problems that we have looked at can be converted to a form where we have to start from a start state and search for a goal state by traveling through a solution space. Searching is a formal mechanism to explore alternatives.</a:t>
            </a:r>
          </a:p>
          <a:p>
            <a:pPr algn="just"/>
            <a:r>
              <a:rPr lang="en-US"/>
              <a:t>Most of the solution spaces for problems can be represented in a graph where nodes represent different states and edges represent the operator which takes us from one state to the other. If we can get our grips on algorithms that deal with searching techniques in graphs and trees, we’ll be all set to perform problem solving in an efficient manner.</a:t>
            </a:r>
            <a:endParaRPr lang="en-GB"/>
          </a:p>
        </p:txBody>
      </p:sp>
      <p:sp>
        <p:nvSpPr>
          <p:cNvPr id="4" name="Footer Placeholder 3"/>
          <p:cNvSpPr>
            <a:spLocks noGrp="1"/>
          </p:cNvSpPr>
          <p:nvPr>
            <p:ph type="ftr" sz="quarter" idx="11"/>
          </p:nvPr>
        </p:nvSpPr>
        <p:spPr/>
        <p:txBody>
          <a:bodyPr/>
          <a:lstStyle/>
          <a:p>
            <a:pPr>
              <a:defRPr/>
            </a:pPr>
            <a:r>
              <a:rPr lang="en-US"/>
              <a:t>Artificial Intelligence (CSC-320). Week 2, Lecture 1</a:t>
            </a:r>
          </a:p>
        </p:txBody>
      </p:sp>
      <p:sp>
        <p:nvSpPr>
          <p:cNvPr id="5" name="Slide Number Placeholder 4"/>
          <p:cNvSpPr>
            <a:spLocks noGrp="1"/>
          </p:cNvSpPr>
          <p:nvPr>
            <p:ph type="sldNum" sz="quarter" idx="12"/>
          </p:nvPr>
        </p:nvSpPr>
        <p:spPr/>
        <p:txBody>
          <a:bodyPr/>
          <a:lstStyle/>
          <a:p>
            <a:pPr>
              <a:defRPr/>
            </a:pPr>
            <a:fld id="{3D18E2AF-50DB-4F25-BFE2-EB8EC4226B79}"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0"/>
            <a:ext cx="8229600" cy="1143000"/>
          </a:xfrm>
        </p:spPr>
        <p:txBody>
          <a:bodyPr/>
          <a:lstStyle/>
          <a:p>
            <a:pPr algn="ctr"/>
            <a:r>
              <a:rPr lang="en-GB"/>
              <a:t>Tree and Graphs Terminology</a:t>
            </a:r>
          </a:p>
        </p:txBody>
      </p:sp>
      <p:pic>
        <p:nvPicPr>
          <p:cNvPr id="921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48200" y="1219200"/>
            <a:ext cx="4419600" cy="2608263"/>
          </a:xfrm>
          <a:noFill/>
        </p:spPr>
      </p:pic>
      <p:sp>
        <p:nvSpPr>
          <p:cNvPr id="9220" name="Content Placeholder 6"/>
          <p:cNvSpPr>
            <a:spLocks noGrp="1"/>
          </p:cNvSpPr>
          <p:nvPr>
            <p:ph sz="half" idx="2"/>
          </p:nvPr>
        </p:nvSpPr>
        <p:spPr>
          <a:xfrm>
            <a:off x="228600" y="1219200"/>
            <a:ext cx="4343400" cy="5121275"/>
          </a:xfrm>
        </p:spPr>
        <p:txBody>
          <a:bodyPr/>
          <a:lstStyle/>
          <a:p>
            <a:pPr algn="just"/>
            <a:r>
              <a:rPr lang="en-US"/>
              <a:t>Before studying the searching techniques defined on trees and graphs let us briefly review some underlying terminology.</a:t>
            </a:r>
          </a:p>
          <a:p>
            <a:pPr algn="just"/>
            <a:r>
              <a:rPr lang="en-US"/>
              <a:t>The diagram just to refresh your memories on the terminology of a tree. As for graphs, there are undirected and directed graphs which can be seen in the </a:t>
            </a:r>
            <a:r>
              <a:rPr lang="en-GB"/>
              <a:t>diagram.</a:t>
            </a:r>
          </a:p>
        </p:txBody>
      </p:sp>
      <p:sp>
        <p:nvSpPr>
          <p:cNvPr id="4" name="Footer Placeholder 3"/>
          <p:cNvSpPr>
            <a:spLocks noGrp="1"/>
          </p:cNvSpPr>
          <p:nvPr>
            <p:ph type="ftr" sz="quarter" idx="11"/>
          </p:nvPr>
        </p:nvSpPr>
        <p:spPr/>
        <p:txBody>
          <a:bodyPr/>
          <a:lstStyle/>
          <a:p>
            <a:pPr>
              <a:defRPr/>
            </a:pPr>
            <a:r>
              <a:rPr lang="en-US"/>
              <a:t>Artificial Intelligence (CSC-320). Week 2, Lecture 1</a:t>
            </a:r>
          </a:p>
        </p:txBody>
      </p:sp>
      <p:sp>
        <p:nvSpPr>
          <p:cNvPr id="5" name="Slide Number Placeholder 4"/>
          <p:cNvSpPr>
            <a:spLocks noGrp="1"/>
          </p:cNvSpPr>
          <p:nvPr>
            <p:ph type="sldNum" sz="quarter" idx="12"/>
          </p:nvPr>
        </p:nvSpPr>
        <p:spPr/>
        <p:txBody>
          <a:bodyPr/>
          <a:lstStyle/>
          <a:p>
            <a:pPr>
              <a:defRPr/>
            </a:pPr>
            <a:fld id="{8B45F6B2-9FA8-438B-845D-049FAE8EC4E5}" type="slidenum">
              <a:rPr lang="en-US" smtClean="0"/>
              <a:pPr>
                <a:defRPr/>
              </a:pPr>
              <a:t>5</a:t>
            </a:fld>
            <a:endParaRPr lang="en-US"/>
          </a:p>
        </p:txBody>
      </p:sp>
      <p:pic>
        <p:nvPicPr>
          <p:cNvPr id="92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457200" y="0"/>
            <a:ext cx="8229600" cy="838200"/>
          </a:xfrm>
        </p:spPr>
        <p:txBody>
          <a:bodyPr/>
          <a:lstStyle/>
          <a:p>
            <a:pPr algn="ctr"/>
            <a:r>
              <a:rPr lang="en-GB"/>
              <a:t>Search Strategies</a:t>
            </a:r>
          </a:p>
        </p:txBody>
      </p:sp>
      <p:sp>
        <p:nvSpPr>
          <p:cNvPr id="10243" name="Content Placeholder 7"/>
          <p:cNvSpPr>
            <a:spLocks noGrp="1"/>
          </p:cNvSpPr>
          <p:nvPr>
            <p:ph idx="1"/>
          </p:nvPr>
        </p:nvSpPr>
        <p:spPr>
          <a:xfrm>
            <a:off x="228600" y="838200"/>
            <a:ext cx="8763000" cy="5791200"/>
          </a:xfrm>
        </p:spPr>
        <p:txBody>
          <a:bodyPr/>
          <a:lstStyle/>
          <a:p>
            <a:r>
              <a:rPr lang="en-US" sz="2200"/>
              <a:t>Search strategies and algorithms that we will study are primarily of four types, </a:t>
            </a:r>
          </a:p>
          <a:p>
            <a:pPr lvl="1"/>
            <a:r>
              <a:rPr lang="en-US" sz="2200"/>
              <a:t>blind/uninformed, </a:t>
            </a:r>
          </a:p>
          <a:p>
            <a:pPr lvl="1"/>
            <a:r>
              <a:rPr lang="en-US" sz="2200"/>
              <a:t>informed/heuristic,</a:t>
            </a:r>
          </a:p>
          <a:p>
            <a:pPr lvl="1"/>
            <a:r>
              <a:rPr lang="en-US" sz="2200"/>
              <a:t>any path/non-optimal and </a:t>
            </a:r>
          </a:p>
          <a:p>
            <a:pPr lvl="1"/>
            <a:r>
              <a:rPr lang="en-US" sz="2200"/>
              <a:t>optimal path</a:t>
            </a:r>
          </a:p>
          <a:p>
            <a:r>
              <a:rPr lang="en-US" sz="2200"/>
              <a:t>search algorithms. We will discuss each of these using the same mouse </a:t>
            </a:r>
            <a:r>
              <a:rPr lang="en-GB" sz="2200"/>
              <a:t>example.</a:t>
            </a:r>
          </a:p>
          <a:p>
            <a:r>
              <a:rPr lang="en-US" sz="2200"/>
              <a:t>Suppose the mouse does not know where and how far is the cheese and is totally blind to the configuration of the maze.</a:t>
            </a:r>
          </a:p>
          <a:p>
            <a:r>
              <a:rPr lang="en-US" sz="2200"/>
              <a:t>The mouse would blindly search the maze without any hints that will help it turning left or right at any junction. </a:t>
            </a:r>
          </a:p>
          <a:p>
            <a:r>
              <a:rPr lang="en-US" sz="2200"/>
              <a:t>The mouse will purely use a hit and trial approach and will check all combinations till one takes it to the cheese. Such searching is called </a:t>
            </a:r>
            <a:r>
              <a:rPr lang="en-US" sz="2200" b="1"/>
              <a:t>blind or uninformed </a:t>
            </a:r>
            <a:r>
              <a:rPr lang="en-GB" sz="2200" b="1"/>
              <a:t>searching.</a:t>
            </a:r>
          </a:p>
        </p:txBody>
      </p:sp>
      <p:sp>
        <p:nvSpPr>
          <p:cNvPr id="5" name="Footer Placeholder 4"/>
          <p:cNvSpPr>
            <a:spLocks noGrp="1"/>
          </p:cNvSpPr>
          <p:nvPr>
            <p:ph type="ftr" sz="quarter" idx="11"/>
          </p:nvPr>
        </p:nvSpPr>
        <p:spPr/>
        <p:txBody>
          <a:bodyPr/>
          <a:lstStyle/>
          <a:p>
            <a:pPr>
              <a:defRPr/>
            </a:pPr>
            <a:r>
              <a:rPr lang="en-US"/>
              <a:t>Artificial Intelligence (CSC-320). Week 2, Lecture 1</a:t>
            </a:r>
          </a:p>
        </p:txBody>
      </p:sp>
      <p:sp>
        <p:nvSpPr>
          <p:cNvPr id="6" name="Slide Number Placeholder 5"/>
          <p:cNvSpPr>
            <a:spLocks noGrp="1"/>
          </p:cNvSpPr>
          <p:nvPr>
            <p:ph type="sldNum" sz="quarter" idx="12"/>
          </p:nvPr>
        </p:nvSpPr>
        <p:spPr/>
        <p:txBody>
          <a:bodyPr/>
          <a:lstStyle/>
          <a:p>
            <a:pPr>
              <a:defRPr/>
            </a:pPr>
            <a:fld id="{3D6C552E-7ABD-4FF9-BC10-A9621503CEF3}"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43000"/>
          </a:xfrm>
        </p:spPr>
        <p:txBody>
          <a:bodyPr/>
          <a:lstStyle/>
          <a:p>
            <a:pPr algn="ctr"/>
            <a:r>
              <a:rPr lang="en-GB"/>
              <a:t>Search Strategies .. Cont’d</a:t>
            </a:r>
          </a:p>
        </p:txBody>
      </p:sp>
      <p:sp>
        <p:nvSpPr>
          <p:cNvPr id="11267" name="Content Placeholder 2"/>
          <p:cNvSpPr>
            <a:spLocks noGrp="1"/>
          </p:cNvSpPr>
          <p:nvPr>
            <p:ph idx="1"/>
          </p:nvPr>
        </p:nvSpPr>
        <p:spPr>
          <a:xfrm>
            <a:off x="228600" y="1295400"/>
            <a:ext cx="8763000" cy="5257800"/>
          </a:xfrm>
        </p:spPr>
        <p:txBody>
          <a:bodyPr/>
          <a:lstStyle/>
          <a:p>
            <a:pPr algn="just"/>
            <a:r>
              <a:rPr lang="en-US"/>
              <a:t>Consider now that the cheese is fresh and the smell of cheese is spread through the maze. The mouse will now use this smell as a guide, or </a:t>
            </a:r>
            <a:r>
              <a:rPr lang="en-US" b="1"/>
              <a:t>heuristic</a:t>
            </a:r>
            <a:r>
              <a:rPr lang="en-US"/>
              <a:t> (we will comment on this word in detail later) to guess the position of the cheese and choose the best from the alternative choices. As the smell gets stronger, the mouse knows that the cheese is closer. Hence the mouse is informed about the cheese through the smell and thus performs </a:t>
            </a:r>
            <a:r>
              <a:rPr lang="en-US" b="1"/>
              <a:t>an informed search </a:t>
            </a:r>
            <a:r>
              <a:rPr lang="en-US"/>
              <a:t>in the maze.</a:t>
            </a:r>
          </a:p>
          <a:p>
            <a:pPr algn="just"/>
            <a:r>
              <a:rPr lang="en-US"/>
              <a:t>For now you might think that the informed search will always give us a better solution and will always solve our problem. This might not be true as you will find out when we discuss the word heuristic in detail later.</a:t>
            </a:r>
            <a:endParaRPr lang="en-GB"/>
          </a:p>
        </p:txBody>
      </p:sp>
      <p:sp>
        <p:nvSpPr>
          <p:cNvPr id="4" name="Footer Placeholder 3"/>
          <p:cNvSpPr>
            <a:spLocks noGrp="1"/>
          </p:cNvSpPr>
          <p:nvPr>
            <p:ph type="ftr" sz="quarter" idx="11"/>
          </p:nvPr>
        </p:nvSpPr>
        <p:spPr/>
        <p:txBody>
          <a:bodyPr/>
          <a:lstStyle/>
          <a:p>
            <a:pPr>
              <a:defRPr/>
            </a:pPr>
            <a:r>
              <a:rPr lang="en-US"/>
              <a:t>Artificial Intelligence (CSC-320). Week 2, Lecture 1</a:t>
            </a:r>
          </a:p>
        </p:txBody>
      </p:sp>
      <p:sp>
        <p:nvSpPr>
          <p:cNvPr id="5" name="Slide Number Placeholder 4"/>
          <p:cNvSpPr>
            <a:spLocks noGrp="1"/>
          </p:cNvSpPr>
          <p:nvPr>
            <p:ph type="sldNum" sz="quarter" idx="12"/>
          </p:nvPr>
        </p:nvSpPr>
        <p:spPr/>
        <p:txBody>
          <a:bodyPr/>
          <a:lstStyle/>
          <a:p>
            <a:pPr>
              <a:defRPr/>
            </a:pPr>
            <a:fld id="{368E2C7D-A6F7-46D5-A10C-3E7C4E4E40C8}"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0"/>
            <a:ext cx="8229600" cy="1143000"/>
          </a:xfrm>
        </p:spPr>
        <p:txBody>
          <a:bodyPr/>
          <a:lstStyle/>
          <a:p>
            <a:pPr algn="ctr"/>
            <a:r>
              <a:rPr lang="en-GB"/>
              <a:t>Search Strategies .. Cont’d</a:t>
            </a:r>
          </a:p>
        </p:txBody>
      </p:sp>
      <p:sp>
        <p:nvSpPr>
          <p:cNvPr id="12291" name="Content Placeholder 2"/>
          <p:cNvSpPr>
            <a:spLocks noGrp="1"/>
          </p:cNvSpPr>
          <p:nvPr>
            <p:ph idx="1"/>
          </p:nvPr>
        </p:nvSpPr>
        <p:spPr>
          <a:xfrm>
            <a:off x="152400" y="1295400"/>
            <a:ext cx="8763000" cy="5334000"/>
          </a:xfrm>
        </p:spPr>
        <p:txBody>
          <a:bodyPr/>
          <a:lstStyle/>
          <a:p>
            <a:pPr algn="just"/>
            <a:r>
              <a:rPr lang="en-US" sz="2500"/>
              <a:t>When solving the maze search problem, we saw that the mouse can reach the cheese from different paths. </a:t>
            </a:r>
          </a:p>
          <a:p>
            <a:pPr algn="just"/>
            <a:r>
              <a:rPr lang="en-US" sz="2500"/>
              <a:t>In </a:t>
            </a:r>
            <a:r>
              <a:rPr lang="en-US" sz="2500" b="1"/>
              <a:t>any-path/non optimal </a:t>
            </a:r>
            <a:r>
              <a:rPr lang="en-US" sz="2500"/>
              <a:t>searches we are concerned with finding any one solution to our problem. As soon as we find a solution, we stop, without thinking that there might as well be a better way to solve the problem which might take lesser time </a:t>
            </a:r>
            <a:r>
              <a:rPr lang="en-GB" sz="2500"/>
              <a:t>or fewer operators.</a:t>
            </a:r>
          </a:p>
          <a:p>
            <a:pPr algn="just"/>
            <a:r>
              <a:rPr lang="en-US" sz="2500"/>
              <a:t>Contrary to this, in </a:t>
            </a:r>
            <a:r>
              <a:rPr lang="en-US" sz="2500" b="1"/>
              <a:t>optimal path </a:t>
            </a:r>
            <a:r>
              <a:rPr lang="en-US" sz="2500"/>
              <a:t>searches we try to find the best solution. </a:t>
            </a:r>
          </a:p>
          <a:p>
            <a:pPr algn="just"/>
            <a:r>
              <a:rPr lang="en-US" sz="2500"/>
              <a:t>Hence in optimal searches we find solutions that are least costly, where cost of the solution may be different for </a:t>
            </a:r>
            <a:r>
              <a:rPr lang="en-GB" sz="2500"/>
              <a:t>each problem.</a:t>
            </a:r>
          </a:p>
        </p:txBody>
      </p:sp>
      <p:sp>
        <p:nvSpPr>
          <p:cNvPr id="4" name="Footer Placeholder 3"/>
          <p:cNvSpPr>
            <a:spLocks noGrp="1"/>
          </p:cNvSpPr>
          <p:nvPr>
            <p:ph type="ftr" sz="quarter" idx="11"/>
          </p:nvPr>
        </p:nvSpPr>
        <p:spPr/>
        <p:txBody>
          <a:bodyPr/>
          <a:lstStyle/>
          <a:p>
            <a:pPr>
              <a:defRPr/>
            </a:pPr>
            <a:r>
              <a:rPr lang="en-US"/>
              <a:t>Artificial Intelligence (CSC-320). Week 2, Lecture 1</a:t>
            </a:r>
          </a:p>
        </p:txBody>
      </p:sp>
      <p:sp>
        <p:nvSpPr>
          <p:cNvPr id="5" name="Slide Number Placeholder 4"/>
          <p:cNvSpPr>
            <a:spLocks noGrp="1"/>
          </p:cNvSpPr>
          <p:nvPr>
            <p:ph type="sldNum" sz="quarter" idx="12"/>
          </p:nvPr>
        </p:nvSpPr>
        <p:spPr/>
        <p:txBody>
          <a:bodyPr/>
          <a:lstStyle/>
          <a:p>
            <a:pPr>
              <a:defRPr/>
            </a:pPr>
            <a:fld id="{34994D73-6862-4A04-8FBF-71A831982A32}"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GB"/>
              <a:t>Simple Search Algorithm</a:t>
            </a:r>
          </a:p>
        </p:txBody>
      </p:sp>
      <p:sp>
        <p:nvSpPr>
          <p:cNvPr id="13315" name="Content Placeholder 2"/>
          <p:cNvSpPr>
            <a:spLocks noGrp="1"/>
          </p:cNvSpPr>
          <p:nvPr>
            <p:ph idx="1"/>
          </p:nvPr>
        </p:nvSpPr>
        <p:spPr/>
        <p:txBody>
          <a:bodyPr/>
          <a:lstStyle/>
          <a:p>
            <a:r>
              <a:rPr lang="en-US"/>
              <a:t>Let us now state a simple search algorithm that will try to give you an idea about the sort of data structures that will be used while searching, and the stop criteria for your search. </a:t>
            </a:r>
          </a:p>
          <a:p>
            <a:r>
              <a:rPr lang="en-US"/>
              <a:t>The strength of the algorithm is such that we will be able to use this algorithm for both Depth First Search (DFS) and Breadth First Search (BFS).</a:t>
            </a:r>
            <a:endParaRPr lang="en-GB"/>
          </a:p>
        </p:txBody>
      </p:sp>
      <p:sp>
        <p:nvSpPr>
          <p:cNvPr id="4" name="Footer Placeholder 3"/>
          <p:cNvSpPr>
            <a:spLocks noGrp="1"/>
          </p:cNvSpPr>
          <p:nvPr>
            <p:ph type="ftr" sz="quarter" idx="11"/>
          </p:nvPr>
        </p:nvSpPr>
        <p:spPr/>
        <p:txBody>
          <a:bodyPr/>
          <a:lstStyle/>
          <a:p>
            <a:pPr>
              <a:defRPr/>
            </a:pPr>
            <a:r>
              <a:rPr lang="en-US"/>
              <a:t>Artificial Intelligence (CSC-320). Week 2, Lecture 1</a:t>
            </a:r>
          </a:p>
        </p:txBody>
      </p:sp>
      <p:sp>
        <p:nvSpPr>
          <p:cNvPr id="5" name="Slide Number Placeholder 4"/>
          <p:cNvSpPr>
            <a:spLocks noGrp="1"/>
          </p:cNvSpPr>
          <p:nvPr>
            <p:ph type="sldNum" sz="quarter" idx="12"/>
          </p:nvPr>
        </p:nvSpPr>
        <p:spPr/>
        <p:txBody>
          <a:bodyPr/>
          <a:lstStyle/>
          <a:p>
            <a:pPr>
              <a:defRPr/>
            </a:pPr>
            <a:fld id="{84E0D3D7-3CEC-4158-B297-6056607D94FD}"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Times New Roman"/>
        <a:ea typeface=""/>
        <a:cs typeface=""/>
      </a:majorFont>
      <a:minorFont>
        <a:latin typeface="Times New Roman"/>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378</TotalTime>
  <Words>1501</Words>
  <Application>Microsoft Office PowerPoint</Application>
  <PresentationFormat>On-screen Show (4:3)</PresentationFormat>
  <Paragraphs>107</Paragraphs>
  <Slides>18</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 2</vt:lpstr>
      <vt:lpstr>Flow</vt:lpstr>
      <vt:lpstr>Lecture 4 Artificial Intelligence  (CSC-320) </vt:lpstr>
      <vt:lpstr>In Previous Lecture</vt:lpstr>
      <vt:lpstr>In today’s Lecture</vt:lpstr>
      <vt:lpstr>Searching</vt:lpstr>
      <vt:lpstr>Tree and Graphs Terminology</vt:lpstr>
      <vt:lpstr>Search Strategies</vt:lpstr>
      <vt:lpstr>Search Strategies .. Cont’d</vt:lpstr>
      <vt:lpstr>Search Strategies .. Cont’d</vt:lpstr>
      <vt:lpstr>Simple Search Algorithm</vt:lpstr>
      <vt:lpstr>Simple Search Algorithm ... Cont’d</vt:lpstr>
      <vt:lpstr>Simple Search Algorithm ... Cont’d</vt:lpstr>
      <vt:lpstr>Simple Search Algorithm Applied to Depth First Search</vt:lpstr>
      <vt:lpstr>Simple Search Algorithm Applied to Depth First Search</vt:lpstr>
      <vt:lpstr>Simple Search Algorithm Applied to Depth First Search</vt:lpstr>
      <vt:lpstr>Simple Search Algorithm Applied to Depth First Search</vt:lpstr>
      <vt:lpstr>Watch to Understand</vt:lpstr>
      <vt:lpstr>Breadth First 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Dr.Muhammad Arshad</dc:creator>
  <cp:lastModifiedBy>zain sadozai</cp:lastModifiedBy>
  <cp:revision>49</cp:revision>
  <dcterms:created xsi:type="dcterms:W3CDTF">2012-01-23T07:22:42Z</dcterms:created>
  <dcterms:modified xsi:type="dcterms:W3CDTF">2019-03-06T04:20:53Z</dcterms:modified>
</cp:coreProperties>
</file>