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0" r:id="rId4"/>
    <p:sldId id="259" r:id="rId5"/>
    <p:sldId id="261" r:id="rId6"/>
    <p:sldId id="262" r:id="rId7"/>
    <p:sldId id="263" r:id="rId8"/>
    <p:sldId id="264" r:id="rId9"/>
    <p:sldId id="265" r:id="rId10"/>
    <p:sldId id="266" r:id="rId11"/>
    <p:sldId id="267" r:id="rId12"/>
    <p:sldId id="271" r:id="rId13"/>
    <p:sldId id="272" r:id="rId14"/>
    <p:sldId id="273" r:id="rId15"/>
    <p:sldId id="274" r:id="rId16"/>
    <p:sldId id="268" r:id="rId17"/>
    <p:sldId id="275" r:id="rId18"/>
    <p:sldId id="276" r:id="rId19"/>
    <p:sldId id="269" r:id="rId20"/>
    <p:sldId id="277" r:id="rId21"/>
    <p:sldId id="278" r:id="rId22"/>
    <p:sldId id="279" r:id="rId23"/>
    <p:sldId id="280" r:id="rId24"/>
    <p:sldId id="270" r:id="rId25"/>
    <p:sldId id="281" r:id="rId26"/>
    <p:sldId id="282" r:id="rId27"/>
    <p:sldId id="283" r:id="rId28"/>
    <p:sldId id="284" r:id="rId29"/>
    <p:sldId id="285"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F13488-4AA2-4F3B-AC13-A682CF7121E6}"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46BC0-D32E-482F-B366-521F90931B47}" type="slidenum">
              <a:rPr lang="en-US" smtClean="0"/>
              <a:t>‹#›</a:t>
            </a:fld>
            <a:endParaRPr lang="en-US"/>
          </a:p>
        </p:txBody>
      </p:sp>
    </p:spTree>
    <p:extLst>
      <p:ext uri="{BB962C8B-B14F-4D97-AF65-F5344CB8AC3E}">
        <p14:creationId xmlns:p14="http://schemas.microsoft.com/office/powerpoint/2010/main" val="4006923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F13488-4AA2-4F3B-AC13-A682CF7121E6}"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46BC0-D32E-482F-B366-521F90931B47}" type="slidenum">
              <a:rPr lang="en-US" smtClean="0"/>
              <a:t>‹#›</a:t>
            </a:fld>
            <a:endParaRPr lang="en-US"/>
          </a:p>
        </p:txBody>
      </p:sp>
    </p:spTree>
    <p:extLst>
      <p:ext uri="{BB962C8B-B14F-4D97-AF65-F5344CB8AC3E}">
        <p14:creationId xmlns:p14="http://schemas.microsoft.com/office/powerpoint/2010/main" val="4173229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F13488-4AA2-4F3B-AC13-A682CF7121E6}"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46BC0-D32E-482F-B366-521F90931B47}" type="slidenum">
              <a:rPr lang="en-US" smtClean="0"/>
              <a:t>‹#›</a:t>
            </a:fld>
            <a:endParaRPr lang="en-US"/>
          </a:p>
        </p:txBody>
      </p:sp>
    </p:spTree>
    <p:extLst>
      <p:ext uri="{BB962C8B-B14F-4D97-AF65-F5344CB8AC3E}">
        <p14:creationId xmlns:p14="http://schemas.microsoft.com/office/powerpoint/2010/main" val="3072728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F13488-4AA2-4F3B-AC13-A682CF7121E6}"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46BC0-D32E-482F-B366-521F90931B47}" type="slidenum">
              <a:rPr lang="en-US" smtClean="0"/>
              <a:t>‹#›</a:t>
            </a:fld>
            <a:endParaRPr lang="en-US"/>
          </a:p>
        </p:txBody>
      </p:sp>
    </p:spTree>
    <p:extLst>
      <p:ext uri="{BB962C8B-B14F-4D97-AF65-F5344CB8AC3E}">
        <p14:creationId xmlns:p14="http://schemas.microsoft.com/office/powerpoint/2010/main" val="704891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4F13488-4AA2-4F3B-AC13-A682CF7121E6}"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46BC0-D32E-482F-B366-521F90931B47}" type="slidenum">
              <a:rPr lang="en-US" smtClean="0"/>
              <a:t>‹#›</a:t>
            </a:fld>
            <a:endParaRPr lang="en-US"/>
          </a:p>
        </p:txBody>
      </p:sp>
    </p:spTree>
    <p:extLst>
      <p:ext uri="{BB962C8B-B14F-4D97-AF65-F5344CB8AC3E}">
        <p14:creationId xmlns:p14="http://schemas.microsoft.com/office/powerpoint/2010/main" val="641164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4F13488-4AA2-4F3B-AC13-A682CF7121E6}" type="datetimeFigureOut">
              <a:rPr lang="en-US" smtClean="0"/>
              <a:t>6/17/2020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846BC0-D32E-482F-B366-521F90931B47}" type="slidenum">
              <a:rPr lang="en-US" smtClean="0"/>
              <a:t>‹#›</a:t>
            </a:fld>
            <a:endParaRPr lang="en-US"/>
          </a:p>
        </p:txBody>
      </p:sp>
    </p:spTree>
    <p:extLst>
      <p:ext uri="{BB962C8B-B14F-4D97-AF65-F5344CB8AC3E}">
        <p14:creationId xmlns:p14="http://schemas.microsoft.com/office/powerpoint/2010/main" val="4015047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4F13488-4AA2-4F3B-AC13-A682CF7121E6}" type="datetimeFigureOut">
              <a:rPr lang="en-US" smtClean="0"/>
              <a:t>6/17/2020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846BC0-D32E-482F-B366-521F90931B47}" type="slidenum">
              <a:rPr lang="en-US" smtClean="0"/>
              <a:t>‹#›</a:t>
            </a:fld>
            <a:endParaRPr lang="en-US"/>
          </a:p>
        </p:txBody>
      </p:sp>
    </p:spTree>
    <p:extLst>
      <p:ext uri="{BB962C8B-B14F-4D97-AF65-F5344CB8AC3E}">
        <p14:creationId xmlns:p14="http://schemas.microsoft.com/office/powerpoint/2010/main" val="3023822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4F13488-4AA2-4F3B-AC13-A682CF7121E6}" type="datetimeFigureOut">
              <a:rPr lang="en-US" smtClean="0"/>
              <a:t>6/17/2020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846BC0-D32E-482F-B366-521F90931B47}" type="slidenum">
              <a:rPr lang="en-US" smtClean="0"/>
              <a:t>‹#›</a:t>
            </a:fld>
            <a:endParaRPr lang="en-US"/>
          </a:p>
        </p:txBody>
      </p:sp>
    </p:spTree>
    <p:extLst>
      <p:ext uri="{BB962C8B-B14F-4D97-AF65-F5344CB8AC3E}">
        <p14:creationId xmlns:p14="http://schemas.microsoft.com/office/powerpoint/2010/main" val="4192671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F13488-4AA2-4F3B-AC13-A682CF7121E6}" type="datetimeFigureOut">
              <a:rPr lang="en-US" smtClean="0"/>
              <a:t>6/17/2020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846BC0-D32E-482F-B366-521F90931B47}" type="slidenum">
              <a:rPr lang="en-US" smtClean="0"/>
              <a:t>‹#›</a:t>
            </a:fld>
            <a:endParaRPr lang="en-US"/>
          </a:p>
        </p:txBody>
      </p:sp>
    </p:spTree>
    <p:extLst>
      <p:ext uri="{BB962C8B-B14F-4D97-AF65-F5344CB8AC3E}">
        <p14:creationId xmlns:p14="http://schemas.microsoft.com/office/powerpoint/2010/main" val="2361258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4F13488-4AA2-4F3B-AC13-A682CF7121E6}" type="datetimeFigureOut">
              <a:rPr lang="en-US" smtClean="0"/>
              <a:t>6/17/2020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846BC0-D32E-482F-B366-521F90931B47}" type="slidenum">
              <a:rPr lang="en-US" smtClean="0"/>
              <a:t>‹#›</a:t>
            </a:fld>
            <a:endParaRPr lang="en-US"/>
          </a:p>
        </p:txBody>
      </p:sp>
    </p:spTree>
    <p:extLst>
      <p:ext uri="{BB962C8B-B14F-4D97-AF65-F5344CB8AC3E}">
        <p14:creationId xmlns:p14="http://schemas.microsoft.com/office/powerpoint/2010/main" val="3299813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4F13488-4AA2-4F3B-AC13-A682CF7121E6}" type="datetimeFigureOut">
              <a:rPr lang="en-US" smtClean="0"/>
              <a:t>6/17/2020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846BC0-D32E-482F-B366-521F90931B47}" type="slidenum">
              <a:rPr lang="en-US" smtClean="0"/>
              <a:t>‹#›</a:t>
            </a:fld>
            <a:endParaRPr lang="en-US"/>
          </a:p>
        </p:txBody>
      </p:sp>
    </p:spTree>
    <p:extLst>
      <p:ext uri="{BB962C8B-B14F-4D97-AF65-F5344CB8AC3E}">
        <p14:creationId xmlns:p14="http://schemas.microsoft.com/office/powerpoint/2010/main" val="2735599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F13488-4AA2-4F3B-AC13-A682CF7121E6}" type="datetimeFigureOut">
              <a:rPr lang="en-US" smtClean="0"/>
              <a:t>6/17/2020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846BC0-D32E-482F-B366-521F90931B47}" type="slidenum">
              <a:rPr lang="en-US" smtClean="0"/>
              <a:t>‹#›</a:t>
            </a:fld>
            <a:endParaRPr lang="en-US"/>
          </a:p>
        </p:txBody>
      </p:sp>
    </p:spTree>
    <p:extLst>
      <p:ext uri="{BB962C8B-B14F-4D97-AF65-F5344CB8AC3E}">
        <p14:creationId xmlns:p14="http://schemas.microsoft.com/office/powerpoint/2010/main" val="213637792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effectLst>
                  <a:outerShdw blurRad="38100" dist="38100" dir="2700000" algn="tl">
                    <a:srgbClr val="000000">
                      <a:alpha val="43137"/>
                    </a:srgbClr>
                  </a:outerShdw>
                </a:effectLst>
              </a:rPr>
              <a:t>Tools of Participatory </a:t>
            </a:r>
            <a:r>
              <a:rPr lang="en-US" b="1" dirty="0" smtClean="0">
                <a:effectLst>
                  <a:outerShdw blurRad="38100" dist="38100" dir="2700000" algn="tl">
                    <a:srgbClr val="000000">
                      <a:alpha val="43137"/>
                    </a:srgbClr>
                  </a:outerShdw>
                </a:effectLst>
              </a:rPr>
              <a:t>Development Communication</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b="1" dirty="0" smtClean="0"/>
              <a:t>Introduction:</a:t>
            </a:r>
            <a:endParaRPr lang="en-US" b="1" dirty="0"/>
          </a:p>
          <a:p>
            <a:r>
              <a:rPr lang="en-US" dirty="0" smtClean="0"/>
              <a:t>Communication </a:t>
            </a:r>
            <a:r>
              <a:rPr lang="en-US" dirty="0"/>
              <a:t>tools already in use in the local community, costs, time and technical conditions of </a:t>
            </a:r>
            <a:r>
              <a:rPr lang="en-US" dirty="0" smtClean="0"/>
              <a:t>use, and </a:t>
            </a:r>
            <a:r>
              <a:rPr lang="en-US" dirty="0"/>
              <a:t>various kinds of utilization.</a:t>
            </a:r>
          </a:p>
          <a:p>
            <a:r>
              <a:rPr lang="en-US" dirty="0"/>
              <a:t>We stressed that we are not using media with a view to disseminate information and knowledge from </a:t>
            </a:r>
            <a:r>
              <a:rPr lang="en-US" dirty="0" smtClean="0"/>
              <a:t>a resource </a:t>
            </a:r>
            <a:r>
              <a:rPr lang="en-US" dirty="0"/>
              <a:t>person (researcher or expert) to community members, but to facilitate the realization of the set </a:t>
            </a:r>
            <a:r>
              <a:rPr lang="en-US" dirty="0" smtClean="0"/>
              <a:t>of actions </a:t>
            </a:r>
            <a:r>
              <a:rPr lang="en-US" dirty="0"/>
              <a:t>a community decides to implement, in order to act on a given development problem.</a:t>
            </a:r>
          </a:p>
        </p:txBody>
      </p:sp>
    </p:spTree>
    <p:extLst>
      <p:ext uri="{BB962C8B-B14F-4D97-AF65-F5344CB8AC3E}">
        <p14:creationId xmlns:p14="http://schemas.microsoft.com/office/powerpoint/2010/main" val="3133082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Tools of Participatory Development Communication</a:t>
            </a:r>
            <a:endParaRPr lang="en-US" dirty="0"/>
          </a:p>
        </p:txBody>
      </p:sp>
      <p:sp>
        <p:nvSpPr>
          <p:cNvPr id="3" name="Content Placeholder 2"/>
          <p:cNvSpPr>
            <a:spLocks noGrp="1"/>
          </p:cNvSpPr>
          <p:nvPr>
            <p:ph idx="1"/>
          </p:nvPr>
        </p:nvSpPr>
        <p:spPr/>
        <p:txBody>
          <a:bodyPr>
            <a:normAutofit/>
          </a:bodyPr>
          <a:lstStyle/>
          <a:p>
            <a:r>
              <a:rPr lang="en-US" b="1" dirty="0"/>
              <a:t>Visits, Tours, Workshops and Exhibitions</a:t>
            </a:r>
          </a:p>
          <a:p>
            <a:r>
              <a:rPr lang="en-US" dirty="0"/>
              <a:t>Home visits are an excellent way to raise awareness on a given topic and to collect the views of people </a:t>
            </a:r>
            <a:r>
              <a:rPr lang="en-US" dirty="0" smtClean="0"/>
              <a:t>on a </a:t>
            </a:r>
            <a:r>
              <a:rPr lang="en-US" dirty="0"/>
              <a:t>given problem. Often, people who will not speak openly in a community meeting, or who will </a:t>
            </a:r>
            <a:r>
              <a:rPr lang="en-US" dirty="0" smtClean="0"/>
              <a:t>not participate </a:t>
            </a:r>
            <a:r>
              <a:rPr lang="en-US" dirty="0"/>
              <a:t>in it, will be more at ease to share views and information in the context of their home or </a:t>
            </a:r>
            <a:r>
              <a:rPr lang="en-US" dirty="0" smtClean="0"/>
              <a:t>their field</a:t>
            </a:r>
            <a:r>
              <a:rPr lang="en-US" dirty="0"/>
              <a:t>.</a:t>
            </a:r>
          </a:p>
          <a:p>
            <a:r>
              <a:rPr lang="en-US" dirty="0"/>
              <a:t>In the context of rural poor, it is often more effective when contact farmers instead of the research </a:t>
            </a:r>
            <a:r>
              <a:rPr lang="en-US" dirty="0" smtClean="0"/>
              <a:t>team itself </a:t>
            </a:r>
            <a:r>
              <a:rPr lang="en-US" dirty="0"/>
              <a:t>make the visits, or when contact farmers accompany the research team.</a:t>
            </a:r>
          </a:p>
        </p:txBody>
      </p:sp>
    </p:spTree>
    <p:extLst>
      <p:ext uri="{BB962C8B-B14F-4D97-AF65-F5344CB8AC3E}">
        <p14:creationId xmlns:p14="http://schemas.microsoft.com/office/powerpoint/2010/main" val="3062090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Tools of Participatory Development Communication</a:t>
            </a:r>
            <a:endParaRPr lang="en-US" dirty="0"/>
          </a:p>
        </p:txBody>
      </p:sp>
      <p:sp>
        <p:nvSpPr>
          <p:cNvPr id="3" name="Content Placeholder 2"/>
          <p:cNvSpPr>
            <a:spLocks noGrp="1"/>
          </p:cNvSpPr>
          <p:nvPr>
            <p:ph idx="1"/>
          </p:nvPr>
        </p:nvSpPr>
        <p:spPr/>
        <p:txBody>
          <a:bodyPr/>
          <a:lstStyle/>
          <a:p>
            <a:r>
              <a:rPr lang="en-US" b="1" dirty="0"/>
              <a:t>“Group” </a:t>
            </a:r>
            <a:r>
              <a:rPr lang="en-US" b="1" dirty="0" smtClean="0"/>
              <a:t>Media Tools:</a:t>
            </a:r>
            <a:endParaRPr lang="en-US" b="1" dirty="0"/>
          </a:p>
          <a:p>
            <a:r>
              <a:rPr lang="en-US" dirty="0"/>
              <a:t>Photography, Drawings, Flip </a:t>
            </a:r>
            <a:r>
              <a:rPr lang="en-US" dirty="0" smtClean="0"/>
              <a:t>Charts</a:t>
            </a:r>
          </a:p>
          <a:p>
            <a:r>
              <a:rPr lang="en-US" dirty="0"/>
              <a:t>Posters and </a:t>
            </a:r>
            <a:r>
              <a:rPr lang="en-US" dirty="0" smtClean="0"/>
              <a:t>Banners</a:t>
            </a:r>
          </a:p>
          <a:p>
            <a:r>
              <a:rPr lang="en-US" dirty="0"/>
              <a:t>Video </a:t>
            </a:r>
            <a:r>
              <a:rPr lang="en-US" dirty="0" smtClean="0"/>
              <a:t>Recordings</a:t>
            </a:r>
          </a:p>
          <a:p>
            <a:r>
              <a:rPr lang="en-US" dirty="0"/>
              <a:t>Audio Recordings</a:t>
            </a:r>
          </a:p>
        </p:txBody>
      </p:sp>
    </p:spTree>
    <p:extLst>
      <p:ext uri="{BB962C8B-B14F-4D97-AF65-F5344CB8AC3E}">
        <p14:creationId xmlns:p14="http://schemas.microsoft.com/office/powerpoint/2010/main" val="972069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Tools of Participatory Development Communication</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Photography, Drawings, Flip </a:t>
            </a:r>
            <a:r>
              <a:rPr lang="en-US" b="1" dirty="0" smtClean="0"/>
              <a:t>Charts:</a:t>
            </a:r>
            <a:endParaRPr lang="en-US" b="1" dirty="0"/>
          </a:p>
          <a:p>
            <a:r>
              <a:rPr lang="en-US" dirty="0"/>
              <a:t>When considering using photography (or drawings), we usually think of taking pictures to illustrate </a:t>
            </a:r>
            <a:r>
              <a:rPr lang="en-US" dirty="0" smtClean="0"/>
              <a:t>what we </a:t>
            </a:r>
            <a:r>
              <a:rPr lang="en-US" dirty="0"/>
              <a:t>want to discuss with other people, and use them during a visioning session, or as cards or posters. It </a:t>
            </a:r>
            <a:r>
              <a:rPr lang="en-US" dirty="0" smtClean="0"/>
              <a:t>is in </a:t>
            </a:r>
            <a:r>
              <a:rPr lang="en-US" dirty="0"/>
              <a:t>fact a very flexible and supportive tool. But there are also other ways to use this tool. One </a:t>
            </a:r>
            <a:r>
              <a:rPr lang="en-US" dirty="0" smtClean="0"/>
              <a:t>utilization consists </a:t>
            </a:r>
            <a:r>
              <a:rPr lang="en-US" dirty="0"/>
              <a:t>of producing what people in West Africa have called flip chart. It is a succession of </a:t>
            </a:r>
            <a:r>
              <a:rPr lang="en-US" dirty="0" smtClean="0"/>
              <a:t>photographs or </a:t>
            </a:r>
            <a:r>
              <a:rPr lang="en-US" dirty="0"/>
              <a:t>drawings that tell a story with three to ten pictures, and without any text. The images illustrate </a:t>
            </a:r>
            <a:r>
              <a:rPr lang="en-US" dirty="0" smtClean="0"/>
              <a:t>problem situations </a:t>
            </a:r>
            <a:r>
              <a:rPr lang="en-US" dirty="0"/>
              <a:t>and situations where the problem is resolved. It is used with the facilitator asking people </a:t>
            </a:r>
            <a:r>
              <a:rPr lang="en-US" dirty="0" smtClean="0"/>
              <a:t>what they </a:t>
            </a:r>
            <a:r>
              <a:rPr lang="en-US" dirty="0"/>
              <a:t>see in the images. This tool is very effective in stimulating discussion, comparing points of view </a:t>
            </a:r>
            <a:r>
              <a:rPr lang="en-US" dirty="0" smtClean="0"/>
              <a:t>and developing </a:t>
            </a:r>
            <a:r>
              <a:rPr lang="en-US" dirty="0"/>
              <a:t>consensus on a given issue.</a:t>
            </a:r>
          </a:p>
        </p:txBody>
      </p:sp>
    </p:spTree>
    <p:extLst>
      <p:ext uri="{BB962C8B-B14F-4D97-AF65-F5344CB8AC3E}">
        <p14:creationId xmlns:p14="http://schemas.microsoft.com/office/powerpoint/2010/main" val="11243467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Tools of Participatory Development Communication</a:t>
            </a:r>
            <a:endParaRPr lang="en-US" dirty="0"/>
          </a:p>
        </p:txBody>
      </p:sp>
      <p:sp>
        <p:nvSpPr>
          <p:cNvPr id="3" name="Content Placeholder 2"/>
          <p:cNvSpPr>
            <a:spLocks noGrp="1"/>
          </p:cNvSpPr>
          <p:nvPr>
            <p:ph idx="1"/>
          </p:nvPr>
        </p:nvSpPr>
        <p:spPr/>
        <p:txBody>
          <a:bodyPr>
            <a:normAutofit/>
          </a:bodyPr>
          <a:lstStyle/>
          <a:p>
            <a:r>
              <a:rPr lang="en-US" b="1" dirty="0"/>
              <a:t>Posters and </a:t>
            </a:r>
            <a:r>
              <a:rPr lang="en-US" b="1" dirty="0" smtClean="0"/>
              <a:t>Banners:</a:t>
            </a:r>
            <a:endParaRPr lang="en-US" b="1" dirty="0"/>
          </a:p>
          <a:p>
            <a:r>
              <a:rPr lang="en-US" dirty="0"/>
              <a:t>Posters and banners are often used to raise awareness on a topic. As such they are not very effective </a:t>
            </a:r>
            <a:r>
              <a:rPr lang="en-US" dirty="0" smtClean="0"/>
              <a:t>in facilitating </a:t>
            </a:r>
            <a:r>
              <a:rPr lang="en-US" dirty="0"/>
              <a:t>participation. It is important to combine them with interactive activities with </a:t>
            </a:r>
            <a:r>
              <a:rPr lang="en-US" dirty="0" smtClean="0"/>
              <a:t>community members</a:t>
            </a:r>
            <a:r>
              <a:rPr lang="en-US" dirty="0"/>
              <a:t>. At that point they can be used as the flip chart process, instead of being just glued on a </a:t>
            </a:r>
            <a:r>
              <a:rPr lang="en-US" dirty="0" smtClean="0"/>
              <a:t>specific spot</a:t>
            </a:r>
            <a:r>
              <a:rPr lang="en-US" dirty="0"/>
              <a:t>.</a:t>
            </a:r>
          </a:p>
          <a:p>
            <a:r>
              <a:rPr lang="en-US" dirty="0"/>
              <a:t>This being said, sometimes the realization of posters or of banners by community members can become </a:t>
            </a:r>
            <a:r>
              <a:rPr lang="en-US" dirty="0" smtClean="0"/>
              <a:t>a rich </a:t>
            </a:r>
            <a:r>
              <a:rPr lang="en-US" dirty="0"/>
              <a:t>communication activity.</a:t>
            </a:r>
          </a:p>
        </p:txBody>
      </p:sp>
    </p:spTree>
    <p:extLst>
      <p:ext uri="{BB962C8B-B14F-4D97-AF65-F5344CB8AC3E}">
        <p14:creationId xmlns:p14="http://schemas.microsoft.com/office/powerpoint/2010/main" val="3186581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Tools of Participatory Development Communication</a:t>
            </a:r>
            <a:endParaRPr lang="en-US" dirty="0"/>
          </a:p>
        </p:txBody>
      </p:sp>
      <p:sp>
        <p:nvSpPr>
          <p:cNvPr id="3" name="Content Placeholder 2"/>
          <p:cNvSpPr>
            <a:spLocks noGrp="1"/>
          </p:cNvSpPr>
          <p:nvPr>
            <p:ph idx="1"/>
          </p:nvPr>
        </p:nvSpPr>
        <p:spPr/>
        <p:txBody>
          <a:bodyPr>
            <a:normAutofit/>
          </a:bodyPr>
          <a:lstStyle/>
          <a:p>
            <a:r>
              <a:rPr lang="en-US" b="1" dirty="0"/>
              <a:t>Video Recordings</a:t>
            </a:r>
          </a:p>
          <a:p>
            <a:r>
              <a:rPr lang="en-US" dirty="0"/>
              <a:t>Today, digital video cameras make the use of video simple. They come with batteries that can last up to </a:t>
            </a:r>
            <a:r>
              <a:rPr lang="en-US" dirty="0" smtClean="0"/>
              <a:t>7 or </a:t>
            </a:r>
            <a:r>
              <a:rPr lang="en-US" dirty="0"/>
              <a:t>8 hours, and can fit in a small backpack. They also have a screen that can be used not only </a:t>
            </a:r>
            <a:r>
              <a:rPr lang="en-US" dirty="0" smtClean="0"/>
              <a:t>to capture </a:t>
            </a:r>
            <a:r>
              <a:rPr lang="en-US" dirty="0"/>
              <a:t>but also to show immediately the images to a small group of people. They are very easy to learn </a:t>
            </a:r>
            <a:r>
              <a:rPr lang="en-US" dirty="0" smtClean="0"/>
              <a:t>to operate </a:t>
            </a:r>
            <a:r>
              <a:rPr lang="en-US" dirty="0"/>
              <a:t>and handle and make a good tool that community members can use by themselves.</a:t>
            </a:r>
          </a:p>
          <a:p>
            <a:r>
              <a:rPr lang="en-US" dirty="0"/>
              <a:t>As in the case of photography, video is usually used to illustrate a given problem or to demonstrate </a:t>
            </a:r>
            <a:r>
              <a:rPr lang="en-US" dirty="0" smtClean="0"/>
              <a:t>a given </a:t>
            </a:r>
            <a:r>
              <a:rPr lang="en-US" dirty="0"/>
              <a:t>solution, by way of a program put together by the research team or produced elsewhere.</a:t>
            </a:r>
          </a:p>
        </p:txBody>
      </p:sp>
    </p:spTree>
    <p:extLst>
      <p:ext uri="{BB962C8B-B14F-4D97-AF65-F5344CB8AC3E}">
        <p14:creationId xmlns:p14="http://schemas.microsoft.com/office/powerpoint/2010/main" val="1192991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Tools of Participatory Development Communication</a:t>
            </a:r>
            <a:endParaRPr lang="en-US" dirty="0"/>
          </a:p>
        </p:txBody>
      </p:sp>
      <p:sp>
        <p:nvSpPr>
          <p:cNvPr id="3" name="Content Placeholder 2"/>
          <p:cNvSpPr>
            <a:spLocks noGrp="1"/>
          </p:cNvSpPr>
          <p:nvPr>
            <p:ph idx="1"/>
          </p:nvPr>
        </p:nvSpPr>
        <p:spPr/>
        <p:txBody>
          <a:bodyPr>
            <a:normAutofit/>
          </a:bodyPr>
          <a:lstStyle/>
          <a:p>
            <a:r>
              <a:rPr lang="en-US" b="1" dirty="0"/>
              <a:t>Audio </a:t>
            </a:r>
            <a:r>
              <a:rPr lang="en-US" b="1" dirty="0" smtClean="0"/>
              <a:t>Recordings:</a:t>
            </a:r>
            <a:endParaRPr lang="en-US" b="1" dirty="0"/>
          </a:p>
          <a:p>
            <a:r>
              <a:rPr lang="en-US" dirty="0"/>
              <a:t>Audio recording can be used to capture the views of community members and stir a discussion </a:t>
            </a:r>
            <a:r>
              <a:rPr lang="en-US" dirty="0" smtClean="0"/>
              <a:t>afterward on </a:t>
            </a:r>
            <a:r>
              <a:rPr lang="en-US" dirty="0"/>
              <a:t>these views. The recording can be played on tape recorders in the context of a community meeting </a:t>
            </a:r>
            <a:r>
              <a:rPr lang="en-US" dirty="0" smtClean="0"/>
              <a:t>or small </a:t>
            </a:r>
            <a:r>
              <a:rPr lang="en-US" dirty="0"/>
              <a:t>group discussions, but it can also be broadcast on the radio when such collaboration has </a:t>
            </a:r>
            <a:r>
              <a:rPr lang="en-US" dirty="0" smtClean="0"/>
              <a:t>been achieved</a:t>
            </a:r>
            <a:r>
              <a:rPr lang="en-US" dirty="0"/>
              <a:t>.</a:t>
            </a:r>
          </a:p>
          <a:p>
            <a:r>
              <a:rPr lang="en-US" dirty="0"/>
              <a:t>Audio recordings of songs and dances and the use of small audio players can also be effective tools </a:t>
            </a:r>
            <a:r>
              <a:rPr lang="en-US" dirty="0" smtClean="0"/>
              <a:t>for community </a:t>
            </a:r>
            <a:r>
              <a:rPr lang="en-US" dirty="0"/>
              <a:t>members working with the research team to reach other members of their communities.</a:t>
            </a:r>
          </a:p>
        </p:txBody>
      </p:sp>
    </p:spTree>
    <p:extLst>
      <p:ext uri="{BB962C8B-B14F-4D97-AF65-F5344CB8AC3E}">
        <p14:creationId xmlns:p14="http://schemas.microsoft.com/office/powerpoint/2010/main" val="3776806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Tools of Participatory Development Communication</a:t>
            </a:r>
            <a:endParaRPr lang="en-US" dirty="0"/>
          </a:p>
        </p:txBody>
      </p:sp>
      <p:sp>
        <p:nvSpPr>
          <p:cNvPr id="3" name="Content Placeholder 2"/>
          <p:cNvSpPr>
            <a:spLocks noGrp="1"/>
          </p:cNvSpPr>
          <p:nvPr>
            <p:ph idx="1"/>
          </p:nvPr>
        </p:nvSpPr>
        <p:spPr/>
        <p:txBody>
          <a:bodyPr/>
          <a:lstStyle/>
          <a:p>
            <a:r>
              <a:rPr lang="en-US" b="1" dirty="0"/>
              <a:t>“Traditional” </a:t>
            </a:r>
            <a:r>
              <a:rPr lang="en-US" b="1" dirty="0" smtClean="0"/>
              <a:t>Media Tools:</a:t>
            </a:r>
            <a:endParaRPr lang="en-US" b="1" dirty="0"/>
          </a:p>
          <a:p>
            <a:r>
              <a:rPr lang="en-US" b="1" dirty="0" smtClean="0"/>
              <a:t>Theatre</a:t>
            </a:r>
          </a:p>
          <a:p>
            <a:r>
              <a:rPr lang="en-US" b="1" dirty="0"/>
              <a:t>Songs, Music, Sayings, Stories</a:t>
            </a:r>
            <a:endParaRPr lang="en-US" dirty="0"/>
          </a:p>
        </p:txBody>
      </p:sp>
    </p:spTree>
    <p:extLst>
      <p:ext uri="{BB962C8B-B14F-4D97-AF65-F5344CB8AC3E}">
        <p14:creationId xmlns:p14="http://schemas.microsoft.com/office/powerpoint/2010/main" val="35012450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smtClean="0">
                <a:effectLst>
                  <a:outerShdw blurRad="38100" dist="38100" dir="2700000" algn="tl">
                    <a:srgbClr val="000000">
                      <a:alpha val="43137"/>
                    </a:srgbClr>
                  </a:outerShdw>
                </a:effectLst>
              </a:rPr>
              <a:t>Tools of Participatory Development Communication</a:t>
            </a:r>
            <a:endParaRPr lang="en-US"/>
          </a:p>
        </p:txBody>
      </p:sp>
      <p:sp>
        <p:nvSpPr>
          <p:cNvPr id="3" name="Content Placeholder 2"/>
          <p:cNvSpPr>
            <a:spLocks noGrp="1"/>
          </p:cNvSpPr>
          <p:nvPr>
            <p:ph idx="1"/>
          </p:nvPr>
        </p:nvSpPr>
        <p:spPr/>
        <p:txBody>
          <a:bodyPr>
            <a:normAutofit/>
          </a:bodyPr>
          <a:lstStyle/>
          <a:p>
            <a:r>
              <a:rPr lang="en-US" b="1" dirty="0" smtClean="0"/>
              <a:t>Theatre:</a:t>
            </a:r>
            <a:endParaRPr lang="en-US" b="1" dirty="0"/>
          </a:p>
          <a:p>
            <a:r>
              <a:rPr lang="en-US" dirty="0"/>
              <a:t>The same considerations can be said of using theatre or other traditional media: it must be </a:t>
            </a:r>
            <a:r>
              <a:rPr lang="en-US" dirty="0" smtClean="0"/>
              <a:t>complementary to </a:t>
            </a:r>
            <a:r>
              <a:rPr lang="en-US" dirty="0"/>
              <a:t>a process involving a set of interactive activities. Usually, theatre is used to raise awareness on a </a:t>
            </a:r>
            <a:r>
              <a:rPr lang="en-US" dirty="0" smtClean="0"/>
              <a:t>given issue</a:t>
            </a:r>
            <a:r>
              <a:rPr lang="en-US" dirty="0"/>
              <a:t>. A play will often attract a large number of people in the rural areas, but will not do much by </a:t>
            </a:r>
            <a:r>
              <a:rPr lang="en-US" dirty="0" smtClean="0"/>
              <a:t>itself to </a:t>
            </a:r>
            <a:r>
              <a:rPr lang="en-US" dirty="0"/>
              <a:t>accompany a community initiative to resolve a given problem. It must be part of a global strategy </a:t>
            </a:r>
            <a:r>
              <a:rPr lang="en-US" dirty="0" smtClean="0"/>
              <a:t>and like </a:t>
            </a:r>
            <a:r>
              <a:rPr lang="en-US" dirty="0"/>
              <a:t>other communication tools, contribute to the identification of a given development problem and </a:t>
            </a:r>
            <a:r>
              <a:rPr lang="en-US" dirty="0" smtClean="0"/>
              <a:t>a concrete </a:t>
            </a:r>
            <a:r>
              <a:rPr lang="en-US" dirty="0"/>
              <a:t>initiative set up by the community.</a:t>
            </a:r>
          </a:p>
        </p:txBody>
      </p:sp>
    </p:spTree>
    <p:extLst>
      <p:ext uri="{BB962C8B-B14F-4D97-AF65-F5344CB8AC3E}">
        <p14:creationId xmlns:p14="http://schemas.microsoft.com/office/powerpoint/2010/main" val="15497140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Tools of Participatory Development Communication</a:t>
            </a:r>
            <a:endParaRPr lang="en-US" dirty="0"/>
          </a:p>
        </p:txBody>
      </p:sp>
      <p:sp>
        <p:nvSpPr>
          <p:cNvPr id="3" name="Content Placeholder 2"/>
          <p:cNvSpPr>
            <a:spLocks noGrp="1"/>
          </p:cNvSpPr>
          <p:nvPr>
            <p:ph idx="1"/>
          </p:nvPr>
        </p:nvSpPr>
        <p:spPr/>
        <p:txBody>
          <a:bodyPr>
            <a:normAutofit/>
          </a:bodyPr>
          <a:lstStyle/>
          <a:p>
            <a:r>
              <a:rPr lang="en-US" b="1" dirty="0"/>
              <a:t>Songs, Music, Sayings, </a:t>
            </a:r>
            <a:r>
              <a:rPr lang="en-US" b="1" dirty="0" smtClean="0"/>
              <a:t>Stories:</a:t>
            </a:r>
            <a:endParaRPr lang="en-US" b="1" dirty="0"/>
          </a:p>
          <a:p>
            <a:r>
              <a:rPr lang="en-US" dirty="0"/>
              <a:t>Songs and music are powerful tools, whether they are used to create an ambience or produced in a way </a:t>
            </a:r>
            <a:r>
              <a:rPr lang="en-US" dirty="0" smtClean="0"/>
              <a:t>to deliver </a:t>
            </a:r>
            <a:r>
              <a:rPr lang="en-US" dirty="0"/>
              <a:t>a message, they can greatly facilitate a process of sharing points of view and contribute </a:t>
            </a:r>
            <a:r>
              <a:rPr lang="en-US" dirty="0" smtClean="0"/>
              <a:t>to awareness </a:t>
            </a:r>
            <a:r>
              <a:rPr lang="en-US" dirty="0"/>
              <a:t>raising. Again, they are only tools. Sayings and proverbs have also been used in order </a:t>
            </a:r>
            <a:r>
              <a:rPr lang="en-US" dirty="0" smtClean="0"/>
              <a:t>to facilitate </a:t>
            </a:r>
            <a:r>
              <a:rPr lang="en-US" dirty="0"/>
              <a:t>discussion on a given topic. Stories, especially hiatus stories, which have to be filled in </a:t>
            </a:r>
            <a:r>
              <a:rPr lang="en-US" dirty="0" smtClean="0"/>
              <a:t>the middle </a:t>
            </a:r>
            <a:r>
              <a:rPr lang="en-US" dirty="0"/>
              <a:t>or completed at the end also can create an ambience, raise awareness and facilitate </a:t>
            </a:r>
            <a:r>
              <a:rPr lang="en-US" dirty="0" smtClean="0"/>
              <a:t>group discussions</a:t>
            </a:r>
            <a:r>
              <a:rPr lang="en-US" dirty="0"/>
              <a:t>.</a:t>
            </a:r>
          </a:p>
        </p:txBody>
      </p:sp>
    </p:spTree>
    <p:extLst>
      <p:ext uri="{BB962C8B-B14F-4D97-AF65-F5344CB8AC3E}">
        <p14:creationId xmlns:p14="http://schemas.microsoft.com/office/powerpoint/2010/main" val="27853124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Tools of Participatory Development Communication</a:t>
            </a:r>
            <a:endParaRPr lang="en-US" dirty="0"/>
          </a:p>
        </p:txBody>
      </p:sp>
      <p:sp>
        <p:nvSpPr>
          <p:cNvPr id="3" name="Content Placeholder 2"/>
          <p:cNvSpPr>
            <a:spLocks noGrp="1"/>
          </p:cNvSpPr>
          <p:nvPr>
            <p:ph idx="1"/>
          </p:nvPr>
        </p:nvSpPr>
        <p:spPr/>
        <p:txBody>
          <a:bodyPr/>
          <a:lstStyle/>
          <a:p>
            <a:r>
              <a:rPr lang="en-US" b="1" dirty="0"/>
              <a:t>“Mass” </a:t>
            </a:r>
            <a:r>
              <a:rPr lang="en-US" b="1" dirty="0" smtClean="0"/>
              <a:t>Media Tools:</a:t>
            </a:r>
            <a:endParaRPr lang="en-US" b="1" dirty="0"/>
          </a:p>
          <a:p>
            <a:r>
              <a:rPr lang="en-US" dirty="0"/>
              <a:t>Rural </a:t>
            </a:r>
            <a:r>
              <a:rPr lang="en-US" dirty="0" smtClean="0"/>
              <a:t>Radio</a:t>
            </a:r>
          </a:p>
          <a:p>
            <a:r>
              <a:rPr lang="en-US" dirty="0"/>
              <a:t>Local </a:t>
            </a:r>
            <a:r>
              <a:rPr lang="en-US" dirty="0" smtClean="0"/>
              <a:t>Press</a:t>
            </a:r>
          </a:p>
          <a:p>
            <a:r>
              <a:rPr lang="en-US" dirty="0" smtClean="0"/>
              <a:t>Television</a:t>
            </a:r>
          </a:p>
        </p:txBody>
      </p:sp>
    </p:spTree>
    <p:extLst>
      <p:ext uri="{BB962C8B-B14F-4D97-AF65-F5344CB8AC3E}">
        <p14:creationId xmlns:p14="http://schemas.microsoft.com/office/powerpoint/2010/main" val="1500504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Tools of Participatory Development Communication</a:t>
            </a:r>
            <a:endParaRPr lang="en-US" dirty="0"/>
          </a:p>
        </p:txBody>
      </p:sp>
      <p:sp>
        <p:nvSpPr>
          <p:cNvPr id="3" name="Content Placeholder 2"/>
          <p:cNvSpPr>
            <a:spLocks noGrp="1"/>
          </p:cNvSpPr>
          <p:nvPr>
            <p:ph idx="1"/>
          </p:nvPr>
        </p:nvSpPr>
        <p:spPr/>
        <p:txBody>
          <a:bodyPr>
            <a:normAutofit lnSpcReduction="10000"/>
          </a:bodyPr>
          <a:lstStyle/>
          <a:p>
            <a:r>
              <a:rPr lang="en-US" b="1" dirty="0"/>
              <a:t>Types of communication tools in </a:t>
            </a:r>
            <a:r>
              <a:rPr lang="en-US" b="1" dirty="0" smtClean="0"/>
              <a:t>PDC:</a:t>
            </a:r>
            <a:endParaRPr lang="en-US" b="1" dirty="0"/>
          </a:p>
          <a:p>
            <a:r>
              <a:rPr lang="en-US" dirty="0"/>
              <a:t>Generally, we distinguish between mass media (newspapers, radio, and television), traditional </a:t>
            </a:r>
            <a:r>
              <a:rPr lang="en-US" dirty="0" smtClean="0"/>
              <a:t>media (storytelling</a:t>
            </a:r>
            <a:r>
              <a:rPr lang="en-US" dirty="0"/>
              <a:t>, theatres, songs), “group” media (video, photographs, posters) and community media such </a:t>
            </a:r>
            <a:r>
              <a:rPr lang="en-US" dirty="0" smtClean="0"/>
              <a:t>as short-range </a:t>
            </a:r>
            <a:r>
              <a:rPr lang="en-US" dirty="0"/>
              <a:t>rural radio broadcasting. The media, and the different forms of interpersonal </a:t>
            </a:r>
            <a:r>
              <a:rPr lang="en-US" dirty="0" smtClean="0"/>
              <a:t>communication, are </a:t>
            </a:r>
            <a:r>
              <a:rPr lang="en-US" dirty="0"/>
              <a:t>our communication tools. The following describes some of the tools and techniques you may wish </a:t>
            </a:r>
            <a:r>
              <a:rPr lang="en-US" dirty="0" smtClean="0"/>
              <a:t>to use </a:t>
            </a:r>
            <a:r>
              <a:rPr lang="en-US" dirty="0"/>
              <a:t>in your communication strategy. It may be useful to remember that often the use of more than </a:t>
            </a:r>
            <a:r>
              <a:rPr lang="en-US" dirty="0" smtClean="0"/>
              <a:t>one approach</a:t>
            </a:r>
            <a:r>
              <a:rPr lang="en-US" dirty="0"/>
              <a:t>, tool or medium can strengthen your approach so these should not be viewed in isolation or </a:t>
            </a:r>
            <a:r>
              <a:rPr lang="en-US" dirty="0" smtClean="0"/>
              <a:t>as independent </a:t>
            </a:r>
            <a:r>
              <a:rPr lang="en-US" dirty="0"/>
              <a:t>of one another.</a:t>
            </a:r>
          </a:p>
        </p:txBody>
      </p:sp>
    </p:spTree>
    <p:extLst>
      <p:ext uri="{BB962C8B-B14F-4D97-AF65-F5344CB8AC3E}">
        <p14:creationId xmlns:p14="http://schemas.microsoft.com/office/powerpoint/2010/main" val="3873377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Tools of Participatory Development Communication</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Rural </a:t>
            </a:r>
            <a:r>
              <a:rPr lang="en-US" b="1" dirty="0" smtClean="0"/>
              <a:t>Radio:</a:t>
            </a:r>
            <a:endParaRPr lang="en-US" b="1" dirty="0"/>
          </a:p>
          <a:p>
            <a:r>
              <a:rPr lang="en-US" dirty="0"/>
              <a:t>As everyone recognizes, rural radio is an especially appropriate tool for reaching large groups, or </a:t>
            </a:r>
            <a:r>
              <a:rPr lang="en-US" dirty="0" smtClean="0"/>
              <a:t>groups beyond </a:t>
            </a:r>
            <a:r>
              <a:rPr lang="en-US" dirty="0"/>
              <a:t>the immediate vicinity. Many producers working with rural radio are aware of </a:t>
            </a:r>
            <a:r>
              <a:rPr lang="en-US" dirty="0" smtClean="0"/>
              <a:t>participatory communication </a:t>
            </a:r>
            <a:r>
              <a:rPr lang="en-US" dirty="0"/>
              <a:t>and will steer clear of the conventional “journalistic” approach. For example, they </a:t>
            </a:r>
            <a:r>
              <a:rPr lang="en-US" dirty="0" smtClean="0"/>
              <a:t>will attempt </a:t>
            </a:r>
            <a:r>
              <a:rPr lang="en-US" dirty="0"/>
              <a:t>to include discussion panels in their broadcasting, and will do their best to make local </a:t>
            </a:r>
            <a:r>
              <a:rPr lang="en-US" dirty="0" smtClean="0"/>
              <a:t>voices heard</a:t>
            </a:r>
            <a:r>
              <a:rPr lang="en-US" dirty="0"/>
              <a:t>. There are two important provisos, however, for using radio successfully: first, it is important </a:t>
            </a:r>
            <a:r>
              <a:rPr lang="en-US" dirty="0" smtClean="0"/>
              <a:t>to enlist </a:t>
            </a:r>
            <a:r>
              <a:rPr lang="en-US" dirty="0"/>
              <a:t>a producer (or the broadcast authorities) in the initiative and work with her in planning the </a:t>
            </a:r>
            <a:r>
              <a:rPr lang="en-US" dirty="0" smtClean="0"/>
              <a:t>entire communication </a:t>
            </a:r>
            <a:r>
              <a:rPr lang="en-US" dirty="0"/>
              <a:t>process. This means an ongoing cooperative relationship, and not just occasional </a:t>
            </a:r>
            <a:r>
              <a:rPr lang="en-US" dirty="0" smtClean="0"/>
              <a:t>requests for </a:t>
            </a:r>
            <a:r>
              <a:rPr lang="en-US" dirty="0"/>
              <a:t>help. Maintaining such a relationship is not always easy and requires constant attention.</a:t>
            </a:r>
          </a:p>
        </p:txBody>
      </p:sp>
    </p:spTree>
    <p:extLst>
      <p:ext uri="{BB962C8B-B14F-4D97-AF65-F5344CB8AC3E}">
        <p14:creationId xmlns:p14="http://schemas.microsoft.com/office/powerpoint/2010/main" val="25027057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Tools of Participatory Development Communication</a:t>
            </a:r>
            <a:endParaRPr lang="en-US" dirty="0"/>
          </a:p>
        </p:txBody>
      </p:sp>
      <p:sp>
        <p:nvSpPr>
          <p:cNvPr id="3" name="Content Placeholder 2"/>
          <p:cNvSpPr>
            <a:spLocks noGrp="1"/>
          </p:cNvSpPr>
          <p:nvPr>
            <p:ph idx="1"/>
          </p:nvPr>
        </p:nvSpPr>
        <p:spPr/>
        <p:txBody>
          <a:bodyPr>
            <a:normAutofit lnSpcReduction="10000"/>
          </a:bodyPr>
          <a:lstStyle/>
          <a:p>
            <a:r>
              <a:rPr lang="en-US" b="1" dirty="0" smtClean="0"/>
              <a:t>Rural Radio: (continued)</a:t>
            </a:r>
          </a:p>
          <a:p>
            <a:r>
              <a:rPr lang="en-US" dirty="0" smtClean="0"/>
              <a:t>Secondly</a:t>
            </a:r>
            <a:r>
              <a:rPr lang="en-US" dirty="0"/>
              <a:t>, it will be necessary to put together the funding needed to produce the spots or broadcasts (</a:t>
            </a:r>
            <a:r>
              <a:rPr lang="en-US" dirty="0" smtClean="0"/>
              <a:t>local FM </a:t>
            </a:r>
            <a:r>
              <a:rPr lang="en-US" dirty="0"/>
              <a:t>stations often charge less than others), or to seek an exemption from the ministry or </a:t>
            </a:r>
            <a:r>
              <a:rPr lang="en-US" dirty="0" smtClean="0"/>
              <a:t>agency responsible</a:t>
            </a:r>
            <a:r>
              <a:rPr lang="en-US" dirty="0"/>
              <a:t>. For these reasons radio is not used as widely as it could by communicators working </a:t>
            </a:r>
            <a:r>
              <a:rPr lang="en-US" dirty="0" smtClean="0"/>
              <a:t>with participatory </a:t>
            </a:r>
            <a:r>
              <a:rPr lang="en-US" dirty="0"/>
              <a:t>approaches involving specific community </a:t>
            </a:r>
            <a:r>
              <a:rPr lang="en-US" dirty="0" smtClean="0"/>
              <a:t>groups. The </a:t>
            </a:r>
            <a:r>
              <a:rPr lang="en-US" dirty="0"/>
              <a:t>use of rural radio should also be combined with field work to ensure that communication flows </a:t>
            </a:r>
            <a:r>
              <a:rPr lang="en-US" dirty="0" smtClean="0"/>
              <a:t>in both </a:t>
            </a:r>
            <a:r>
              <a:rPr lang="en-US" dirty="0"/>
              <a:t>directions: in this case, radio can either follow or support a communication initiative </a:t>
            </a:r>
            <a:r>
              <a:rPr lang="en-US" dirty="0" smtClean="0"/>
              <a:t>being undertaken </a:t>
            </a:r>
            <a:r>
              <a:rPr lang="en-US" dirty="0"/>
              <a:t>at the same time, or it can be made an integral part of that initiative as a means for </a:t>
            </a:r>
            <a:r>
              <a:rPr lang="en-US" dirty="0" smtClean="0"/>
              <a:t>allowing people </a:t>
            </a:r>
            <a:r>
              <a:rPr lang="en-US" dirty="0"/>
              <a:t>to express themselves.</a:t>
            </a:r>
          </a:p>
        </p:txBody>
      </p:sp>
    </p:spTree>
    <p:extLst>
      <p:ext uri="{BB962C8B-B14F-4D97-AF65-F5344CB8AC3E}">
        <p14:creationId xmlns:p14="http://schemas.microsoft.com/office/powerpoint/2010/main" val="42539412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Tools of Participatory Development Communication</a:t>
            </a:r>
            <a:endParaRPr lang="en-US" dirty="0"/>
          </a:p>
        </p:txBody>
      </p:sp>
      <p:sp>
        <p:nvSpPr>
          <p:cNvPr id="3" name="Content Placeholder 2"/>
          <p:cNvSpPr>
            <a:spLocks noGrp="1"/>
          </p:cNvSpPr>
          <p:nvPr>
            <p:ph idx="1"/>
          </p:nvPr>
        </p:nvSpPr>
        <p:spPr/>
        <p:txBody>
          <a:bodyPr>
            <a:normAutofit/>
          </a:bodyPr>
          <a:lstStyle/>
          <a:p>
            <a:r>
              <a:rPr lang="en-US" b="1" dirty="0"/>
              <a:t>Local </a:t>
            </a:r>
            <a:r>
              <a:rPr lang="en-US" b="1" dirty="0" smtClean="0"/>
              <a:t>Press:</a:t>
            </a:r>
            <a:endParaRPr lang="en-US" b="1" dirty="0"/>
          </a:p>
          <a:p>
            <a:r>
              <a:rPr lang="en-US" dirty="0"/>
              <a:t>Local press is of course not an interactive medium. But it can greatly assist the efforts of a </a:t>
            </a:r>
            <a:r>
              <a:rPr lang="en-US" dirty="0" smtClean="0"/>
              <a:t>participatory development </a:t>
            </a:r>
            <a:r>
              <a:rPr lang="en-US" dirty="0"/>
              <a:t>initiative, by informing the community or targeted decision makers on the evolution of </a:t>
            </a:r>
            <a:r>
              <a:rPr lang="en-US" dirty="0" smtClean="0"/>
              <a:t>the initiative</a:t>
            </a:r>
            <a:r>
              <a:rPr lang="en-US" dirty="0"/>
              <a:t>. Again, collaboration with a journalist at the beginning of the initiative may develop into </a:t>
            </a:r>
            <a:r>
              <a:rPr lang="en-US" dirty="0" smtClean="0"/>
              <a:t>a partnership</a:t>
            </a:r>
            <a:r>
              <a:rPr lang="en-US" dirty="0"/>
              <a:t>, while occasionally requesting the participation of a journalist may be considered a demand </a:t>
            </a:r>
            <a:r>
              <a:rPr lang="en-US" dirty="0" smtClean="0"/>
              <a:t>of services</a:t>
            </a:r>
            <a:r>
              <a:rPr lang="en-US" dirty="0"/>
              <a:t>.</a:t>
            </a:r>
          </a:p>
        </p:txBody>
      </p:sp>
    </p:spTree>
    <p:extLst>
      <p:ext uri="{BB962C8B-B14F-4D97-AF65-F5344CB8AC3E}">
        <p14:creationId xmlns:p14="http://schemas.microsoft.com/office/powerpoint/2010/main" val="21165835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Tools of Participatory Development Communication</a:t>
            </a:r>
            <a:endParaRPr lang="en-US" dirty="0"/>
          </a:p>
        </p:txBody>
      </p:sp>
      <p:sp>
        <p:nvSpPr>
          <p:cNvPr id="3" name="Content Placeholder 2"/>
          <p:cNvSpPr>
            <a:spLocks noGrp="1"/>
          </p:cNvSpPr>
          <p:nvPr>
            <p:ph idx="1"/>
          </p:nvPr>
        </p:nvSpPr>
        <p:spPr/>
        <p:txBody>
          <a:bodyPr>
            <a:normAutofit/>
          </a:bodyPr>
          <a:lstStyle/>
          <a:p>
            <a:r>
              <a:rPr lang="en-US" b="1" dirty="0"/>
              <a:t>Television</a:t>
            </a:r>
          </a:p>
          <a:p>
            <a:r>
              <a:rPr lang="en-US" dirty="0"/>
              <a:t>Television is not used the way it could mostly because of the costs involved. In some countries where </a:t>
            </a:r>
            <a:r>
              <a:rPr lang="en-US" dirty="0" smtClean="0"/>
              <a:t>it is </a:t>
            </a:r>
            <a:r>
              <a:rPr lang="en-US" dirty="0"/>
              <a:t>well-developed, community television can host debates and interventions, giving them the reach </a:t>
            </a:r>
            <a:r>
              <a:rPr lang="en-US" dirty="0" smtClean="0"/>
              <a:t>that working </a:t>
            </a:r>
            <a:r>
              <a:rPr lang="en-US" dirty="0"/>
              <a:t>with small specific groups cannot have.</a:t>
            </a:r>
          </a:p>
          <a:p>
            <a:r>
              <a:rPr lang="en-US" dirty="0"/>
              <a:t>But this is seldom the case. In other countries, there is sometimes the possibility to connect with </a:t>
            </a:r>
            <a:r>
              <a:rPr lang="en-US" dirty="0" smtClean="0"/>
              <a:t>the producer </a:t>
            </a:r>
            <a:r>
              <a:rPr lang="en-US" dirty="0"/>
              <a:t>of development programs and use television to illustrate the realization of a given </a:t>
            </a:r>
            <a:r>
              <a:rPr lang="en-US" dirty="0" smtClean="0"/>
              <a:t>community initiative</a:t>
            </a:r>
            <a:r>
              <a:rPr lang="en-US" dirty="0"/>
              <a:t>, thus influencing other communities to embark on such a venture. But again, this is not </a:t>
            </a:r>
            <a:r>
              <a:rPr lang="en-US" dirty="0" smtClean="0"/>
              <a:t>very common</a:t>
            </a:r>
            <a:r>
              <a:rPr lang="en-US" dirty="0"/>
              <a:t>.</a:t>
            </a:r>
          </a:p>
        </p:txBody>
      </p:sp>
    </p:spTree>
    <p:extLst>
      <p:ext uri="{BB962C8B-B14F-4D97-AF65-F5344CB8AC3E}">
        <p14:creationId xmlns:p14="http://schemas.microsoft.com/office/powerpoint/2010/main" val="1046608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Tools of Participatory Development Communication</a:t>
            </a:r>
            <a:endParaRPr lang="en-US" dirty="0"/>
          </a:p>
        </p:txBody>
      </p:sp>
      <p:sp>
        <p:nvSpPr>
          <p:cNvPr id="3" name="Content Placeholder 2"/>
          <p:cNvSpPr>
            <a:spLocks noGrp="1"/>
          </p:cNvSpPr>
          <p:nvPr>
            <p:ph idx="1"/>
          </p:nvPr>
        </p:nvSpPr>
        <p:spPr/>
        <p:txBody>
          <a:bodyPr/>
          <a:lstStyle/>
          <a:p>
            <a:r>
              <a:rPr lang="en-US" b="1" dirty="0"/>
              <a:t>“Information </a:t>
            </a:r>
            <a:r>
              <a:rPr lang="en-US" b="1" dirty="0" smtClean="0"/>
              <a:t>And Communication Technologies</a:t>
            </a:r>
            <a:r>
              <a:rPr lang="en-US" b="1" dirty="0"/>
              <a:t>” </a:t>
            </a:r>
            <a:r>
              <a:rPr lang="en-US" b="1" dirty="0" smtClean="0"/>
              <a:t>Tools:</a:t>
            </a:r>
            <a:endParaRPr lang="en-US" b="1" dirty="0"/>
          </a:p>
          <a:p>
            <a:r>
              <a:rPr lang="en-US" dirty="0"/>
              <a:t>The Computer as a Slide Show </a:t>
            </a:r>
            <a:r>
              <a:rPr lang="en-US" dirty="0" smtClean="0"/>
              <a:t>Projector</a:t>
            </a:r>
          </a:p>
          <a:p>
            <a:r>
              <a:rPr lang="en-US" dirty="0"/>
              <a:t>Using the Internet</a:t>
            </a:r>
          </a:p>
        </p:txBody>
      </p:sp>
    </p:spTree>
    <p:extLst>
      <p:ext uri="{BB962C8B-B14F-4D97-AF65-F5344CB8AC3E}">
        <p14:creationId xmlns:p14="http://schemas.microsoft.com/office/powerpoint/2010/main" val="24033239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Tools of Participatory Development Communication</a:t>
            </a:r>
            <a:endParaRPr lang="en-US" dirty="0"/>
          </a:p>
        </p:txBody>
      </p:sp>
      <p:sp>
        <p:nvSpPr>
          <p:cNvPr id="3" name="Content Placeholder 2"/>
          <p:cNvSpPr>
            <a:spLocks noGrp="1"/>
          </p:cNvSpPr>
          <p:nvPr>
            <p:ph idx="1"/>
          </p:nvPr>
        </p:nvSpPr>
        <p:spPr/>
        <p:txBody>
          <a:bodyPr>
            <a:normAutofit lnSpcReduction="10000"/>
          </a:bodyPr>
          <a:lstStyle/>
          <a:p>
            <a:r>
              <a:rPr lang="en-US" b="1" dirty="0"/>
              <a:t>The Computer as a Slide Show </a:t>
            </a:r>
            <a:r>
              <a:rPr lang="en-US" b="1" dirty="0" smtClean="0"/>
              <a:t>Projector:</a:t>
            </a:r>
            <a:endParaRPr lang="en-US" b="1" dirty="0"/>
          </a:p>
          <a:p>
            <a:r>
              <a:rPr lang="en-US" dirty="0"/>
              <a:t>Portable computers now also come with batteries that can be self-sufficient for many hours. They also </a:t>
            </a:r>
            <a:r>
              <a:rPr lang="en-US" dirty="0" smtClean="0"/>
              <a:t>fit easily </a:t>
            </a:r>
            <a:r>
              <a:rPr lang="en-US" dirty="0"/>
              <a:t>in a carry-all bag. With software like PowerPoint or others, it is easy to store photographs, </a:t>
            </a:r>
            <a:r>
              <a:rPr lang="en-US" dirty="0" smtClean="0"/>
              <a:t>maps, video </a:t>
            </a:r>
            <a:r>
              <a:rPr lang="en-US" dirty="0"/>
              <a:t>sequences, etc. and show them to specific groups in the field or in poor communities where there </a:t>
            </a:r>
            <a:r>
              <a:rPr lang="en-US" dirty="0" smtClean="0"/>
              <a:t>is no </a:t>
            </a:r>
            <a:r>
              <a:rPr lang="en-US" dirty="0"/>
              <a:t>access to electricity.</a:t>
            </a:r>
          </a:p>
          <a:p>
            <a:r>
              <a:rPr lang="en-US" dirty="0"/>
              <a:t>Photographs taken by the community members can also be scanned and integrated into </a:t>
            </a:r>
            <a:r>
              <a:rPr lang="en-US" dirty="0" smtClean="0"/>
              <a:t>such presentations</a:t>
            </a:r>
            <a:r>
              <a:rPr lang="en-US" dirty="0"/>
              <a:t>. Likewise, comparing satellite maps with community maps, or viewing the data on </a:t>
            </a:r>
            <a:r>
              <a:rPr lang="en-US" dirty="0" smtClean="0"/>
              <a:t>the availability </a:t>
            </a:r>
            <a:r>
              <a:rPr lang="en-US" dirty="0"/>
              <a:t>of water, and comparing with indigenous knowledge on the issue, etc. can be </a:t>
            </a:r>
            <a:r>
              <a:rPr lang="en-US" dirty="0" smtClean="0"/>
              <a:t>powerful activities</a:t>
            </a:r>
            <a:r>
              <a:rPr lang="en-US" dirty="0"/>
              <a:t>.</a:t>
            </a:r>
          </a:p>
        </p:txBody>
      </p:sp>
    </p:spTree>
    <p:extLst>
      <p:ext uri="{BB962C8B-B14F-4D97-AF65-F5344CB8AC3E}">
        <p14:creationId xmlns:p14="http://schemas.microsoft.com/office/powerpoint/2010/main" val="12965342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Tools of Participatory Development Communication</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Using the </a:t>
            </a:r>
            <a:r>
              <a:rPr lang="en-US" b="1" dirty="0" smtClean="0"/>
              <a:t>Internet:</a:t>
            </a:r>
          </a:p>
          <a:p>
            <a:r>
              <a:rPr lang="en-US" dirty="0" smtClean="0"/>
              <a:t>The </a:t>
            </a:r>
            <a:r>
              <a:rPr lang="en-US" dirty="0"/>
              <a:t>Internet, especially through the use of e-mail, can link together different community initiatives. </a:t>
            </a:r>
            <a:r>
              <a:rPr lang="en-US" dirty="0" smtClean="0"/>
              <a:t>This type </a:t>
            </a:r>
            <a:r>
              <a:rPr lang="en-US" dirty="0"/>
              <a:t>of communication can motivate the actors in the development initiative, and enable them to </a:t>
            </a:r>
            <a:r>
              <a:rPr lang="en-US" dirty="0" smtClean="0"/>
              <a:t>get support </a:t>
            </a:r>
            <a:r>
              <a:rPr lang="en-US" dirty="0"/>
              <a:t>or relevant information or to exchange ideas.</a:t>
            </a:r>
          </a:p>
          <a:p>
            <a:r>
              <a:rPr lang="en-US" dirty="0"/>
              <a:t>In some cases, it is feasible to produce a web page for an initiative. Again, for the actors involved in </a:t>
            </a:r>
            <a:r>
              <a:rPr lang="en-US" dirty="0" smtClean="0"/>
              <a:t>the development </a:t>
            </a:r>
            <a:r>
              <a:rPr lang="en-US" dirty="0"/>
              <a:t>initiative, it contributes to breaking the sense of isolation and nurtures the motivation to </a:t>
            </a:r>
            <a:r>
              <a:rPr lang="en-US" dirty="0" smtClean="0"/>
              <a:t>act, knowing </a:t>
            </a:r>
            <a:r>
              <a:rPr lang="en-US" dirty="0"/>
              <a:t>that progress on what they are doing can be known around the world. Again, this </a:t>
            </a:r>
            <a:r>
              <a:rPr lang="en-US" dirty="0" smtClean="0"/>
              <a:t>information can </a:t>
            </a:r>
            <a:r>
              <a:rPr lang="en-US" dirty="0"/>
              <a:t>also be used in the context of a similar development initiative carried out elsewhere, to show </a:t>
            </a:r>
            <a:r>
              <a:rPr lang="en-US" dirty="0" smtClean="0"/>
              <a:t>what other </a:t>
            </a:r>
            <a:r>
              <a:rPr lang="en-US" dirty="0"/>
              <a:t>people have been doing in a similar context.</a:t>
            </a:r>
          </a:p>
        </p:txBody>
      </p:sp>
    </p:spTree>
    <p:extLst>
      <p:ext uri="{BB962C8B-B14F-4D97-AF65-F5344CB8AC3E}">
        <p14:creationId xmlns:p14="http://schemas.microsoft.com/office/powerpoint/2010/main" val="34000010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Tools of Participatory Development Communication</a:t>
            </a:r>
            <a:endParaRPr lang="en-US" dirty="0"/>
          </a:p>
        </p:txBody>
      </p:sp>
      <p:sp>
        <p:nvSpPr>
          <p:cNvPr id="3" name="Content Placeholder 2"/>
          <p:cNvSpPr>
            <a:spLocks noGrp="1"/>
          </p:cNvSpPr>
          <p:nvPr>
            <p:ph idx="1"/>
          </p:nvPr>
        </p:nvSpPr>
        <p:spPr/>
        <p:txBody>
          <a:bodyPr/>
          <a:lstStyle/>
          <a:p>
            <a:r>
              <a:rPr lang="en-US" b="1" dirty="0" smtClean="0"/>
              <a:t>Social Media:</a:t>
            </a:r>
          </a:p>
          <a:p>
            <a:r>
              <a:rPr lang="en-US" dirty="0" smtClean="0"/>
              <a:t>Facebook </a:t>
            </a:r>
          </a:p>
          <a:p>
            <a:r>
              <a:rPr lang="en-US" dirty="0" smtClean="0"/>
              <a:t>Twitter </a:t>
            </a:r>
          </a:p>
          <a:p>
            <a:r>
              <a:rPr lang="en-US" dirty="0" smtClean="0"/>
              <a:t>WhatsApp</a:t>
            </a:r>
          </a:p>
          <a:p>
            <a:r>
              <a:rPr lang="en-US" dirty="0" smtClean="0"/>
              <a:t>Imo </a:t>
            </a:r>
          </a:p>
          <a:p>
            <a:r>
              <a:rPr lang="en-US" dirty="0" smtClean="0"/>
              <a:t>Skype etc. </a:t>
            </a:r>
          </a:p>
          <a:p>
            <a:r>
              <a:rPr lang="en-US" dirty="0" smtClean="0"/>
              <a:t>These are also the </a:t>
            </a:r>
            <a:r>
              <a:rPr lang="en-US" smtClean="0"/>
              <a:t>powerful tools for participatory development communication.</a:t>
            </a:r>
            <a:endParaRPr lang="en-US" dirty="0"/>
          </a:p>
        </p:txBody>
      </p:sp>
    </p:spTree>
    <p:extLst>
      <p:ext uri="{BB962C8B-B14F-4D97-AF65-F5344CB8AC3E}">
        <p14:creationId xmlns:p14="http://schemas.microsoft.com/office/powerpoint/2010/main" val="31421350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REFRENCES</a:t>
            </a:r>
            <a:endParaRPr lang="en-US" b="1" dirty="0"/>
          </a:p>
        </p:txBody>
      </p:sp>
      <p:sp>
        <p:nvSpPr>
          <p:cNvPr id="3" name="Content Placeholder 2"/>
          <p:cNvSpPr>
            <a:spLocks noGrp="1"/>
          </p:cNvSpPr>
          <p:nvPr>
            <p:ph idx="1"/>
          </p:nvPr>
        </p:nvSpPr>
        <p:spPr/>
        <p:txBody>
          <a:bodyPr/>
          <a:lstStyle/>
          <a:p>
            <a:pPr algn="just"/>
            <a:r>
              <a:rPr lang="en-US" dirty="0" smtClean="0"/>
              <a:t>Development </a:t>
            </a:r>
            <a:r>
              <a:rPr lang="en-US" dirty="0"/>
              <a:t>Communication – MCM 431 Virtual University of </a:t>
            </a:r>
            <a:r>
              <a:rPr lang="en-US" dirty="0" smtClean="0"/>
              <a:t>Pakistan.</a:t>
            </a:r>
            <a:endParaRPr lang="en-US" dirty="0"/>
          </a:p>
          <a:p>
            <a:pPr algn="just"/>
            <a:r>
              <a:rPr lang="en-US" dirty="0"/>
              <a:t>Rogers EM (1976) Communication and </a:t>
            </a:r>
            <a:r>
              <a:rPr lang="en-US" dirty="0" smtClean="0"/>
              <a:t>Development :Critical </a:t>
            </a:r>
            <a:r>
              <a:rPr lang="en-US" dirty="0"/>
              <a:t>Perspectives, Beverly Hills: Sage Publications. </a:t>
            </a:r>
          </a:p>
          <a:p>
            <a:pPr marL="0" indent="0" algn="just">
              <a:buNone/>
            </a:pPr>
            <a:r>
              <a:rPr lang="en-US" dirty="0" smtClean="0"/>
              <a:t> </a:t>
            </a:r>
            <a:endParaRPr lang="en-US" dirty="0"/>
          </a:p>
          <a:p>
            <a:pPr algn="just"/>
            <a:endParaRPr lang="en-US" dirty="0"/>
          </a:p>
        </p:txBody>
      </p:sp>
    </p:spTree>
    <p:extLst>
      <p:ext uri="{BB962C8B-B14F-4D97-AF65-F5344CB8AC3E}">
        <p14:creationId xmlns:p14="http://schemas.microsoft.com/office/powerpoint/2010/main" val="7168311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12192000" cy="6858000"/>
          </a:xfr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a:t>
            </a:r>
            <a:endParaRPr lang="en-US" dirty="0"/>
          </a:p>
        </p:txBody>
      </p:sp>
      <p:sp>
        <p:nvSpPr>
          <p:cNvPr id="4" name="Oval 3"/>
          <p:cNvSpPr/>
          <p:nvPr/>
        </p:nvSpPr>
        <p:spPr>
          <a:xfrm>
            <a:off x="3495368" y="2153265"/>
            <a:ext cx="5250426" cy="283169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t>That’s All</a:t>
            </a:r>
          </a:p>
          <a:p>
            <a:pPr algn="ctr"/>
            <a:r>
              <a:rPr lang="en-US" sz="5400" dirty="0" smtClean="0"/>
              <a:t> Thank</a:t>
            </a:r>
          </a:p>
          <a:p>
            <a:pPr algn="ctr"/>
            <a:r>
              <a:rPr lang="en-US" sz="5400" dirty="0" smtClean="0"/>
              <a:t> You</a:t>
            </a:r>
            <a:endParaRPr lang="en-US" sz="5400" dirty="0"/>
          </a:p>
        </p:txBody>
      </p:sp>
    </p:spTree>
    <p:extLst>
      <p:ext uri="{BB962C8B-B14F-4D97-AF65-F5344CB8AC3E}">
        <p14:creationId xmlns:p14="http://schemas.microsoft.com/office/powerpoint/2010/main" val="1869785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Tools of Participatory Development Communication</a:t>
            </a:r>
            <a:endParaRPr lang="en-US" dirty="0"/>
          </a:p>
        </p:txBody>
      </p:sp>
      <p:sp>
        <p:nvSpPr>
          <p:cNvPr id="3" name="Content Placeholder 2"/>
          <p:cNvSpPr>
            <a:spLocks noGrp="1"/>
          </p:cNvSpPr>
          <p:nvPr>
            <p:ph idx="1"/>
          </p:nvPr>
        </p:nvSpPr>
        <p:spPr/>
        <p:txBody>
          <a:bodyPr>
            <a:normAutofit lnSpcReduction="10000"/>
          </a:bodyPr>
          <a:lstStyle/>
          <a:p>
            <a:r>
              <a:rPr lang="en-US" b="1" dirty="0" smtClean="0"/>
              <a:t>Interpersonal communication tools:</a:t>
            </a:r>
          </a:p>
          <a:p>
            <a:r>
              <a:rPr lang="en-US" dirty="0" smtClean="0"/>
              <a:t>Following are the tools for Interpersonal communication. </a:t>
            </a:r>
          </a:p>
          <a:p>
            <a:r>
              <a:rPr lang="en-US" dirty="0" smtClean="0"/>
              <a:t>Discussion and Debate</a:t>
            </a:r>
          </a:p>
          <a:p>
            <a:r>
              <a:rPr lang="en-US" dirty="0" smtClean="0"/>
              <a:t>Visioning Sessions</a:t>
            </a:r>
          </a:p>
          <a:p>
            <a:r>
              <a:rPr lang="en-US" dirty="0"/>
              <a:t>Focus Group </a:t>
            </a:r>
            <a:r>
              <a:rPr lang="en-US" dirty="0" smtClean="0"/>
              <a:t>Discussions</a:t>
            </a:r>
          </a:p>
          <a:p>
            <a:r>
              <a:rPr lang="en-US" dirty="0"/>
              <a:t>PRA </a:t>
            </a:r>
            <a:r>
              <a:rPr lang="en-US" dirty="0" smtClean="0"/>
              <a:t>Techniques</a:t>
            </a:r>
          </a:p>
          <a:p>
            <a:r>
              <a:rPr lang="en-US" dirty="0" smtClean="0"/>
              <a:t>Role-Playing</a:t>
            </a:r>
          </a:p>
          <a:p>
            <a:r>
              <a:rPr lang="en-US" dirty="0"/>
              <a:t>Visits, Tours, Workshops and </a:t>
            </a:r>
            <a:r>
              <a:rPr lang="en-US" dirty="0" smtClean="0"/>
              <a:t>Exhibitions</a:t>
            </a:r>
          </a:p>
          <a:p>
            <a:r>
              <a:rPr lang="en-US" dirty="0" smtClean="0"/>
              <a:t>Lets briefly discuss one by one</a:t>
            </a:r>
            <a:endParaRPr lang="en-US" dirty="0"/>
          </a:p>
        </p:txBody>
      </p:sp>
    </p:spTree>
    <p:extLst>
      <p:ext uri="{BB962C8B-B14F-4D97-AF65-F5344CB8AC3E}">
        <p14:creationId xmlns:p14="http://schemas.microsoft.com/office/powerpoint/2010/main" val="474516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Tools of Participatory Development Communication</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Discussion </a:t>
            </a:r>
            <a:r>
              <a:rPr lang="en-US" b="1" dirty="0"/>
              <a:t>and </a:t>
            </a:r>
            <a:r>
              <a:rPr lang="en-US" b="1" dirty="0" smtClean="0"/>
              <a:t>Debate:</a:t>
            </a:r>
            <a:endParaRPr lang="en-US" b="1" dirty="0"/>
          </a:p>
          <a:p>
            <a:r>
              <a:rPr lang="en-US" dirty="0"/>
              <a:t>Group discussion and debate are widely used. They are so common that we seldom think of them </a:t>
            </a:r>
            <a:r>
              <a:rPr lang="en-US" dirty="0" smtClean="0"/>
              <a:t>as communication </a:t>
            </a:r>
            <a:r>
              <a:rPr lang="en-US" dirty="0"/>
              <a:t>tools. But if we do, we can greatly enhance their utilization. As communication </a:t>
            </a:r>
            <a:r>
              <a:rPr lang="en-US" dirty="0" smtClean="0"/>
              <a:t>tools, they </a:t>
            </a:r>
            <a:r>
              <a:rPr lang="en-US" dirty="0"/>
              <a:t>should support a given activity (in this case, generally a community meeting), in order to reach </a:t>
            </a:r>
            <a:r>
              <a:rPr lang="en-US" dirty="0" smtClean="0"/>
              <a:t>a specific </a:t>
            </a:r>
            <a:r>
              <a:rPr lang="en-US" dirty="0"/>
              <a:t>objective. Usually, the objective will consist of raising an issue publicly, stimulating </a:t>
            </a:r>
            <a:r>
              <a:rPr lang="en-US" dirty="0" smtClean="0"/>
              <a:t>awareness and </a:t>
            </a:r>
            <a:r>
              <a:rPr lang="en-US" dirty="0"/>
              <a:t>preparing for other activities.</a:t>
            </a:r>
          </a:p>
          <a:p>
            <a:r>
              <a:rPr lang="en-US" dirty="0"/>
              <a:t>A large group discussion is not always the best tool though to facilitate participation. Often, only </a:t>
            </a:r>
            <a:r>
              <a:rPr lang="en-US" dirty="0" smtClean="0"/>
              <a:t>certain categories </a:t>
            </a:r>
            <a:r>
              <a:rPr lang="en-US" dirty="0"/>
              <a:t>of people will talk, offer their arguments or ask questions. In many settings, young people </a:t>
            </a:r>
            <a:r>
              <a:rPr lang="en-US" dirty="0" smtClean="0"/>
              <a:t>or women </a:t>
            </a:r>
            <a:r>
              <a:rPr lang="en-US" dirty="0"/>
              <a:t>will not talk in front of the older men. And of course, many topics cannot be discussed openly </a:t>
            </a:r>
            <a:r>
              <a:rPr lang="en-US" dirty="0" smtClean="0"/>
              <a:t>in public</a:t>
            </a:r>
            <a:r>
              <a:rPr lang="en-US" dirty="0"/>
              <a:t>.</a:t>
            </a:r>
          </a:p>
          <a:p>
            <a:r>
              <a:rPr lang="en-US" dirty="0"/>
              <a:t>The effectiveness of discussion and debate resides in its complementarily with other activities, </a:t>
            </a:r>
            <a:r>
              <a:rPr lang="en-US" dirty="0" smtClean="0"/>
              <a:t>for example </a:t>
            </a:r>
            <a:r>
              <a:rPr lang="en-US" dirty="0"/>
              <a:t>discussions with smaller and more focused groups.</a:t>
            </a:r>
          </a:p>
        </p:txBody>
      </p:sp>
    </p:spTree>
    <p:extLst>
      <p:ext uri="{BB962C8B-B14F-4D97-AF65-F5344CB8AC3E}">
        <p14:creationId xmlns:p14="http://schemas.microsoft.com/office/powerpoint/2010/main" val="2297439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Tools of Participatory Development Communication</a:t>
            </a:r>
            <a:endParaRPr lang="en-US" dirty="0"/>
          </a:p>
        </p:txBody>
      </p:sp>
      <p:sp>
        <p:nvSpPr>
          <p:cNvPr id="3" name="Content Placeholder 2"/>
          <p:cNvSpPr>
            <a:spLocks noGrp="1"/>
          </p:cNvSpPr>
          <p:nvPr>
            <p:ph idx="1"/>
          </p:nvPr>
        </p:nvSpPr>
        <p:spPr/>
        <p:txBody>
          <a:bodyPr>
            <a:normAutofit/>
          </a:bodyPr>
          <a:lstStyle/>
          <a:p>
            <a:r>
              <a:rPr lang="en-US" b="1" dirty="0"/>
              <a:t>Visioning </a:t>
            </a:r>
            <a:r>
              <a:rPr lang="en-US" b="1" dirty="0" smtClean="0"/>
              <a:t>Sessions:</a:t>
            </a:r>
            <a:endParaRPr lang="en-US" b="1" dirty="0"/>
          </a:p>
          <a:p>
            <a:r>
              <a:rPr lang="en-US" dirty="0"/>
              <a:t>The same applies to visioning sessions of a film or video. Usually, these sessions are organized during </a:t>
            </a:r>
            <a:r>
              <a:rPr lang="en-US" dirty="0" smtClean="0"/>
              <a:t>a public </a:t>
            </a:r>
            <a:r>
              <a:rPr lang="en-US" dirty="0"/>
              <a:t>meeting where resource persons talk about a given issue, and where, after the projection, </a:t>
            </a:r>
            <a:r>
              <a:rPr lang="en-US" dirty="0" smtClean="0"/>
              <a:t>a discussion </a:t>
            </a:r>
            <a:r>
              <a:rPr lang="en-US" dirty="0"/>
              <a:t>is organized. This tool is very effective in raising awareness on a specific issue, or to </a:t>
            </a:r>
            <a:r>
              <a:rPr lang="en-US" dirty="0" smtClean="0"/>
              <a:t>introduce knowledge </a:t>
            </a:r>
            <a:r>
              <a:rPr lang="en-US" dirty="0"/>
              <a:t>or behavior elements, but as a single activity, it has little potential to stimulate participation </a:t>
            </a:r>
            <a:r>
              <a:rPr lang="en-US" dirty="0" smtClean="0"/>
              <a:t>to work </a:t>
            </a:r>
            <a:r>
              <a:rPr lang="en-US" dirty="0"/>
              <a:t>out some solutions.</a:t>
            </a:r>
          </a:p>
          <a:p>
            <a:r>
              <a:rPr lang="en-US" dirty="0"/>
              <a:t>Again, the effectiveness of the tool is linked with the organization of other activities, again with </a:t>
            </a:r>
            <a:r>
              <a:rPr lang="en-US" dirty="0" smtClean="0"/>
              <a:t>smaller and </a:t>
            </a:r>
            <a:r>
              <a:rPr lang="en-US" dirty="0"/>
              <a:t>more focused groups.</a:t>
            </a:r>
          </a:p>
        </p:txBody>
      </p:sp>
    </p:spTree>
    <p:extLst>
      <p:ext uri="{BB962C8B-B14F-4D97-AF65-F5344CB8AC3E}">
        <p14:creationId xmlns:p14="http://schemas.microsoft.com/office/powerpoint/2010/main" val="321763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Tools of Participatory Development Communication</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Focus Group </a:t>
            </a:r>
            <a:r>
              <a:rPr lang="en-US" b="1" dirty="0" smtClean="0"/>
              <a:t>Discussions:</a:t>
            </a:r>
            <a:endParaRPr lang="en-US" b="1" dirty="0"/>
          </a:p>
          <a:p>
            <a:r>
              <a:rPr lang="en-US" dirty="0"/>
              <a:t>A focus group discussion is held with a small number of people (7–10) who share similar </a:t>
            </a:r>
            <a:r>
              <a:rPr lang="en-US" dirty="0" smtClean="0"/>
              <a:t>characteristics. The </a:t>
            </a:r>
            <a:r>
              <a:rPr lang="en-US" dirty="0"/>
              <a:t>information obtained through this technique is considered valid for other community members </a:t>
            </a:r>
            <a:r>
              <a:rPr lang="en-US" dirty="0" smtClean="0"/>
              <a:t>who demonstrate </a:t>
            </a:r>
            <a:r>
              <a:rPr lang="en-US" dirty="0"/>
              <a:t>those characteristics.</a:t>
            </a:r>
          </a:p>
          <a:p>
            <a:r>
              <a:rPr lang="en-US" dirty="0"/>
              <a:t>The discussion evolves along the lines of a discussion guide, prepared before hand, but the questions </a:t>
            </a:r>
            <a:r>
              <a:rPr lang="en-US" dirty="0" smtClean="0"/>
              <a:t>are open-ended</a:t>
            </a:r>
            <a:r>
              <a:rPr lang="en-US" dirty="0"/>
              <a:t>. The idea is to enable every participant to express his/her opinions on a given topic.</a:t>
            </a:r>
          </a:p>
          <a:p>
            <a:r>
              <a:rPr lang="en-US" dirty="0"/>
              <a:t>In many cases, a focus group discussion can also evolve in a strategy-developing activity, with </a:t>
            </a:r>
            <a:r>
              <a:rPr lang="en-US" dirty="0" smtClean="0"/>
              <a:t>each participant </a:t>
            </a:r>
            <a:r>
              <a:rPr lang="en-US" dirty="0"/>
              <a:t>contributing not only to the identification of a problem, causes or solutions, but also in </a:t>
            </a:r>
            <a:r>
              <a:rPr lang="en-US" dirty="0" smtClean="0"/>
              <a:t>a strategy </a:t>
            </a:r>
            <a:r>
              <a:rPr lang="en-US" dirty="0"/>
              <a:t>which could facilitate community participation to the resolution of that problem and </a:t>
            </a:r>
            <a:r>
              <a:rPr lang="en-US" dirty="0" smtClean="0"/>
              <a:t>the experimentation </a:t>
            </a:r>
            <a:r>
              <a:rPr lang="en-US" dirty="0"/>
              <a:t>of the potential solutions.</a:t>
            </a:r>
          </a:p>
        </p:txBody>
      </p:sp>
    </p:spTree>
    <p:extLst>
      <p:ext uri="{BB962C8B-B14F-4D97-AF65-F5344CB8AC3E}">
        <p14:creationId xmlns:p14="http://schemas.microsoft.com/office/powerpoint/2010/main" val="501695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Tools of Participatory Development Communication</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PRA </a:t>
            </a:r>
            <a:r>
              <a:rPr lang="en-US" b="1" dirty="0" smtClean="0"/>
              <a:t>Techniques:</a:t>
            </a:r>
            <a:endParaRPr lang="en-US" b="1" dirty="0"/>
          </a:p>
          <a:p>
            <a:r>
              <a:rPr lang="en-US" dirty="0"/>
              <a:t>Participatory rural appraisal techniques are well documented and used in the field. The exercises </a:t>
            </a:r>
            <a:r>
              <a:rPr lang="en-US" dirty="0" smtClean="0"/>
              <a:t>can include </a:t>
            </a:r>
            <a:r>
              <a:rPr lang="en-US" dirty="0"/>
              <a:t>the use of different techniques like collective mapping of the local area, developing a time </a:t>
            </a:r>
            <a:r>
              <a:rPr lang="en-US" dirty="0" smtClean="0"/>
              <a:t>line, ranking </a:t>
            </a:r>
            <a:r>
              <a:rPr lang="en-US" dirty="0"/>
              <a:t>the importance of problems inside a matrix, wealth ranking, doing observation walks, using </a:t>
            </a:r>
            <a:r>
              <a:rPr lang="en-US" dirty="0" smtClean="0"/>
              <a:t>Venn diagrams</a:t>
            </a:r>
            <a:r>
              <a:rPr lang="en-US" dirty="0"/>
              <a:t>, producing season ability diagrams, etc. As communication tools, they give us a lot of </a:t>
            </a:r>
            <a:r>
              <a:rPr lang="en-US" dirty="0" smtClean="0"/>
              <a:t>information </a:t>
            </a:r>
            <a:r>
              <a:rPr lang="en-US" dirty="0"/>
              <a:t>in a limited time span about the characterization of natural resources in a given area </a:t>
            </a:r>
            <a:r>
              <a:rPr lang="en-US" dirty="0" smtClean="0"/>
              <a:t>and basic </a:t>
            </a:r>
            <a:r>
              <a:rPr lang="en-US" dirty="0"/>
              <a:t>social, economic and political information, in order to plan a development or research </a:t>
            </a:r>
            <a:r>
              <a:rPr lang="en-US" dirty="0" smtClean="0"/>
              <a:t>project.</a:t>
            </a:r>
          </a:p>
          <a:p>
            <a:r>
              <a:rPr lang="en-US" dirty="0" smtClean="0"/>
              <a:t> As such</a:t>
            </a:r>
            <a:r>
              <a:rPr lang="en-US" dirty="0"/>
              <a:t>, they are powerful tools for facilitating the participation of community members. But as </a:t>
            </a:r>
            <a:r>
              <a:rPr lang="en-US" dirty="0" smtClean="0"/>
              <a:t>mentioned earlier</a:t>
            </a:r>
            <a:r>
              <a:rPr lang="en-US" dirty="0"/>
              <a:t>, they can also be used restrictively, when the different techniques are not fully in the hands of </a:t>
            </a:r>
            <a:r>
              <a:rPr lang="en-US" dirty="0" smtClean="0"/>
              <a:t>the participants </a:t>
            </a:r>
            <a:r>
              <a:rPr lang="en-US" dirty="0"/>
              <a:t>and remain techniques used by the research team only to gather information for their </a:t>
            </a:r>
            <a:r>
              <a:rPr lang="en-US" dirty="0" smtClean="0"/>
              <a:t>own purposes.</a:t>
            </a:r>
            <a:endParaRPr lang="en-US" dirty="0"/>
          </a:p>
        </p:txBody>
      </p:sp>
    </p:spTree>
    <p:extLst>
      <p:ext uri="{BB962C8B-B14F-4D97-AF65-F5344CB8AC3E}">
        <p14:creationId xmlns:p14="http://schemas.microsoft.com/office/powerpoint/2010/main" val="2259099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Tools of Participatory Development Communication</a:t>
            </a:r>
            <a:endParaRPr lang="en-US" dirty="0"/>
          </a:p>
        </p:txBody>
      </p:sp>
      <p:sp>
        <p:nvSpPr>
          <p:cNvPr id="3" name="Content Placeholder 2"/>
          <p:cNvSpPr>
            <a:spLocks noGrp="1"/>
          </p:cNvSpPr>
          <p:nvPr>
            <p:ph idx="1"/>
          </p:nvPr>
        </p:nvSpPr>
        <p:spPr/>
        <p:txBody>
          <a:bodyPr>
            <a:normAutofit lnSpcReduction="10000"/>
          </a:bodyPr>
          <a:lstStyle/>
          <a:p>
            <a:r>
              <a:rPr lang="en-US" b="1" dirty="0" smtClean="0"/>
              <a:t>PRA Techniques: (continued)</a:t>
            </a:r>
          </a:p>
          <a:p>
            <a:r>
              <a:rPr lang="en-US" dirty="0" smtClean="0"/>
              <a:t>The main idea in using PRA is to collect information quickly with the participation of community members and to share it so that everyone becomes empowered by that information and can participate better in the analysis and decision-making processes.</a:t>
            </a:r>
          </a:p>
          <a:p>
            <a:r>
              <a:rPr lang="en-US" dirty="0" smtClean="0"/>
              <a:t>When this does not happen, and when researchers or development practitioners go back with the information without nurturing this empowerment process, the technique is not applied as it should. </a:t>
            </a:r>
            <a:r>
              <a:rPr lang="en-US" dirty="0" err="1" smtClean="0"/>
              <a:t>Infact</a:t>
            </a:r>
            <a:r>
              <a:rPr lang="en-US" dirty="0" smtClean="0"/>
              <a:t>, such a process can be detrimental because researchers and practitioners then think that they are doing participatory work, when, in fact community members are only “being participated”.</a:t>
            </a:r>
          </a:p>
          <a:p>
            <a:endParaRPr lang="en-US" dirty="0"/>
          </a:p>
        </p:txBody>
      </p:sp>
    </p:spTree>
    <p:extLst>
      <p:ext uri="{BB962C8B-B14F-4D97-AF65-F5344CB8AC3E}">
        <p14:creationId xmlns:p14="http://schemas.microsoft.com/office/powerpoint/2010/main" val="2258542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Tools of Participatory Development Communication</a:t>
            </a:r>
            <a:endParaRPr lang="en-US" dirty="0"/>
          </a:p>
        </p:txBody>
      </p:sp>
      <p:sp>
        <p:nvSpPr>
          <p:cNvPr id="3" name="Content Placeholder 2"/>
          <p:cNvSpPr>
            <a:spLocks noGrp="1"/>
          </p:cNvSpPr>
          <p:nvPr>
            <p:ph idx="1"/>
          </p:nvPr>
        </p:nvSpPr>
        <p:spPr/>
        <p:txBody>
          <a:bodyPr>
            <a:normAutofit fontScale="92500"/>
          </a:bodyPr>
          <a:lstStyle/>
          <a:p>
            <a:r>
              <a:rPr lang="en-US" b="1" dirty="0" smtClean="0"/>
              <a:t>Role-Playing:</a:t>
            </a:r>
            <a:endParaRPr lang="en-US" b="1" dirty="0"/>
          </a:p>
          <a:p>
            <a:r>
              <a:rPr lang="en-US" dirty="0"/>
              <a:t>Role-playing can be a very interesting way to facilitate participation in a small group, identify </a:t>
            </a:r>
            <a:r>
              <a:rPr lang="en-US" dirty="0" smtClean="0"/>
              <a:t>attitudes and </a:t>
            </a:r>
            <a:r>
              <a:rPr lang="en-US" dirty="0"/>
              <a:t>collect views and perceptions. In a role-play, two to five people take a specific identity and play </a:t>
            </a:r>
            <a:r>
              <a:rPr lang="en-US" dirty="0" smtClean="0"/>
              <a:t>the interaction </a:t>
            </a:r>
            <a:r>
              <a:rPr lang="en-US" dirty="0"/>
              <a:t>between the characters. It is interesting when the situation asks for one character to make </a:t>
            </a:r>
            <a:r>
              <a:rPr lang="en-US" dirty="0" smtClean="0"/>
              <a:t>a case </a:t>
            </a:r>
            <a:r>
              <a:rPr lang="en-US" dirty="0"/>
              <a:t>before the other ones or try to influence them.</a:t>
            </a:r>
          </a:p>
          <a:p>
            <a:r>
              <a:rPr lang="en-US" dirty="0"/>
              <a:t>As an example, one character could take the role of a researcher coming to the community, and </a:t>
            </a:r>
            <a:r>
              <a:rPr lang="en-US" dirty="0" smtClean="0"/>
              <a:t>another would </a:t>
            </a:r>
            <a:r>
              <a:rPr lang="en-US" dirty="0"/>
              <a:t>play a community member. Each would simulate a situation in which the researcher engages in </a:t>
            </a:r>
            <a:r>
              <a:rPr lang="en-US" dirty="0" smtClean="0"/>
              <a:t>a dialogue </a:t>
            </a:r>
            <a:r>
              <a:rPr lang="en-US" dirty="0"/>
              <a:t>with the community member to identify her communication needs regarding a specific </a:t>
            </a:r>
            <a:r>
              <a:rPr lang="en-US" dirty="0" smtClean="0"/>
              <a:t>natural resource </a:t>
            </a:r>
            <a:r>
              <a:rPr lang="en-US" dirty="0"/>
              <a:t>management initiative.</a:t>
            </a:r>
          </a:p>
        </p:txBody>
      </p:sp>
    </p:spTree>
    <p:extLst>
      <p:ext uri="{BB962C8B-B14F-4D97-AF65-F5344CB8AC3E}">
        <p14:creationId xmlns:p14="http://schemas.microsoft.com/office/powerpoint/2010/main" val="24440087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98</TotalTime>
  <Words>2817</Words>
  <Application>Microsoft Office PowerPoint</Application>
  <PresentationFormat>Custom</PresentationFormat>
  <Paragraphs>124</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Tools of Participatory Development Communication</vt:lpstr>
      <vt:lpstr>Tools of Participatory Development Communication</vt:lpstr>
      <vt:lpstr>Tools of Participatory Development Communication</vt:lpstr>
      <vt:lpstr>Tools of Participatory Development Communication</vt:lpstr>
      <vt:lpstr>Tools of Participatory Development Communication</vt:lpstr>
      <vt:lpstr>Tools of Participatory Development Communication</vt:lpstr>
      <vt:lpstr>Tools of Participatory Development Communication</vt:lpstr>
      <vt:lpstr>Tools of Participatory Development Communication</vt:lpstr>
      <vt:lpstr>Tools of Participatory Development Communication</vt:lpstr>
      <vt:lpstr>Tools of Participatory Development Communication</vt:lpstr>
      <vt:lpstr>Tools of Participatory Development Communication</vt:lpstr>
      <vt:lpstr>Tools of Participatory Development Communication</vt:lpstr>
      <vt:lpstr>Tools of Participatory Development Communication</vt:lpstr>
      <vt:lpstr>Tools of Participatory Development Communication</vt:lpstr>
      <vt:lpstr>Tools of Participatory Development Communication</vt:lpstr>
      <vt:lpstr>Tools of Participatory Development Communication</vt:lpstr>
      <vt:lpstr>Tools of Participatory Development Communication</vt:lpstr>
      <vt:lpstr>Tools of Participatory Development Communication</vt:lpstr>
      <vt:lpstr>Tools of Participatory Development Communication</vt:lpstr>
      <vt:lpstr>Tools of Participatory Development Communication</vt:lpstr>
      <vt:lpstr>Tools of Participatory Development Communication</vt:lpstr>
      <vt:lpstr>Tools of Participatory Development Communication</vt:lpstr>
      <vt:lpstr>Tools of Participatory Development Communication</vt:lpstr>
      <vt:lpstr>Tools of Participatory Development Communication</vt:lpstr>
      <vt:lpstr>Tools of Participatory Development Communication</vt:lpstr>
      <vt:lpstr>Tools of Participatory Development Communication</vt:lpstr>
      <vt:lpstr>Tools of Participatory Development Communication</vt:lpstr>
      <vt:lpstr>REFRENCES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Tools of Participatory development communication</dc:title>
  <dc:creator>Dell</dc:creator>
  <cp:lastModifiedBy>Windows User</cp:lastModifiedBy>
  <cp:revision>16</cp:revision>
  <dcterms:created xsi:type="dcterms:W3CDTF">2020-06-15T05:33:27Z</dcterms:created>
  <dcterms:modified xsi:type="dcterms:W3CDTF">2020-06-17T18:06:22Z</dcterms:modified>
</cp:coreProperties>
</file>