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58" r:id="rId3"/>
    <p:sldId id="259" r:id="rId4"/>
    <p:sldId id="260" r:id="rId5"/>
    <p:sldId id="261" r:id="rId6"/>
    <p:sldId id="27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9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9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076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8845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55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12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1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8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5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2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0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0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41C54-E3BC-42D6-97E1-63031F2EFC2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CE7C22-5E0A-4391-8624-BD3896B5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4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995055"/>
            <a:ext cx="8153400" cy="196734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rial Black" panose="020B0A04020102020204" pitchFamily="34" charset="0"/>
              </a:rPr>
              <a:t>DOCTOR AND PATIENT RELATIONSHIP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2282" y="5278582"/>
            <a:ext cx="2819400" cy="5334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400" b="1" dirty="0"/>
              <a:t>Shahzad Anwar</a:t>
            </a:r>
          </a:p>
        </p:txBody>
      </p:sp>
    </p:spTree>
    <p:extLst>
      <p:ext uri="{BB962C8B-B14F-4D97-AF65-F5344CB8AC3E}">
        <p14:creationId xmlns:p14="http://schemas.microsoft.com/office/powerpoint/2010/main" val="22052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Doctor’s Expectations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7258" y="1873828"/>
            <a:ext cx="8915400" cy="37776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/>
              <a:t>Doctor expects from patient….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Reality / Truth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Trust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Respect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To be listened to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To obey the rules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7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Patient’s </a:t>
            </a:r>
            <a:r>
              <a:rPr lang="en-US" sz="4400" b="1" dirty="0">
                <a:latin typeface="Arial Black" panose="020B0A04020102020204" pitchFamily="34" charset="0"/>
              </a:rPr>
              <a:t>Expectations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/>
              <a:t>Patient expects from doctor…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To be listened to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Acceptance </a:t>
            </a:r>
            <a:r>
              <a:rPr lang="en-US" sz="2400" dirty="0"/>
              <a:t>/ Sympathy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Honesty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Treatment / Cure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Medication</a:t>
            </a:r>
          </a:p>
        </p:txBody>
      </p:sp>
    </p:spTree>
    <p:extLst>
      <p:ext uri="{BB962C8B-B14F-4D97-AF65-F5344CB8AC3E}">
        <p14:creationId xmlns:p14="http://schemas.microsoft.com/office/powerpoint/2010/main" val="26213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599"/>
            <a:ext cx="9389918" cy="128154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</a:rPr>
              <a:t>If patient’s expectations are not met…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91143"/>
            <a:ext cx="8915400" cy="44473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/>
              <a:t>Patient may….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Lose </a:t>
            </a:r>
            <a:r>
              <a:rPr lang="en-US" sz="2400" dirty="0"/>
              <a:t>trust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Become depressed / angry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Not follow advice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Refuse to take medication or treatment process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Find another doctor</a:t>
            </a:r>
          </a:p>
        </p:txBody>
      </p:sp>
    </p:spTree>
    <p:extLst>
      <p:ext uri="{BB962C8B-B14F-4D97-AF65-F5344CB8AC3E}">
        <p14:creationId xmlns:p14="http://schemas.microsoft.com/office/powerpoint/2010/main" val="13446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685800"/>
            <a:ext cx="9866312" cy="97231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atin typeface="Arial Black" panose="020B0A04020102020204" pitchFamily="34" charset="0"/>
              </a:rPr>
              <a:t>If doctor’s expectations are not met…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07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/>
              <a:t>Doctor may…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Become annoyed / frustrated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Refuse </a:t>
            </a:r>
            <a:r>
              <a:rPr lang="en-US" sz="2400" dirty="0"/>
              <a:t>to </a:t>
            </a:r>
            <a:r>
              <a:rPr lang="en-US" sz="2400" dirty="0" smtClean="0"/>
              <a:t>see that </a:t>
            </a:r>
            <a:r>
              <a:rPr lang="en-US" sz="2400" dirty="0"/>
              <a:t>patient again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Not </a:t>
            </a:r>
            <a:r>
              <a:rPr lang="en-US" sz="2400" dirty="0" smtClean="0"/>
              <a:t>listen properly or ignores that patient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Refer </a:t>
            </a:r>
            <a:r>
              <a:rPr lang="en-US" sz="2400" dirty="0"/>
              <a:t>to another doctor</a:t>
            </a:r>
          </a:p>
        </p:txBody>
      </p:sp>
    </p:spTree>
    <p:extLst>
      <p:ext uri="{BB962C8B-B14F-4D97-AF65-F5344CB8AC3E}">
        <p14:creationId xmlns:p14="http://schemas.microsoft.com/office/powerpoint/2010/main" val="690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Boundaries in DPR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b="1" u="sng" dirty="0"/>
              <a:t>Assignment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/>
              <a:t>Boundaries in doctor-patient relationship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Boundaries of doctor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Boundaries of patient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953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7608" y="1724891"/>
            <a:ext cx="7000009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89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Thank You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Definition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576" y="2029691"/>
            <a:ext cx="8915400" cy="37776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/>
              <a:t>The interaction established between physician and patient to return to health, relieve patient’s suffering and prevent illness.</a:t>
            </a:r>
          </a:p>
        </p:txBody>
      </p:sp>
      <p:pic>
        <p:nvPicPr>
          <p:cNvPr id="4" name="Picture 3" descr="doctor-patient-relationship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012" y="3777622"/>
            <a:ext cx="4419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972312"/>
          </a:xfrm>
        </p:spPr>
        <p:txBody>
          <a:bodyPr/>
          <a:lstStyle/>
          <a:p>
            <a:pPr algn="ctr"/>
            <a:r>
              <a:rPr lang="en-US" sz="4400" b="1" dirty="0" smtClean="0"/>
              <a:t>Importance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1536" y="1676400"/>
            <a:ext cx="8572500" cy="48463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 smtClean="0"/>
              <a:t>The quality of doctor-patient relationship is important for both parties (physician and patient).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 smtClean="0"/>
              <a:t>A strong relationship between doctor and patient will lead to collection of maximum and quality information about the patient’s disease and better health care for patient and their family.</a:t>
            </a:r>
          </a:p>
        </p:txBody>
      </p:sp>
    </p:spTree>
    <p:extLst>
      <p:ext uri="{BB962C8B-B14F-4D97-AF65-F5344CB8AC3E}">
        <p14:creationId xmlns:p14="http://schemas.microsoft.com/office/powerpoint/2010/main" val="26956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7962900" cy="9723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Types of DPR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900" y="1981200"/>
            <a:ext cx="7696200" cy="438912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800" b="1" dirty="0" smtClean="0"/>
              <a:t>Paternalistic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800" b="1" dirty="0" smtClean="0"/>
              <a:t>Default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800" b="1" dirty="0" smtClean="0"/>
              <a:t>Consumerist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800" b="1" dirty="0" smtClean="0"/>
              <a:t>Mutuality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92659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Paternalistic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0680"/>
            <a:ext cx="8229600" cy="469392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 smtClean="0"/>
              <a:t>It refers to the interaction in which decision is taken by the health care professional in order to benefit the patients.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 smtClean="0"/>
              <a:t>Doctor acts as a father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 smtClean="0"/>
              <a:t>Patient accepts that paternal role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b="1" dirty="0" smtClean="0"/>
              <a:t>   of doctor and follows his guideline.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ctor-patient-relationship-8-638.jpg"/>
          <p:cNvPicPr>
            <a:picLocks noChangeAspect="1"/>
          </p:cNvPicPr>
          <p:nvPr/>
        </p:nvPicPr>
        <p:blipFill rotWithShape="1">
          <a:blip r:embed="rId2"/>
          <a:srcRect l="12963" r="14815"/>
          <a:stretch/>
        </p:blipFill>
        <p:spPr>
          <a:xfrm>
            <a:off x="8156864" y="3061855"/>
            <a:ext cx="3276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462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Default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566" y="1745673"/>
            <a:ext cx="9173298" cy="41655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/>
              <a:t>That type of DPR in which doctor and patient both are passive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Patient is fearful in adopting a participative role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Lack of sufficient direction in consultation from doctor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1623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Consumerist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536" y="1847088"/>
            <a:ext cx="8229600" cy="43891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 smtClean="0"/>
              <a:t>That type of interaction in which patient is active and takes decision, while </a:t>
            </a:r>
            <a:r>
              <a:rPr lang="en-US" sz="2500" b="1" dirty="0"/>
              <a:t>d</a:t>
            </a:r>
            <a:r>
              <a:rPr lang="en-US" sz="2500" b="1" dirty="0" smtClean="0"/>
              <a:t>octor is passive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 smtClean="0"/>
              <a:t>Doctor follows the patient’s opinions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/>
              <a:t>Patient reduces doctor’s </a:t>
            </a:r>
            <a:r>
              <a:rPr lang="en-US" sz="2500" b="1" dirty="0" smtClean="0"/>
              <a:t>control</a:t>
            </a:r>
            <a:endParaRPr lang="en-US" sz="2500" b="1" dirty="0"/>
          </a:p>
        </p:txBody>
      </p:sp>
      <p:pic>
        <p:nvPicPr>
          <p:cNvPr id="4" name="Picture 3" descr="doctor-patient-relationship-10-638.jpg"/>
          <p:cNvPicPr>
            <a:picLocks noChangeAspect="1"/>
          </p:cNvPicPr>
          <p:nvPr/>
        </p:nvPicPr>
        <p:blipFill rotWithShape="1">
          <a:blip r:embed="rId2"/>
          <a:srcRect r="12844"/>
          <a:stretch/>
        </p:blipFill>
        <p:spPr>
          <a:xfrm>
            <a:off x="8129154" y="3141518"/>
            <a:ext cx="36195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Mutuality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896" y="1676400"/>
            <a:ext cx="80010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/>
              <a:t>Mutual relation between </a:t>
            </a:r>
            <a:r>
              <a:rPr lang="en-US" sz="2500" b="1" dirty="0" smtClean="0"/>
              <a:t>doctor and patient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 smtClean="0"/>
              <a:t>Meetings between understanding parties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/>
              <a:t>Both are equal </a:t>
            </a:r>
            <a:r>
              <a:rPr lang="en-US" sz="2500" b="1" dirty="0" smtClean="0"/>
              <a:t>partners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b="1" dirty="0" smtClean="0"/>
              <a:t>Exchange of ideas</a:t>
            </a:r>
            <a:endParaRPr lang="en-US" sz="2500" b="1" dirty="0"/>
          </a:p>
        </p:txBody>
      </p:sp>
      <p:pic>
        <p:nvPicPr>
          <p:cNvPr id="4" name="Picture 3" descr="doctor-patient-relationship-9-638.jpg"/>
          <p:cNvPicPr>
            <a:picLocks noChangeAspect="1"/>
          </p:cNvPicPr>
          <p:nvPr/>
        </p:nvPicPr>
        <p:blipFill rotWithShape="1">
          <a:blip r:embed="rId2"/>
          <a:srcRect l="15789"/>
          <a:stretch/>
        </p:blipFill>
        <p:spPr>
          <a:xfrm>
            <a:off x="8049491" y="3023754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4E814C-D048-47BB-A4B8-843B85A6C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4779" y="58254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Types of Relationships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55214F3D-7622-4E0E-A6E7-C52E83C63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222102"/>
              </p:ext>
            </p:extLst>
          </p:nvPr>
        </p:nvGraphicFramePr>
        <p:xfrm>
          <a:off x="1132609" y="2286000"/>
          <a:ext cx="9763992" cy="342900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254664">
                  <a:extLst>
                    <a:ext uri="{9D8B030D-6E8A-4147-A177-3AD203B41FA5}">
                      <a16:colId xmlns="" xmlns:a16="http://schemas.microsoft.com/office/drawing/2014/main" val="3748736423"/>
                    </a:ext>
                  </a:extLst>
                </a:gridCol>
                <a:gridCol w="3254664">
                  <a:extLst>
                    <a:ext uri="{9D8B030D-6E8A-4147-A177-3AD203B41FA5}">
                      <a16:colId xmlns="" xmlns:a16="http://schemas.microsoft.com/office/drawing/2014/main" val="1392424414"/>
                    </a:ext>
                  </a:extLst>
                </a:gridCol>
                <a:gridCol w="3254664">
                  <a:extLst>
                    <a:ext uri="{9D8B030D-6E8A-4147-A177-3AD203B41FA5}">
                      <a16:colId xmlns="" xmlns:a16="http://schemas.microsoft.com/office/drawing/2014/main" val="83291097"/>
                    </a:ext>
                  </a:extLst>
                </a:gridCol>
              </a:tblGrid>
              <a:tr h="1285875">
                <a:tc>
                  <a:txBody>
                    <a:bodyPr/>
                    <a:lstStyle/>
                    <a:p>
                      <a:r>
                        <a:rPr lang="en-US" sz="2400" dirty="0"/>
                        <a:t>T</a:t>
                      </a:r>
                      <a:r>
                        <a:rPr lang="en-US" sz="2400" dirty="0" smtClean="0"/>
                        <a:t>ypes</a:t>
                      </a:r>
                      <a:endParaRPr 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Physician control</a:t>
                      </a:r>
                    </a:p>
                    <a:p>
                      <a:r>
                        <a:rPr lang="en-US" sz="2400" dirty="0"/>
                        <a:t>(low)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Physician’s control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(high)</a:t>
                      </a: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178673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Patient control (low)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default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paternalism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088293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r>
                        <a:rPr lang="en-US" sz="2400" b="1" dirty="0"/>
                        <a:t>Patient’s control (high)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consumerism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mutuality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016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48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</TotalTime>
  <Words>335</Words>
  <Application>Microsoft Office PowerPoint</Application>
  <PresentationFormat>Custom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DOCTOR AND PATIENT RELATIONSHIP</vt:lpstr>
      <vt:lpstr>Definition</vt:lpstr>
      <vt:lpstr>Importance </vt:lpstr>
      <vt:lpstr>Types of DPR</vt:lpstr>
      <vt:lpstr>Paternalistic</vt:lpstr>
      <vt:lpstr>Default</vt:lpstr>
      <vt:lpstr>Consumerist</vt:lpstr>
      <vt:lpstr>Mutuality</vt:lpstr>
      <vt:lpstr>Types of Relationships</vt:lpstr>
      <vt:lpstr>Doctor’s Expectations</vt:lpstr>
      <vt:lpstr>Patient’s Expectations</vt:lpstr>
      <vt:lpstr>If patient’s expectations are not met…</vt:lpstr>
      <vt:lpstr>If doctor’s expectations are not met…</vt:lpstr>
      <vt:lpstr>Boundaries in DPR</vt:lpstr>
      <vt:lpstr>  Thank You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</dc:title>
  <dc:creator>Shahzad Anwar</dc:creator>
  <cp:lastModifiedBy>Administrator</cp:lastModifiedBy>
  <cp:revision>40</cp:revision>
  <dcterms:created xsi:type="dcterms:W3CDTF">2018-06-05T19:40:34Z</dcterms:created>
  <dcterms:modified xsi:type="dcterms:W3CDTF">2020-11-18T06:42:41Z</dcterms:modified>
</cp:coreProperties>
</file>