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315" r:id="rId4"/>
    <p:sldId id="326" r:id="rId5"/>
    <p:sldId id="374" r:id="rId6"/>
    <p:sldId id="375" r:id="rId7"/>
    <p:sldId id="376" r:id="rId8"/>
    <p:sldId id="377" r:id="rId9"/>
    <p:sldId id="378" r:id="rId10"/>
    <p:sldId id="379" r:id="rId11"/>
    <p:sldId id="380" r:id="rId12"/>
    <p:sldId id="381" r:id="rId13"/>
    <p:sldId id="383" r:id="rId14"/>
    <p:sldId id="384" r:id="rId15"/>
    <p:sldId id="327" r:id="rId16"/>
    <p:sldId id="316" r:id="rId17"/>
    <p:sldId id="328" r:id="rId18"/>
    <p:sldId id="386" r:id="rId19"/>
    <p:sldId id="387" r:id="rId20"/>
    <p:sldId id="29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5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93DC487-BA75-46E1-8B94-A9015F2E30AC}" type="datetimeFigureOut">
              <a:rPr lang="en-US" smtClean="0"/>
              <a:pPr/>
              <a:t>4/3/2020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318474B-B613-4F13-8290-949CCB54E9B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3DC487-BA75-46E1-8B94-A9015F2E30AC}"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474B-B613-4F13-8290-949CCB54E9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3DC487-BA75-46E1-8B94-A9015F2E30AC}"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474B-B613-4F13-8290-949CCB54E9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3DC487-BA75-46E1-8B94-A9015F2E30AC}"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474B-B613-4F13-8290-949CCB54E9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3DC487-BA75-46E1-8B94-A9015F2E30AC}"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474B-B613-4F13-8290-949CCB54E9B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3DC487-BA75-46E1-8B94-A9015F2E30AC}"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8474B-B613-4F13-8290-949CCB54E9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3DC487-BA75-46E1-8B94-A9015F2E30AC}" type="datetimeFigureOut">
              <a:rPr lang="en-US" smtClean="0"/>
              <a:pPr/>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8474B-B613-4F13-8290-949CCB54E9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3DC487-BA75-46E1-8B94-A9015F2E30AC}" type="datetimeFigureOut">
              <a:rPr lang="en-US" smtClean="0"/>
              <a:pPr/>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8474B-B613-4F13-8290-949CCB54E9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DC487-BA75-46E1-8B94-A9015F2E30AC}" type="datetimeFigureOut">
              <a:rPr lang="en-US" smtClean="0"/>
              <a:pPr/>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8474B-B613-4F13-8290-949CCB54E9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3DC487-BA75-46E1-8B94-A9015F2E30AC}"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8474B-B613-4F13-8290-949CCB54E9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3DC487-BA75-46E1-8B94-A9015F2E30AC}"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318474B-B613-4F13-8290-949CCB54E9B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93DC487-BA75-46E1-8B94-A9015F2E30AC}" type="datetimeFigureOut">
              <a:rPr lang="en-US" smtClean="0"/>
              <a:pPr/>
              <a:t>4/3/2020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18474B-B613-4F13-8290-949CCB54E9B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552" y="381000"/>
            <a:ext cx="7851648" cy="990600"/>
          </a:xfrm>
        </p:spPr>
        <p:style>
          <a:lnRef idx="0">
            <a:schemeClr val="dk1"/>
          </a:lnRef>
          <a:fillRef idx="3">
            <a:schemeClr val="dk1"/>
          </a:fillRef>
          <a:effectRef idx="3">
            <a:schemeClr val="dk1"/>
          </a:effectRef>
          <a:fontRef idx="minor">
            <a:schemeClr val="lt1"/>
          </a:fontRef>
        </p:style>
        <p:txBody>
          <a:bodyPr>
            <a:normAutofit/>
          </a:bodyPr>
          <a:lstStyle/>
          <a:p>
            <a:pPr algn="l"/>
            <a:r>
              <a:rPr lang="en-US" sz="4400" dirty="0" smtClean="0"/>
              <a:t>       </a:t>
            </a:r>
            <a:r>
              <a:rPr lang="en-US" sz="4800" dirty="0" smtClean="0"/>
              <a:t>Balance </a:t>
            </a:r>
            <a:r>
              <a:rPr lang="en-US" sz="4800" dirty="0" smtClean="0"/>
              <a:t>&amp;  Coordination</a:t>
            </a:r>
            <a:endParaRPr lang="en-US" sz="4800" dirty="0"/>
          </a:p>
        </p:txBody>
      </p:sp>
      <p:pic>
        <p:nvPicPr>
          <p:cNvPr id="2050" name="Picture 2" descr="balance and coordination. | Clipart Panda - Free Clipar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137849"/>
            <a:ext cx="2819400" cy="364395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ow to Teach Your Baby Astonishing Hand-Eye Coordin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ow to Teach Your Baby Astonishing Hand-Eye Coordin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ow to Teach Your Baby Astonishing Hand-Eye Coordina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ow to Teach Your Baby Astonishing Hand-Eye Coordinati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How to Teach Your Baby Astonishing Hand-Eye Coordinati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How to Teach Your Baby Astonishing Hand-Eye Coordinati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How to Teach Your Baby Astonishing Hand-Eye Coordinati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8" descr="How to Teach Your Baby Astonishing Hand-Eye Coordination"/>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0" descr="How to Teach Your Baby Astonishing Hand-Eye Coordination"/>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2" descr="How to Teach Your Baby Astonishing Hand-Eye Coordination"/>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4" descr="How to Teach Your Baby Astonishing Hand-Eye Coordination"/>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6" descr="How to Teach Your Baby Astonishing Hand-Eye Coordination"/>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8" descr="How to Teach Your Baby Astonishing Hand-Eye Coordination"/>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30" descr="How to Teach Your Baby Astonishing Hand-Eye Coordination"/>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32" descr="How to Teach Your Baby Astonishing Hand-Eye Coordination"/>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34" descr="How to Teach Your Baby Astonishing Hand-Eye Coordination"/>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36" descr="How to Teach Your Baby Astonishing Hand-Eye Coordination"/>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38" descr="How to Teach Your Baby Astonishing Hand-Eye Coordination"/>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40" descr="How to Teach Your Baby Astonishing Hand-Eye Coordination"/>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2" descr="How to Teach Your Baby Astonishing Hand-Eye Coordination"/>
          <p:cNvSpPr>
            <a:spLocks noChangeAspect="1" noChangeArrowheads="1"/>
          </p:cNvSpPr>
          <p:nvPr/>
        </p:nvSpPr>
        <p:spPr bwMode="auto">
          <a:xfrm>
            <a:off x="30511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44" descr="How to Teach Your Baby Astonishing Hand-Eye Coordination"/>
          <p:cNvSpPr>
            <a:spLocks noChangeAspect="1" noChangeArrowheads="1"/>
          </p:cNvSpPr>
          <p:nvPr/>
        </p:nvSpPr>
        <p:spPr bwMode="auto">
          <a:xfrm>
            <a:off x="32035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6" descr="How to Teach Your Baby Astonishing Hand-Eye Coordination"/>
          <p:cNvSpPr>
            <a:spLocks noChangeAspect="1" noChangeArrowheads="1"/>
          </p:cNvSpPr>
          <p:nvPr/>
        </p:nvSpPr>
        <p:spPr bwMode="auto">
          <a:xfrm>
            <a:off x="33559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48" descr="How to Teach Your Baby Astonishing Hand-Eye Coordination"/>
          <p:cNvSpPr>
            <a:spLocks noChangeAspect="1" noChangeArrowheads="1"/>
          </p:cNvSpPr>
          <p:nvPr/>
        </p:nvSpPr>
        <p:spPr bwMode="auto">
          <a:xfrm>
            <a:off x="35083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50" descr="How to Teach Your Baby Astonishing Hand-Eye Coordination"/>
          <p:cNvSpPr>
            <a:spLocks noChangeAspect="1" noChangeArrowheads="1"/>
          </p:cNvSpPr>
          <p:nvPr/>
        </p:nvSpPr>
        <p:spPr bwMode="auto">
          <a:xfrm>
            <a:off x="36607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52" descr="How to Teach Your Baby Astonishing Hand-Eye Coordination"/>
          <p:cNvSpPr>
            <a:spLocks noChangeAspect="1" noChangeArrowheads="1"/>
          </p:cNvSpPr>
          <p:nvPr/>
        </p:nvSpPr>
        <p:spPr bwMode="auto">
          <a:xfrm>
            <a:off x="38131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01"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600200"/>
            <a:ext cx="3038475" cy="364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Subtitle 2"/>
          <p:cNvSpPr>
            <a:spLocks noGrp="1"/>
          </p:cNvSpPr>
          <p:nvPr>
            <p:ph type="subTitle" idx="1"/>
          </p:nvPr>
        </p:nvSpPr>
        <p:spPr>
          <a:xfrm>
            <a:off x="76200" y="4953000"/>
            <a:ext cx="3051175" cy="1752600"/>
          </a:xfrm>
        </p:spPr>
        <p:style>
          <a:lnRef idx="1">
            <a:schemeClr val="accent1"/>
          </a:lnRef>
          <a:fillRef idx="2">
            <a:schemeClr val="accent1"/>
          </a:fillRef>
          <a:effectRef idx="1">
            <a:schemeClr val="accent1"/>
          </a:effectRef>
          <a:fontRef idx="minor">
            <a:schemeClr val="dk1"/>
          </a:fontRef>
        </p:style>
        <p:txBody>
          <a:bodyPr/>
          <a:lstStyle/>
          <a:p>
            <a:pPr algn="l"/>
            <a:r>
              <a:rPr lang="en-US" b="1" dirty="0" smtClean="0">
                <a:solidFill>
                  <a:schemeClr val="bg1"/>
                </a:solidFill>
              </a:rPr>
              <a:t>Dr. </a:t>
            </a:r>
            <a:r>
              <a:rPr lang="en-US" b="1" dirty="0" err="1" smtClean="0">
                <a:solidFill>
                  <a:schemeClr val="bg1"/>
                </a:solidFill>
              </a:rPr>
              <a:t>M.Jaffar</a:t>
            </a:r>
            <a:r>
              <a:rPr lang="en-US" b="1" dirty="0" smtClean="0">
                <a:solidFill>
                  <a:schemeClr val="bg1"/>
                </a:solidFill>
              </a:rPr>
              <a:t> PT</a:t>
            </a:r>
          </a:p>
          <a:p>
            <a:pPr algn="l"/>
            <a:r>
              <a:rPr lang="en-US" dirty="0" err="1" smtClean="0">
                <a:solidFill>
                  <a:schemeClr val="bg1"/>
                </a:solidFill>
              </a:rPr>
              <a:t>Dpt</a:t>
            </a:r>
            <a:r>
              <a:rPr lang="en-US" dirty="0" smtClean="0">
                <a:solidFill>
                  <a:schemeClr val="bg1"/>
                </a:solidFill>
              </a:rPr>
              <a:t> (NCS,KMU)</a:t>
            </a:r>
          </a:p>
          <a:p>
            <a:pPr algn="l"/>
            <a:r>
              <a:rPr lang="en-US" dirty="0" smtClean="0">
                <a:solidFill>
                  <a:schemeClr val="bg1"/>
                </a:solidFill>
              </a:rPr>
              <a:t>MSNMPT*(RIU</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1219200" y="609600"/>
            <a:ext cx="4191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838200" y="685800"/>
            <a:ext cx="3657600" cy="53721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105400" y="4419600"/>
            <a:ext cx="375285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i="1" dirty="0" err="1" smtClean="0"/>
              <a:t>Jebsen</a:t>
            </a:r>
            <a:r>
              <a:rPr lang="en-US" i="1" dirty="0" smtClean="0"/>
              <a:t>-Taylor Hand Function Test</a:t>
            </a:r>
            <a:endParaRPr lang="en-US" dirty="0"/>
          </a:p>
        </p:txBody>
      </p:sp>
      <p:sp>
        <p:nvSpPr>
          <p:cNvPr id="3" name="Content Placeholder 2"/>
          <p:cNvSpPr>
            <a:spLocks noGrp="1"/>
          </p:cNvSpPr>
          <p:nvPr>
            <p:ph idx="1"/>
          </p:nvPr>
        </p:nvSpPr>
        <p:spPr>
          <a:xfrm>
            <a:off x="457200" y="1935480"/>
            <a:ext cx="4724400" cy="4389120"/>
          </a:xfrm>
        </p:spPr>
        <p:txBody>
          <a:bodyPr>
            <a:normAutofit/>
          </a:bodyPr>
          <a:lstStyle/>
          <a:p>
            <a:r>
              <a:rPr lang="en-US" dirty="0" smtClean="0"/>
              <a:t>Examines hand and finger coordination using seven subtests of functional</a:t>
            </a:r>
          </a:p>
          <a:p>
            <a:r>
              <a:rPr lang="en-US" dirty="0" smtClean="0"/>
              <a:t>skills: writing; card turning; picking up small objects; simulated feeding; stacking; picking up large, lightweight objects; and picking up large, heavy objects</a:t>
            </a:r>
          </a:p>
        </p:txBody>
      </p:sp>
      <p:pic>
        <p:nvPicPr>
          <p:cNvPr id="9218" name="Picture 2"/>
          <p:cNvPicPr>
            <a:picLocks noChangeAspect="1" noChangeArrowheads="1"/>
          </p:cNvPicPr>
          <p:nvPr/>
        </p:nvPicPr>
        <p:blipFill>
          <a:blip r:embed="rId2" cstate="print"/>
          <a:srcRect/>
          <a:stretch>
            <a:fillRect/>
          </a:stretch>
        </p:blipFill>
        <p:spPr bwMode="auto">
          <a:xfrm>
            <a:off x="5029200" y="1524000"/>
            <a:ext cx="39243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819912"/>
          </a:xfrm>
        </p:spPr>
        <p:txBody>
          <a:bodyPr>
            <a:normAutofit fontScale="90000"/>
          </a:bodyPr>
          <a:lstStyle/>
          <a:p>
            <a:r>
              <a:rPr lang="en-US" dirty="0" smtClean="0"/>
              <a:t>The </a:t>
            </a:r>
            <a:r>
              <a:rPr lang="en-US" i="1" dirty="0" smtClean="0"/>
              <a:t>Minnesota Manual Dexterity Test</a:t>
            </a:r>
            <a:endParaRPr lang="en-US" dirty="0"/>
          </a:p>
        </p:txBody>
      </p:sp>
      <p:sp>
        <p:nvSpPr>
          <p:cNvPr id="3" name="Content Placeholder 2"/>
          <p:cNvSpPr>
            <a:spLocks noGrp="1"/>
          </p:cNvSpPr>
          <p:nvPr>
            <p:ph idx="1"/>
          </p:nvPr>
        </p:nvSpPr>
        <p:spPr>
          <a:xfrm>
            <a:off x="457200" y="1935480"/>
            <a:ext cx="4114800" cy="4389120"/>
          </a:xfrm>
        </p:spPr>
        <p:txBody>
          <a:bodyPr>
            <a:normAutofit fontScale="85000" lnSpcReduction="10000"/>
          </a:bodyPr>
          <a:lstStyle/>
          <a:p>
            <a:r>
              <a:rPr lang="en-US" dirty="0" smtClean="0"/>
              <a:t>was designed to select personnel for semiskilled operations requiring</a:t>
            </a:r>
          </a:p>
          <a:p>
            <a:r>
              <a:rPr lang="en-US" dirty="0" smtClean="0"/>
              <a:t>coordinated arm/hand/finger movements, as well as</a:t>
            </a:r>
          </a:p>
          <a:p>
            <a:r>
              <a:rPr lang="en-US" dirty="0" smtClean="0"/>
              <a:t>eye–hand coordination such as required for handling</a:t>
            </a:r>
          </a:p>
          <a:p>
            <a:r>
              <a:rPr lang="en-US" dirty="0" smtClean="0"/>
              <a:t>small tools or assembly materials that do not require</a:t>
            </a:r>
          </a:p>
          <a:p>
            <a:r>
              <a:rPr lang="en-US" dirty="0" smtClean="0"/>
              <a:t>differentiating size or shape (</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4953000" y="1524000"/>
            <a:ext cx="390525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4343400" cy="5334000"/>
          </a:xfrm>
        </p:spPr>
        <p:txBody>
          <a:bodyPr>
            <a:normAutofit fontScale="92500" lnSpcReduction="10000"/>
          </a:bodyPr>
          <a:lstStyle/>
          <a:p>
            <a:r>
              <a:rPr lang="en-US" b="1" i="1" dirty="0" smtClean="0"/>
              <a:t>Hand Tool Dexterity Test </a:t>
            </a:r>
          </a:p>
          <a:p>
            <a:r>
              <a:rPr lang="en-US" i="1" dirty="0" smtClean="0"/>
              <a:t>Utilizes ordinary </a:t>
            </a:r>
            <a:r>
              <a:rPr lang="en-US" dirty="0" smtClean="0"/>
              <a:t>tools to examine coordinated movement of arm/ hand/fingers during a functional task. </a:t>
            </a:r>
          </a:p>
          <a:p>
            <a:pPr>
              <a:buNone/>
            </a:pPr>
            <a:endParaRPr lang="en-US" dirty="0" smtClean="0"/>
          </a:p>
          <a:p>
            <a:r>
              <a:rPr lang="en-US" dirty="0" smtClean="0"/>
              <a:t>Flat board to which two side uprights are attached. The test requires disassembly of the nuts and bolts on one upright using the appropriate tools and reassembling them on the opposite upright. </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5029200" y="1371600"/>
            <a:ext cx="3771900" cy="4191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229600" cy="4389120"/>
          </a:xfrm>
        </p:spPr>
        <p:txBody>
          <a:bodyPr/>
          <a:lstStyle/>
          <a:p>
            <a:endParaRPr lang="en-US" dirty="0" smtClean="0"/>
          </a:p>
          <a:p>
            <a:r>
              <a:rPr lang="en-US" b="1" dirty="0" smtClean="0"/>
              <a:t>Equilibrium (Balance) test </a:t>
            </a:r>
          </a:p>
          <a:p>
            <a:pPr lvl="1"/>
            <a:r>
              <a:rPr lang="en-US" dirty="0" smtClean="0"/>
              <a:t>Static and dynamic </a:t>
            </a:r>
          </a:p>
          <a:p>
            <a:pPr lvl="1"/>
            <a:r>
              <a:rPr lang="en-US" dirty="0" smtClean="0"/>
              <a:t>Standing upright </a:t>
            </a:r>
          </a:p>
          <a:p>
            <a:pPr lvl="1">
              <a:buNone/>
            </a:pPr>
            <a:endParaRPr lang="en-US" dirty="0" smtClean="0"/>
          </a:p>
          <a:p>
            <a:r>
              <a:rPr lang="en-US" b="1" dirty="0" smtClean="0"/>
              <a:t>Non Equilibrium test  </a:t>
            </a:r>
          </a:p>
          <a:p>
            <a:pPr lvl="1"/>
            <a:r>
              <a:rPr lang="en-US" dirty="0" smtClean="0"/>
              <a:t>Static and dynamic in sitting </a:t>
            </a:r>
          </a:p>
          <a:p>
            <a:pPr lvl="1"/>
            <a:r>
              <a:rPr lang="en-US" dirty="0" smtClean="0"/>
              <a:t>Fine and Gross movement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8095488" cy="5410200"/>
          </a:xfrm>
        </p:spPr>
        <p:txBody>
          <a:bodyPr>
            <a:normAutofit fontScale="85000" lnSpcReduction="20000"/>
          </a:bodyPr>
          <a:lstStyle/>
          <a:p>
            <a:endParaRPr lang="en-US" dirty="0" smtClean="0"/>
          </a:p>
          <a:p>
            <a:endParaRPr lang="en-US" dirty="0" smtClean="0"/>
          </a:p>
          <a:p>
            <a:pPr>
              <a:buNone/>
            </a:pPr>
            <a:r>
              <a:rPr lang="en-US" b="1" dirty="0" smtClean="0"/>
              <a:t>Motor </a:t>
            </a:r>
            <a:r>
              <a:rPr lang="en-US" sz="2800" b="1" dirty="0" smtClean="0"/>
              <a:t>task requirements </a:t>
            </a:r>
            <a:r>
              <a:rPr lang="en-US" sz="2000" dirty="0" smtClean="0"/>
              <a:t>(Arrange in order )</a:t>
            </a:r>
          </a:p>
          <a:p>
            <a:pPr>
              <a:buNone/>
            </a:pPr>
            <a:endParaRPr lang="en-US" sz="2000" dirty="0" smtClean="0"/>
          </a:p>
          <a:p>
            <a:r>
              <a:rPr lang="en-US" dirty="0" smtClean="0"/>
              <a:t>Stability </a:t>
            </a:r>
          </a:p>
          <a:p>
            <a:r>
              <a:rPr lang="en-US" dirty="0" smtClean="0"/>
              <a:t>Skill </a:t>
            </a:r>
          </a:p>
          <a:p>
            <a:r>
              <a:rPr lang="en-US" dirty="0" smtClean="0"/>
              <a:t>Mobility</a:t>
            </a:r>
          </a:p>
          <a:p>
            <a:r>
              <a:rPr lang="en-US" dirty="0" smtClean="0"/>
              <a:t>Controlled mobility </a:t>
            </a:r>
          </a:p>
          <a:p>
            <a:pPr>
              <a:buNone/>
            </a:pPr>
            <a:endParaRPr lang="en-US" dirty="0" smtClean="0"/>
          </a:p>
          <a:p>
            <a:pPr>
              <a:buNone/>
            </a:pPr>
            <a:r>
              <a:rPr lang="en-US" b="1" dirty="0" smtClean="0"/>
              <a:t>Movement abilities </a:t>
            </a:r>
          </a:p>
          <a:p>
            <a:pPr>
              <a:buNone/>
            </a:pPr>
            <a:endParaRPr lang="en-US" b="1" dirty="0" smtClean="0"/>
          </a:p>
          <a:p>
            <a:r>
              <a:rPr lang="en-US" dirty="0" smtClean="0"/>
              <a:t>Alternate or reciprocal</a:t>
            </a:r>
          </a:p>
          <a:p>
            <a:r>
              <a:rPr lang="en-US" dirty="0" smtClean="0"/>
              <a:t>Movement synergy</a:t>
            </a:r>
          </a:p>
          <a:p>
            <a:r>
              <a:rPr lang="en-US" dirty="0" smtClean="0"/>
              <a:t>Movement accuracy</a:t>
            </a:r>
          </a:p>
          <a:p>
            <a:r>
              <a:rPr lang="en-US" dirty="0" smtClean="0"/>
              <a:t>Postural stability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a:t>
            </a:r>
            <a:endParaRPr lang="en-US" dirty="0"/>
          </a:p>
        </p:txBody>
      </p:sp>
      <p:sp>
        <p:nvSpPr>
          <p:cNvPr id="3" name="Content Placeholder 2"/>
          <p:cNvSpPr>
            <a:spLocks noGrp="1"/>
          </p:cNvSpPr>
          <p:nvPr>
            <p:ph idx="1"/>
          </p:nvPr>
        </p:nvSpPr>
        <p:spPr/>
        <p:txBody>
          <a:bodyPr/>
          <a:lstStyle/>
          <a:p>
            <a:r>
              <a:rPr lang="en-US" dirty="0" smtClean="0"/>
              <a:t>5=	Normal performance</a:t>
            </a:r>
          </a:p>
          <a:p>
            <a:r>
              <a:rPr lang="en-US" dirty="0" smtClean="0"/>
              <a:t>4= 	minimal impairment slightly less than normal speed, require supervision </a:t>
            </a:r>
          </a:p>
          <a:p>
            <a:r>
              <a:rPr lang="en-US" dirty="0" smtClean="0"/>
              <a:t>3=	moderate impairment slow, unsteady , moderate contact guarding </a:t>
            </a:r>
          </a:p>
          <a:p>
            <a:r>
              <a:rPr lang="en-US" dirty="0" smtClean="0"/>
              <a:t>2=	severe impairment not complete activity</a:t>
            </a:r>
          </a:p>
          <a:p>
            <a:r>
              <a:rPr lang="en-US" dirty="0" smtClean="0"/>
              <a:t>1= 	activity impossible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test </a:t>
            </a:r>
            <a:endParaRPr lang="en-US" dirty="0"/>
          </a:p>
        </p:txBody>
      </p:sp>
      <p:sp>
        <p:nvSpPr>
          <p:cNvPr id="3" name="Content Placeholder 2"/>
          <p:cNvSpPr>
            <a:spLocks noGrp="1"/>
          </p:cNvSpPr>
          <p:nvPr>
            <p:ph idx="1"/>
          </p:nvPr>
        </p:nvSpPr>
        <p:spPr/>
        <p:txBody>
          <a:bodyPr/>
          <a:lstStyle/>
          <a:p>
            <a:r>
              <a:rPr lang="en-US" dirty="0" smtClean="0"/>
              <a:t>Static balance</a:t>
            </a:r>
          </a:p>
          <a:p>
            <a:r>
              <a:rPr lang="en-US" dirty="0" err="1" smtClean="0"/>
              <a:t>Rhomberg</a:t>
            </a:r>
            <a:r>
              <a:rPr lang="en-US" dirty="0" smtClean="0"/>
              <a:t> test </a:t>
            </a:r>
          </a:p>
          <a:p>
            <a:r>
              <a:rPr lang="en-US" dirty="0" smtClean="0"/>
              <a:t>Stroke leg test</a:t>
            </a:r>
          </a:p>
          <a:p>
            <a:r>
              <a:rPr lang="en-US" dirty="0" smtClean="0"/>
              <a:t>Single leg stance test</a:t>
            </a:r>
          </a:p>
          <a:p>
            <a:endParaRPr lang="en-US" dirty="0" smtClean="0"/>
          </a:p>
          <a:p>
            <a:r>
              <a:rPr lang="en-US" dirty="0" smtClean="0"/>
              <a:t>Dynamic balance</a:t>
            </a:r>
          </a:p>
          <a:p>
            <a:r>
              <a:rPr lang="en-US" dirty="0" smtClean="0"/>
              <a:t>Berg balance test </a:t>
            </a:r>
            <a:endParaRPr lang="en-US" dirty="0"/>
          </a:p>
        </p:txBody>
      </p:sp>
    </p:spTree>
    <p:extLst>
      <p:ext uri="{BB962C8B-B14F-4D97-AF65-F5344CB8AC3E}">
        <p14:creationId xmlns:p14="http://schemas.microsoft.com/office/powerpoint/2010/main" val="417476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Anticipatory balance</a:t>
            </a:r>
          </a:p>
          <a:p>
            <a:pPr lvl="1"/>
            <a:r>
              <a:rPr lang="en-US" dirty="0" smtClean="0"/>
              <a:t>Functional reach test </a:t>
            </a:r>
          </a:p>
          <a:p>
            <a:endParaRPr lang="en-US" dirty="0" smtClean="0"/>
          </a:p>
          <a:p>
            <a:r>
              <a:rPr lang="en-US" dirty="0" smtClean="0"/>
              <a:t>Reactive balance </a:t>
            </a:r>
          </a:p>
          <a:p>
            <a:pPr lvl="1"/>
            <a:r>
              <a:rPr lang="en-US" dirty="0" smtClean="0"/>
              <a:t>Pastor Day and Marsden Test</a:t>
            </a:r>
          </a:p>
          <a:p>
            <a:endParaRPr lang="en-US" dirty="0" smtClean="0"/>
          </a:p>
          <a:p>
            <a:endParaRPr lang="en-US" dirty="0"/>
          </a:p>
        </p:txBody>
      </p:sp>
    </p:spTree>
    <p:extLst>
      <p:ext uri="{BB962C8B-B14F-4D97-AF65-F5344CB8AC3E}">
        <p14:creationId xmlns:p14="http://schemas.microsoft.com/office/powerpoint/2010/main" val="175128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Assessment of Coordination </a:t>
            </a:r>
          </a:p>
          <a:p>
            <a:endParaRPr lang="en-US" dirty="0"/>
          </a:p>
          <a:p>
            <a:r>
              <a:rPr lang="en-US" dirty="0" smtClean="0"/>
              <a:t>Balance assessment </a:t>
            </a:r>
          </a:p>
          <a:p>
            <a:endParaRPr lang="en-US" dirty="0" smtClean="0"/>
          </a:p>
          <a:p>
            <a:endParaRPr lang="en-US" dirty="0" smtClean="0"/>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pic>
        <p:nvPicPr>
          <p:cNvPr id="4" name="Picture 2" descr="C:\Users\Admin\Downloads\kelly-082707.jpg"/>
          <p:cNvPicPr>
            <a:picLocks noChangeAspect="1" noChangeArrowheads="1"/>
          </p:cNvPicPr>
          <p:nvPr/>
        </p:nvPicPr>
        <p:blipFill>
          <a:blip r:embed="rId2" cstate="print"/>
          <a:srcRect/>
          <a:stretch>
            <a:fillRect/>
          </a:stretch>
        </p:blipFill>
        <p:spPr bwMode="auto">
          <a:xfrm>
            <a:off x="914400" y="1905000"/>
            <a:ext cx="7391399" cy="4724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107680" cy="6096000"/>
          </a:xfrm>
        </p:spPr>
        <p:txBody>
          <a:bodyPr>
            <a:normAutofit/>
          </a:bodyPr>
          <a:lstStyle/>
          <a:p>
            <a:r>
              <a:rPr lang="en-US" b="1" dirty="0" smtClean="0"/>
              <a:t>Coordination</a:t>
            </a:r>
          </a:p>
          <a:p>
            <a:pPr>
              <a:buNone/>
            </a:pPr>
            <a:endParaRPr lang="en-US" b="1" dirty="0" smtClean="0"/>
          </a:p>
          <a:p>
            <a:pPr>
              <a:buNone/>
            </a:pPr>
            <a:r>
              <a:rPr lang="en-US" dirty="0" smtClean="0"/>
              <a:t> “</a:t>
            </a:r>
            <a:r>
              <a:rPr lang="en-US" sz="2000" dirty="0" smtClean="0"/>
              <a:t>Execute smooth, accurate and controlled motor response</a:t>
            </a:r>
            <a:r>
              <a:rPr lang="en-US" sz="2000" dirty="0" smtClean="0"/>
              <a:t>”</a:t>
            </a:r>
          </a:p>
          <a:p>
            <a:pPr>
              <a:buNone/>
            </a:pPr>
            <a:r>
              <a:rPr lang="en-US" sz="2000" dirty="0"/>
              <a:t>T</a:t>
            </a:r>
            <a:r>
              <a:rPr lang="en-US" sz="2000" dirty="0" smtClean="0"/>
              <a:t>he </a:t>
            </a:r>
            <a:r>
              <a:rPr lang="en-US" sz="2000" dirty="0"/>
              <a:t>ability to use different parts of the body together smoothly and efficiently</a:t>
            </a:r>
            <a:endParaRPr lang="en-US" sz="2000" dirty="0" smtClean="0"/>
          </a:p>
          <a:p>
            <a:pPr>
              <a:buNone/>
            </a:pPr>
            <a:r>
              <a:rPr lang="en-US" sz="2000" b="1" dirty="0" smtClean="0"/>
              <a:t>The </a:t>
            </a:r>
            <a:r>
              <a:rPr lang="en-US" sz="2000" b="1" dirty="0" smtClean="0"/>
              <a:t>purpose of the coordination examination </a:t>
            </a:r>
            <a:endParaRPr lang="en-US" sz="2000" dirty="0" smtClean="0"/>
          </a:p>
          <a:p>
            <a:pPr>
              <a:buNone/>
            </a:pPr>
            <a:r>
              <a:rPr lang="en-US" sz="2000" dirty="0" smtClean="0"/>
              <a:t> </a:t>
            </a:r>
            <a:endParaRPr lang="en-US" sz="2000" b="1" dirty="0" smtClean="0"/>
          </a:p>
          <a:p>
            <a:r>
              <a:rPr lang="en-US" sz="2000" dirty="0" smtClean="0"/>
              <a:t>Timing , sequence, Speed and Rhythm</a:t>
            </a:r>
          </a:p>
          <a:p>
            <a:r>
              <a:rPr lang="en-US" sz="2000" dirty="0" smtClean="0"/>
              <a:t>Muscle activity </a:t>
            </a:r>
          </a:p>
          <a:p>
            <a:r>
              <a:rPr lang="en-US" sz="2000" dirty="0" smtClean="0"/>
              <a:t>Ability of muscle or group to work together</a:t>
            </a:r>
          </a:p>
          <a:p>
            <a:r>
              <a:rPr lang="en-US" sz="2000" dirty="0" smtClean="0"/>
              <a:t>Level of skills</a:t>
            </a:r>
          </a:p>
          <a:p>
            <a:r>
              <a:rPr lang="en-US" sz="2000" dirty="0" smtClean="0"/>
              <a:t>Ability to initiate , control </a:t>
            </a:r>
            <a:r>
              <a:rPr lang="en-US" sz="2000" dirty="0" smtClean="0"/>
              <a:t>and</a:t>
            </a:r>
          </a:p>
          <a:p>
            <a:pPr marL="0" indent="0">
              <a:buNone/>
            </a:pPr>
            <a:r>
              <a:rPr lang="en-US" sz="2000" dirty="0" smtClean="0"/>
              <a:t>  </a:t>
            </a:r>
            <a:r>
              <a:rPr lang="en-US" sz="2000" dirty="0" smtClean="0"/>
              <a:t>terminate movement </a:t>
            </a:r>
          </a:p>
          <a:p>
            <a:r>
              <a:rPr lang="en-US" sz="2000" dirty="0" smtClean="0"/>
              <a:t>Effects of interventions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124201"/>
            <a:ext cx="3657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001000" cy="4389120"/>
          </a:xfrm>
        </p:spPr>
        <p:txBody>
          <a:bodyPr>
            <a:normAutofit lnSpcReduction="10000"/>
          </a:bodyPr>
          <a:lstStyle/>
          <a:p>
            <a:pPr>
              <a:buNone/>
            </a:pPr>
            <a:endParaRPr lang="en-US" dirty="0" smtClean="0"/>
          </a:p>
          <a:p>
            <a:r>
              <a:rPr lang="en-US" dirty="0" smtClean="0"/>
              <a:t>Cerebellum</a:t>
            </a:r>
          </a:p>
          <a:p>
            <a:r>
              <a:rPr lang="en-US" dirty="0" smtClean="0"/>
              <a:t>Basal ganglia</a:t>
            </a:r>
          </a:p>
          <a:p>
            <a:endParaRPr lang="en-US" dirty="0" smtClean="0"/>
          </a:p>
          <a:p>
            <a:r>
              <a:rPr lang="en-US" dirty="0" smtClean="0"/>
              <a:t> Gross motor</a:t>
            </a:r>
          </a:p>
          <a:p>
            <a:r>
              <a:rPr lang="en-US" dirty="0" smtClean="0"/>
              <a:t>Fine motor </a:t>
            </a:r>
          </a:p>
          <a:p>
            <a:endParaRPr lang="en-US" dirty="0" smtClean="0"/>
          </a:p>
          <a:p>
            <a:r>
              <a:rPr lang="en-US" dirty="0" smtClean="0"/>
              <a:t>Before assessing coordination </a:t>
            </a:r>
          </a:p>
          <a:p>
            <a:r>
              <a:rPr lang="en-US" dirty="0" smtClean="0"/>
              <a:t>Motor control</a:t>
            </a:r>
          </a:p>
          <a:p>
            <a:r>
              <a:rPr lang="en-US" dirty="0" smtClean="0"/>
              <a:t>Sensation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28601" y="228600"/>
            <a:ext cx="8377238"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228600" y="304800"/>
            <a:ext cx="8382000" cy="6324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609599" y="838200"/>
            <a:ext cx="7958139"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628650" y="685801"/>
            <a:ext cx="7886700" cy="521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566738" y="938213"/>
            <a:ext cx="8010525"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1012</TotalTime>
  <Words>321</Words>
  <Application>Microsoft Office PowerPoint</Application>
  <PresentationFormat>On-screen Show (4:3)</PresentationFormat>
  <Paragraphs>89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       Balance &amp;  Coordination</vt:lpstr>
      <vt:lpstr>Lecture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Jebsen-Taylor Hand Function Test</vt:lpstr>
      <vt:lpstr>The Minnesota Manual Dexterity Test</vt:lpstr>
      <vt:lpstr>PowerPoint Presentation</vt:lpstr>
      <vt:lpstr>PowerPoint Presentation</vt:lpstr>
      <vt:lpstr>PowerPoint Presentation</vt:lpstr>
      <vt:lpstr>Grading </vt:lpstr>
      <vt:lpstr>Balance test </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M.Jaffer</cp:lastModifiedBy>
  <cp:revision>139</cp:revision>
  <dcterms:created xsi:type="dcterms:W3CDTF">2012-02-23T14:05:28Z</dcterms:created>
  <dcterms:modified xsi:type="dcterms:W3CDTF">2020-04-03T16:38:11Z</dcterms:modified>
</cp:coreProperties>
</file>