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9" r:id="rId2"/>
    <p:sldId id="260" r:id="rId3"/>
    <p:sldId id="261" r:id="rId4"/>
    <p:sldId id="262" r:id="rId5"/>
    <p:sldId id="263" r:id="rId6"/>
    <p:sldId id="265" r:id="rId7"/>
    <p:sldId id="264" r:id="rId8"/>
    <p:sldId id="266" r:id="rId9"/>
    <p:sldId id="268" r:id="rId10"/>
    <p:sldId id="271" r:id="rId11"/>
    <p:sldId id="267" r:id="rId12"/>
    <p:sldId id="273" r:id="rId13"/>
    <p:sldId id="274" r:id="rId14"/>
    <p:sldId id="275" r:id="rId15"/>
    <p:sldId id="276" r:id="rId16"/>
    <p:sldId id="269" r:id="rId17"/>
    <p:sldId id="270" r:id="rId18"/>
    <p:sldId id="272"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B61881-988A-418F-B79B-55D40A177F45}" type="datetimeFigureOut">
              <a:rPr lang="en-US" smtClean="0"/>
              <a:pPr/>
              <a:t>9/12/2020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7E5C5F-8447-429C-8FBF-DE5CBA94CA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CA09E3-D46D-4778-BD85-7A5FF8CD186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Prepared by: Engr. Fazal-E-Jalal</a:t>
            </a:r>
            <a:endParaRPr lang="en-US"/>
          </a:p>
        </p:txBody>
      </p:sp>
      <p:sp>
        <p:nvSpPr>
          <p:cNvPr id="5" name="Footer Placeholder 4"/>
          <p:cNvSpPr>
            <a:spLocks noGrp="1"/>
          </p:cNvSpPr>
          <p:nvPr>
            <p:ph type="ftr" sz="quarter" idx="11"/>
          </p:nvPr>
        </p:nvSpPr>
        <p:spPr/>
        <p:txBody>
          <a:bodyPr/>
          <a:lstStyle/>
          <a:p>
            <a:r>
              <a:rPr lang="en-US" smtClean="0"/>
              <a:t>Fluid Mechanics-I</a:t>
            </a:r>
            <a:endParaRPr lang="en-US"/>
          </a:p>
        </p:txBody>
      </p:sp>
      <p:sp>
        <p:nvSpPr>
          <p:cNvPr id="6" name="Slide Number Placeholder 5"/>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Prepared by: Engr. Fazal-E-Jalal</a:t>
            </a:r>
            <a:endParaRPr lang="en-US"/>
          </a:p>
        </p:txBody>
      </p:sp>
      <p:sp>
        <p:nvSpPr>
          <p:cNvPr id="5" name="Footer Placeholder 4"/>
          <p:cNvSpPr>
            <a:spLocks noGrp="1"/>
          </p:cNvSpPr>
          <p:nvPr>
            <p:ph type="ftr" sz="quarter" idx="11"/>
          </p:nvPr>
        </p:nvSpPr>
        <p:spPr/>
        <p:txBody>
          <a:bodyPr/>
          <a:lstStyle/>
          <a:p>
            <a:r>
              <a:rPr lang="en-US" smtClean="0"/>
              <a:t>Fluid Mechanics-I</a:t>
            </a:r>
            <a:endParaRPr lang="en-US"/>
          </a:p>
        </p:txBody>
      </p:sp>
      <p:sp>
        <p:nvSpPr>
          <p:cNvPr id="6" name="Slide Number Placeholder 5"/>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Prepared by: Engr. Fazal-E-Jalal</a:t>
            </a:r>
            <a:endParaRPr lang="en-US"/>
          </a:p>
        </p:txBody>
      </p:sp>
      <p:sp>
        <p:nvSpPr>
          <p:cNvPr id="5" name="Footer Placeholder 4"/>
          <p:cNvSpPr>
            <a:spLocks noGrp="1"/>
          </p:cNvSpPr>
          <p:nvPr>
            <p:ph type="ftr" sz="quarter" idx="11"/>
          </p:nvPr>
        </p:nvSpPr>
        <p:spPr/>
        <p:txBody>
          <a:bodyPr/>
          <a:lstStyle/>
          <a:p>
            <a:r>
              <a:rPr lang="en-US" smtClean="0"/>
              <a:t>Fluid Mechanics-I</a:t>
            </a:r>
            <a:endParaRPr lang="en-US"/>
          </a:p>
        </p:txBody>
      </p:sp>
      <p:sp>
        <p:nvSpPr>
          <p:cNvPr id="6" name="Slide Number Placeholder 5"/>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Prepared by: Engr. Fazal-E-Jalal</a:t>
            </a:r>
            <a:endParaRPr lang="en-US"/>
          </a:p>
        </p:txBody>
      </p:sp>
      <p:sp>
        <p:nvSpPr>
          <p:cNvPr id="5" name="Footer Placeholder 4"/>
          <p:cNvSpPr>
            <a:spLocks noGrp="1"/>
          </p:cNvSpPr>
          <p:nvPr>
            <p:ph type="ftr" sz="quarter" idx="11"/>
          </p:nvPr>
        </p:nvSpPr>
        <p:spPr/>
        <p:txBody>
          <a:bodyPr/>
          <a:lstStyle/>
          <a:p>
            <a:r>
              <a:rPr lang="en-US" smtClean="0"/>
              <a:t>Fluid Mechanics-I</a:t>
            </a:r>
            <a:endParaRPr lang="en-US"/>
          </a:p>
        </p:txBody>
      </p:sp>
      <p:sp>
        <p:nvSpPr>
          <p:cNvPr id="6" name="Slide Number Placeholder 5"/>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Prepared by: Engr. Fazal-E-Jalal</a:t>
            </a:r>
            <a:endParaRPr lang="en-US"/>
          </a:p>
        </p:txBody>
      </p:sp>
      <p:sp>
        <p:nvSpPr>
          <p:cNvPr id="5" name="Footer Placeholder 4"/>
          <p:cNvSpPr>
            <a:spLocks noGrp="1"/>
          </p:cNvSpPr>
          <p:nvPr>
            <p:ph type="ftr" sz="quarter" idx="11"/>
          </p:nvPr>
        </p:nvSpPr>
        <p:spPr/>
        <p:txBody>
          <a:bodyPr/>
          <a:lstStyle/>
          <a:p>
            <a:r>
              <a:rPr lang="en-US" smtClean="0"/>
              <a:t>Fluid Mechanics-I</a:t>
            </a:r>
            <a:endParaRPr lang="en-US"/>
          </a:p>
        </p:txBody>
      </p:sp>
      <p:sp>
        <p:nvSpPr>
          <p:cNvPr id="6" name="Slide Number Placeholder 5"/>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Prepared by: Engr. Fazal-E-Jalal</a:t>
            </a:r>
            <a:endParaRPr lang="en-US"/>
          </a:p>
        </p:txBody>
      </p:sp>
      <p:sp>
        <p:nvSpPr>
          <p:cNvPr id="6" name="Footer Placeholder 5"/>
          <p:cNvSpPr>
            <a:spLocks noGrp="1"/>
          </p:cNvSpPr>
          <p:nvPr>
            <p:ph type="ftr" sz="quarter" idx="11"/>
          </p:nvPr>
        </p:nvSpPr>
        <p:spPr/>
        <p:txBody>
          <a:bodyPr/>
          <a:lstStyle/>
          <a:p>
            <a:r>
              <a:rPr lang="en-US" smtClean="0"/>
              <a:t>Fluid Mechanics-I</a:t>
            </a:r>
            <a:endParaRPr lang="en-US"/>
          </a:p>
        </p:txBody>
      </p:sp>
      <p:sp>
        <p:nvSpPr>
          <p:cNvPr id="7" name="Slide Number Placeholder 6"/>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Prepared by: Engr. Fazal-E-Jalal</a:t>
            </a:r>
            <a:endParaRPr lang="en-US"/>
          </a:p>
        </p:txBody>
      </p:sp>
      <p:sp>
        <p:nvSpPr>
          <p:cNvPr id="8" name="Footer Placeholder 7"/>
          <p:cNvSpPr>
            <a:spLocks noGrp="1"/>
          </p:cNvSpPr>
          <p:nvPr>
            <p:ph type="ftr" sz="quarter" idx="11"/>
          </p:nvPr>
        </p:nvSpPr>
        <p:spPr/>
        <p:txBody>
          <a:bodyPr/>
          <a:lstStyle/>
          <a:p>
            <a:r>
              <a:rPr lang="en-US" smtClean="0"/>
              <a:t>Fluid Mechanics-I</a:t>
            </a:r>
            <a:endParaRPr lang="en-US"/>
          </a:p>
        </p:txBody>
      </p:sp>
      <p:sp>
        <p:nvSpPr>
          <p:cNvPr id="9" name="Slide Number Placeholder 8"/>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Prepared by: Engr. Fazal-E-Jalal</a:t>
            </a:r>
            <a:endParaRPr lang="en-US"/>
          </a:p>
        </p:txBody>
      </p:sp>
      <p:sp>
        <p:nvSpPr>
          <p:cNvPr id="4" name="Footer Placeholder 3"/>
          <p:cNvSpPr>
            <a:spLocks noGrp="1"/>
          </p:cNvSpPr>
          <p:nvPr>
            <p:ph type="ftr" sz="quarter" idx="11"/>
          </p:nvPr>
        </p:nvSpPr>
        <p:spPr/>
        <p:txBody>
          <a:bodyPr/>
          <a:lstStyle/>
          <a:p>
            <a:r>
              <a:rPr lang="en-US" smtClean="0"/>
              <a:t>Fluid Mechanics-I</a:t>
            </a:r>
            <a:endParaRPr lang="en-US"/>
          </a:p>
        </p:txBody>
      </p:sp>
      <p:sp>
        <p:nvSpPr>
          <p:cNvPr id="5" name="Slide Number Placeholder 4"/>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Prepared by: Engr. Fazal-E-Jalal</a:t>
            </a:r>
            <a:endParaRPr lang="en-US"/>
          </a:p>
        </p:txBody>
      </p:sp>
      <p:sp>
        <p:nvSpPr>
          <p:cNvPr id="3" name="Footer Placeholder 2"/>
          <p:cNvSpPr>
            <a:spLocks noGrp="1"/>
          </p:cNvSpPr>
          <p:nvPr>
            <p:ph type="ftr" sz="quarter" idx="11"/>
          </p:nvPr>
        </p:nvSpPr>
        <p:spPr/>
        <p:txBody>
          <a:bodyPr/>
          <a:lstStyle/>
          <a:p>
            <a:r>
              <a:rPr lang="en-US" smtClean="0"/>
              <a:t>Fluid Mechanics-I</a:t>
            </a:r>
            <a:endParaRPr lang="en-US"/>
          </a:p>
        </p:txBody>
      </p:sp>
      <p:sp>
        <p:nvSpPr>
          <p:cNvPr id="4" name="Slide Number Placeholder 3"/>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Prepared by: Engr. Fazal-E-Jalal</a:t>
            </a:r>
            <a:endParaRPr lang="en-US"/>
          </a:p>
        </p:txBody>
      </p:sp>
      <p:sp>
        <p:nvSpPr>
          <p:cNvPr id="6" name="Footer Placeholder 5"/>
          <p:cNvSpPr>
            <a:spLocks noGrp="1"/>
          </p:cNvSpPr>
          <p:nvPr>
            <p:ph type="ftr" sz="quarter" idx="11"/>
          </p:nvPr>
        </p:nvSpPr>
        <p:spPr/>
        <p:txBody>
          <a:bodyPr/>
          <a:lstStyle/>
          <a:p>
            <a:r>
              <a:rPr lang="en-US" smtClean="0"/>
              <a:t>Fluid Mechanics-I</a:t>
            </a:r>
            <a:endParaRPr lang="en-US"/>
          </a:p>
        </p:txBody>
      </p:sp>
      <p:sp>
        <p:nvSpPr>
          <p:cNvPr id="7" name="Slide Number Placeholder 6"/>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Prepared by: Engr. Fazal-E-Jalal</a:t>
            </a:r>
            <a:endParaRPr lang="en-US"/>
          </a:p>
        </p:txBody>
      </p:sp>
      <p:sp>
        <p:nvSpPr>
          <p:cNvPr id="6" name="Footer Placeholder 5"/>
          <p:cNvSpPr>
            <a:spLocks noGrp="1"/>
          </p:cNvSpPr>
          <p:nvPr>
            <p:ph type="ftr" sz="quarter" idx="11"/>
          </p:nvPr>
        </p:nvSpPr>
        <p:spPr/>
        <p:txBody>
          <a:bodyPr/>
          <a:lstStyle/>
          <a:p>
            <a:r>
              <a:rPr lang="en-US" smtClean="0"/>
              <a:t>Fluid Mechanics-I</a:t>
            </a:r>
            <a:endParaRPr lang="en-US"/>
          </a:p>
        </p:txBody>
      </p:sp>
      <p:sp>
        <p:nvSpPr>
          <p:cNvPr id="7" name="Slide Number Placeholder 6"/>
          <p:cNvSpPr>
            <a:spLocks noGrp="1"/>
          </p:cNvSpPr>
          <p:nvPr>
            <p:ph type="sldNum" sz="quarter" idx="12"/>
          </p:nvPr>
        </p:nvSpPr>
        <p:spPr/>
        <p:txBody>
          <a:bodyPr/>
          <a:lstStyle/>
          <a:p>
            <a:fld id="{5D0D4339-22CE-4C1D-B106-43FE968597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Prepared by: Engr. Fazal-E-Jalal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Fluid Mechanics-I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D4339-22CE-4C1D-B106-43FE968597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t>FLUID STATICS (Contd…)</a:t>
            </a:r>
          </a:p>
          <a:p>
            <a:pPr>
              <a:buNone/>
            </a:pPr>
            <a:r>
              <a:rPr lang="en-US" sz="2400" dirty="0" smtClean="0"/>
              <a:t>Lecture </a:t>
            </a:r>
            <a:r>
              <a:rPr lang="en-US" sz="2400" smtClean="0"/>
              <a:t># </a:t>
            </a:r>
            <a:r>
              <a:rPr lang="en-US" sz="2400" smtClean="0"/>
              <a:t>05</a:t>
            </a:r>
            <a:endParaRPr lang="en-US" sz="2400" dirty="0" smtClean="0"/>
          </a:p>
          <a:p>
            <a:pPr>
              <a:buNone/>
            </a:pPr>
            <a:endParaRPr lang="en-US" sz="2400" dirty="0" smtClean="0"/>
          </a:p>
          <a:p>
            <a:pPr>
              <a:buNone/>
            </a:pPr>
            <a:r>
              <a:rPr lang="en-US" sz="2400" u="sng" dirty="0" smtClean="0"/>
              <a:t>CONTENTS OF TODAY’S LECTURE:</a:t>
            </a:r>
          </a:p>
          <a:p>
            <a:r>
              <a:rPr lang="en-US" sz="2400" dirty="0" smtClean="0"/>
              <a:t>Differential Manometer</a:t>
            </a:r>
          </a:p>
          <a:p>
            <a:r>
              <a:rPr lang="en-US" sz="2400" dirty="0" smtClean="0"/>
              <a:t>Hydrostatic force on plane surface</a:t>
            </a:r>
          </a:p>
          <a:p>
            <a:r>
              <a:rPr lang="en-US" sz="2400" dirty="0" smtClean="0"/>
              <a:t>Centre of pressure</a:t>
            </a:r>
          </a:p>
          <a:p>
            <a:r>
              <a:rPr lang="en-US" sz="2400" dirty="0" smtClean="0"/>
              <a:t>Buoyant force (Archimedes principle) </a:t>
            </a:r>
          </a:p>
          <a:p>
            <a:pPr>
              <a:buNone/>
            </a:pPr>
            <a:endParaRPr lang="en-US" sz="2400" dirty="0" smtClean="0"/>
          </a:p>
        </p:txBody>
      </p:sp>
      <p:sp>
        <p:nvSpPr>
          <p:cNvPr id="5" name="Slide Number Placeholder 4"/>
          <p:cNvSpPr>
            <a:spLocks noGrp="1"/>
          </p:cNvSpPr>
          <p:nvPr>
            <p:ph type="sldNum" sz="quarter" idx="12"/>
          </p:nvPr>
        </p:nvSpPr>
        <p:spPr/>
        <p:txBody>
          <a:bodyPr/>
          <a:lstStyle/>
          <a:p>
            <a:fld id="{8460DEAF-69DE-4F54-BAAD-43CA3BA56DA7}" type="slidenum">
              <a:rPr lang="en-US" smtClean="0"/>
              <a:pPr/>
              <a:t>1</a:t>
            </a:fld>
            <a:endParaRPr lang="en-US"/>
          </a:p>
        </p:txBody>
      </p:sp>
      <p:pic>
        <p:nvPicPr>
          <p:cNvPr id="8" name="Picture 7"/>
          <p:cNvPicPr/>
          <p:nvPr/>
        </p:nvPicPr>
        <p:blipFill>
          <a:blip r:embed="rId3"/>
          <a:srcRect/>
          <a:stretch>
            <a:fillRect/>
          </a:stretch>
        </p:blipFill>
        <p:spPr bwMode="auto">
          <a:xfrm>
            <a:off x="381000" y="381000"/>
            <a:ext cx="16002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Centre of Pressure</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center of pressure</a:t>
            </a:r>
            <a:r>
              <a:rPr lang="en-US" dirty="0" smtClean="0"/>
              <a:t> is the point on a body where the total sum of a pressure field acts, causing a force and no moment about that point.</a:t>
            </a:r>
            <a:endParaRPr lang="en-US" dirty="0"/>
          </a:p>
        </p:txBody>
      </p:sp>
      <p:pic>
        <p:nvPicPr>
          <p:cNvPr id="20482" name="Picture 2" descr="C:\Users\Jalal\Desktop\images.jpg"/>
          <p:cNvPicPr>
            <a:picLocks noChangeAspect="1" noChangeArrowheads="1"/>
          </p:cNvPicPr>
          <p:nvPr/>
        </p:nvPicPr>
        <p:blipFill>
          <a:blip r:embed="rId2"/>
          <a:srcRect/>
          <a:stretch>
            <a:fillRect/>
          </a:stretch>
        </p:blipFill>
        <p:spPr bwMode="auto">
          <a:xfrm>
            <a:off x="2590800" y="3657600"/>
            <a:ext cx="4495800" cy="2819400"/>
          </a:xfrm>
          <a:prstGeom prst="rect">
            <a:avLst/>
          </a:prstGeom>
          <a:noFill/>
        </p:spPr>
      </p:pic>
      <p:sp>
        <p:nvSpPr>
          <p:cNvPr id="6" name="TextBox 5"/>
          <p:cNvSpPr txBox="1"/>
          <p:nvPr/>
        </p:nvSpPr>
        <p:spPr>
          <a:xfrm>
            <a:off x="7239000" y="3048000"/>
            <a:ext cx="1752600" cy="3693319"/>
          </a:xfrm>
          <a:prstGeom prst="rect">
            <a:avLst/>
          </a:prstGeom>
          <a:solidFill>
            <a:schemeClr val="accent1">
              <a:lumMod val="20000"/>
              <a:lumOff val="80000"/>
            </a:schemeClr>
          </a:solidFill>
        </p:spPr>
        <p:txBody>
          <a:bodyPr wrap="square" rtlCol="0">
            <a:spAutoFit/>
          </a:bodyPr>
          <a:lstStyle/>
          <a:p>
            <a:r>
              <a:rPr lang="en-US" b="1" dirty="0" smtClean="0"/>
              <a:t>Centre of gravity,</a:t>
            </a:r>
            <a:r>
              <a:rPr lang="en-US" dirty="0" smtClean="0"/>
              <a:t> in physics, imaginary point in a body of matter where, for convenience in certain calculations, the total weight of the body may be thought to be concentrated.</a:t>
            </a:r>
            <a:endParaRPr lang="en-US" dirty="0"/>
          </a:p>
        </p:txBody>
      </p:sp>
      <p:sp>
        <p:nvSpPr>
          <p:cNvPr id="8" name="Slide Number Placeholder 7"/>
          <p:cNvSpPr>
            <a:spLocks noGrp="1"/>
          </p:cNvSpPr>
          <p:nvPr>
            <p:ph type="sldNum" sz="quarter" idx="12"/>
          </p:nvPr>
        </p:nvSpPr>
        <p:spPr/>
        <p:txBody>
          <a:bodyPr/>
          <a:lstStyle/>
          <a:p>
            <a:fld id="{5D0D4339-22CE-4C1D-B106-43FE9685979B}"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anim calcmode="lin" valueType="num">
                                      <p:cBhvr additive="base">
                                        <p:cTn id="19"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0482"/>
                                        </p:tgtEl>
                                        <p:attrNameLst>
                                          <p:attrName>style.visibility</p:attrName>
                                        </p:attrNameLst>
                                      </p:cBhvr>
                                      <p:to>
                                        <p:strVal val="visible"/>
                                      </p:to>
                                    </p:set>
                                    <p:animEffect transition="in" filter="wipe(down)">
                                      <p:cBhvr>
                                        <p:cTn id="31"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Hydrostatic </a:t>
            </a:r>
            <a:r>
              <a:rPr lang="en-US" dirty="0"/>
              <a:t>Buoyant Force </a:t>
            </a:r>
          </a:p>
        </p:txBody>
      </p:sp>
      <p:sp>
        <p:nvSpPr>
          <p:cNvPr id="3" name="Content Placeholder 2"/>
          <p:cNvSpPr>
            <a:spLocks noGrp="1"/>
          </p:cNvSpPr>
          <p:nvPr>
            <p:ph idx="1"/>
          </p:nvPr>
        </p:nvSpPr>
        <p:spPr/>
        <p:txBody>
          <a:bodyPr>
            <a:normAutofit/>
          </a:bodyPr>
          <a:lstStyle/>
          <a:p>
            <a:pPr marL="174625" indent="-174625">
              <a:lnSpc>
                <a:spcPct val="90000"/>
              </a:lnSpc>
              <a:spcBef>
                <a:spcPct val="25000"/>
              </a:spcBef>
              <a:buClr>
                <a:schemeClr val="bg2"/>
              </a:buClr>
              <a:buFont typeface="Wingdings" pitchFamily="2" charset="2"/>
              <a:buChar char="§"/>
            </a:pPr>
            <a:r>
              <a:rPr lang="en-US" dirty="0" smtClean="0">
                <a:latin typeface="Trebuchet MS" pitchFamily="34" charset="0"/>
              </a:rPr>
              <a:t>When a body is submerged or floating in a static fluid, the resultant force  exerted on it by the fluid is called the </a:t>
            </a:r>
            <a:r>
              <a:rPr lang="en-US" b="1" dirty="0" smtClean="0">
                <a:latin typeface="Trebuchet MS" pitchFamily="34" charset="0"/>
              </a:rPr>
              <a:t>buoyancy force</a:t>
            </a:r>
            <a:r>
              <a:rPr lang="en-US" dirty="0" smtClean="0">
                <a:latin typeface="Trebuchet MS" pitchFamily="34" charset="0"/>
              </a:rPr>
              <a:t>. This buoyancy force is always acting vertically upward, and has the following characteristics;</a:t>
            </a:r>
          </a:p>
          <a:p>
            <a:pPr marL="174625" indent="-174625">
              <a:lnSpc>
                <a:spcPct val="90000"/>
              </a:lnSpc>
              <a:spcBef>
                <a:spcPct val="25000"/>
              </a:spcBef>
              <a:buClr>
                <a:schemeClr val="bg2"/>
              </a:buClr>
              <a:buFont typeface="Wingdings" pitchFamily="2" charset="2"/>
              <a:buChar char="§"/>
            </a:pPr>
            <a:r>
              <a:rPr lang="en-US" dirty="0" smtClean="0">
                <a:latin typeface="Trebuchet MS" pitchFamily="34" charset="0"/>
              </a:rPr>
              <a:t>The buoyancy force is equal to the weight of the fluid displaced by the solid body.</a:t>
            </a:r>
          </a:p>
        </p:txBody>
      </p:sp>
      <p:sp>
        <p:nvSpPr>
          <p:cNvPr id="5" name="Slide Number Placeholder 4"/>
          <p:cNvSpPr>
            <a:spLocks noGrp="1"/>
          </p:cNvSpPr>
          <p:nvPr>
            <p:ph type="sldNum" sz="quarter" idx="12"/>
          </p:nvPr>
        </p:nvSpPr>
        <p:spPr/>
        <p:txBody>
          <a:bodyPr/>
          <a:lstStyle/>
          <a:p>
            <a:fld id="{5D0D4339-22CE-4C1D-B106-43FE9685979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Hydrostatic Buoyant Force </a:t>
            </a:r>
            <a:endParaRPr lang="en-US" dirty="0"/>
          </a:p>
        </p:txBody>
      </p:sp>
      <p:sp>
        <p:nvSpPr>
          <p:cNvPr id="3" name="Content Placeholder 2"/>
          <p:cNvSpPr>
            <a:spLocks noGrp="1"/>
          </p:cNvSpPr>
          <p:nvPr>
            <p:ph idx="1"/>
          </p:nvPr>
        </p:nvSpPr>
        <p:spPr/>
        <p:txBody>
          <a:bodyPr>
            <a:normAutofit lnSpcReduction="10000"/>
          </a:bodyPr>
          <a:lstStyle/>
          <a:p>
            <a:r>
              <a:rPr lang="en-US" dirty="0" smtClean="0"/>
              <a:t>In science, </a:t>
            </a:r>
            <a:r>
              <a:rPr lang="en-US" b="1" dirty="0" smtClean="0"/>
              <a:t>buoyancy </a:t>
            </a:r>
            <a:r>
              <a:rPr lang="en-US" dirty="0" smtClean="0"/>
              <a:t>is an upward force exerted by a fluid, that opposes the weight of an immersed object. In a column of fluid, pressure increases with depth as a result of the weight of the overlying fluid.</a:t>
            </a:r>
          </a:p>
          <a:p>
            <a:r>
              <a:rPr lang="en-US" dirty="0" smtClean="0"/>
              <a:t>Thus a column of fluid, or an object submerged in the fluid, experiences greater pressure at the bottom of the column than at the top. </a:t>
            </a:r>
            <a:endParaRPr lang="en-US" dirty="0"/>
          </a:p>
        </p:txBody>
      </p:sp>
      <p:sp>
        <p:nvSpPr>
          <p:cNvPr id="5" name="Slide Number Placeholder 4"/>
          <p:cNvSpPr>
            <a:spLocks noGrp="1"/>
          </p:cNvSpPr>
          <p:nvPr>
            <p:ph type="sldNum" sz="quarter" idx="12"/>
          </p:nvPr>
        </p:nvSpPr>
        <p:spPr/>
        <p:txBody>
          <a:bodyPr/>
          <a:lstStyle/>
          <a:p>
            <a:fld id="{5D0D4339-22CE-4C1D-B106-43FE9685979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Fluid Mechanics-I</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Hydrostatic Buoyant Force </a:t>
            </a:r>
            <a:endParaRPr lang="en-US" dirty="0"/>
          </a:p>
        </p:txBody>
      </p:sp>
      <p:sp>
        <p:nvSpPr>
          <p:cNvPr id="3" name="Content Placeholder 2"/>
          <p:cNvSpPr>
            <a:spLocks noGrp="1"/>
          </p:cNvSpPr>
          <p:nvPr>
            <p:ph idx="1"/>
          </p:nvPr>
        </p:nvSpPr>
        <p:spPr/>
        <p:txBody>
          <a:bodyPr>
            <a:normAutofit fontScale="92500"/>
          </a:bodyPr>
          <a:lstStyle/>
          <a:p>
            <a:r>
              <a:rPr lang="en-US" dirty="0" smtClean="0"/>
              <a:t>This difference in pressure results in a net force that tends to accelerate an object upwards.</a:t>
            </a:r>
          </a:p>
          <a:p>
            <a:r>
              <a:rPr lang="en-US" dirty="0" smtClean="0"/>
              <a:t>The magnitude of that force is proportional to the difference in the pressure between the top and the bottom of the column, and (as explained by Archimedes' principle) is also equivalent to the weight of the fluid that would otherwise occupy the column, i.e. the displaced fluid. </a:t>
            </a:r>
            <a:endParaRPr lang="en-US" dirty="0"/>
          </a:p>
        </p:txBody>
      </p:sp>
      <p:sp>
        <p:nvSpPr>
          <p:cNvPr id="5" name="Slide Number Placeholder 4"/>
          <p:cNvSpPr>
            <a:spLocks noGrp="1"/>
          </p:cNvSpPr>
          <p:nvPr>
            <p:ph type="sldNum" sz="quarter" idx="12"/>
          </p:nvPr>
        </p:nvSpPr>
        <p:spPr/>
        <p:txBody>
          <a:bodyPr/>
          <a:lstStyle/>
          <a:p>
            <a:fld id="{5D0D4339-22CE-4C1D-B106-43FE9685979B}"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Hydrostatic Buoyant Force </a:t>
            </a:r>
            <a:endParaRPr lang="en-US" dirty="0"/>
          </a:p>
        </p:txBody>
      </p:sp>
      <p:sp>
        <p:nvSpPr>
          <p:cNvPr id="3" name="Content Placeholder 2"/>
          <p:cNvSpPr>
            <a:spLocks noGrp="1"/>
          </p:cNvSpPr>
          <p:nvPr>
            <p:ph idx="1"/>
          </p:nvPr>
        </p:nvSpPr>
        <p:spPr/>
        <p:txBody>
          <a:bodyPr>
            <a:normAutofit/>
          </a:bodyPr>
          <a:lstStyle/>
          <a:p>
            <a:r>
              <a:rPr lang="en-US" dirty="0" smtClean="0"/>
              <a:t>For this reason, an object whose density is greater than that of the fluid in which it is submerged tends to sink.</a:t>
            </a:r>
          </a:p>
          <a:p>
            <a:r>
              <a:rPr lang="en-US" dirty="0" smtClean="0"/>
              <a:t>If the object is either less dense than the liquid or is shaped appropriately (as in a boat), the force can </a:t>
            </a:r>
            <a:r>
              <a:rPr lang="en-US" b="1" dirty="0" smtClean="0"/>
              <a:t>keep the object afloat</a:t>
            </a:r>
            <a:r>
              <a:rPr lang="en-US" dirty="0" smtClean="0"/>
              <a:t>. </a:t>
            </a:r>
          </a:p>
          <a:p>
            <a:endParaRPr lang="en-US" dirty="0"/>
          </a:p>
        </p:txBody>
      </p:sp>
      <p:sp>
        <p:nvSpPr>
          <p:cNvPr id="5" name="Slide Number Placeholder 4"/>
          <p:cNvSpPr>
            <a:spLocks noGrp="1"/>
          </p:cNvSpPr>
          <p:nvPr>
            <p:ph type="sldNum" sz="quarter" idx="12"/>
          </p:nvPr>
        </p:nvSpPr>
        <p:spPr/>
        <p:txBody>
          <a:bodyPr/>
          <a:lstStyle/>
          <a:p>
            <a:fld id="{5D0D4339-22CE-4C1D-B106-43FE9685979B}"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Hydrostatic Buoyant Force </a:t>
            </a:r>
            <a:endParaRPr lang="en-US" dirty="0"/>
          </a:p>
        </p:txBody>
      </p:sp>
      <p:sp>
        <p:nvSpPr>
          <p:cNvPr id="3" name="Content Placeholder 2"/>
          <p:cNvSpPr>
            <a:spLocks noGrp="1"/>
          </p:cNvSpPr>
          <p:nvPr>
            <p:ph idx="1"/>
          </p:nvPr>
        </p:nvSpPr>
        <p:spPr/>
        <p:txBody>
          <a:bodyPr/>
          <a:lstStyle/>
          <a:p>
            <a:r>
              <a:rPr lang="en-US" dirty="0" smtClean="0"/>
              <a:t>This can occur only in a reference frame which either has a gravitational field or is accelerating due to a force other than gravity defining a "downward" direction.</a:t>
            </a:r>
          </a:p>
          <a:p>
            <a:r>
              <a:rPr lang="en-US" dirty="0" smtClean="0"/>
              <a:t>In a situation of fluid statics, the net upward buoyancy force is equal to the magnitude of the weight of fluid displaced by the body.</a:t>
            </a:r>
            <a:endParaRPr lang="en-US" dirty="0"/>
          </a:p>
        </p:txBody>
      </p:sp>
      <p:sp>
        <p:nvSpPr>
          <p:cNvPr id="5" name="Slide Number Placeholder 4"/>
          <p:cNvSpPr>
            <a:spLocks noGrp="1"/>
          </p:cNvSpPr>
          <p:nvPr>
            <p:ph type="sldNum" sz="quarter" idx="12"/>
          </p:nvPr>
        </p:nvSpPr>
        <p:spPr/>
        <p:txBody>
          <a:bodyPr/>
          <a:lstStyle/>
          <a:p>
            <a:fld id="{5D0D4339-22CE-4C1D-B106-43FE9685979B}"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Hydrostatic Buoyant Force </a:t>
            </a:r>
            <a:endParaRPr lang="en-US" dirty="0"/>
          </a:p>
        </p:txBody>
      </p:sp>
      <p:sp>
        <p:nvSpPr>
          <p:cNvPr id="3" name="Content Placeholder 2"/>
          <p:cNvSpPr>
            <a:spLocks noGrp="1"/>
          </p:cNvSpPr>
          <p:nvPr>
            <p:ph idx="1"/>
          </p:nvPr>
        </p:nvSpPr>
        <p:spPr/>
        <p:txBody>
          <a:bodyPr>
            <a:normAutofit lnSpcReduction="10000"/>
          </a:bodyPr>
          <a:lstStyle/>
          <a:p>
            <a:pPr marL="174625" indent="-174625">
              <a:lnSpc>
                <a:spcPct val="90000"/>
              </a:lnSpc>
              <a:spcBef>
                <a:spcPct val="25000"/>
              </a:spcBef>
              <a:buClr>
                <a:schemeClr val="bg2"/>
              </a:buClr>
              <a:buFont typeface="Wingdings" pitchFamily="2" charset="2"/>
              <a:buChar char="§"/>
            </a:pPr>
            <a:r>
              <a:rPr lang="en-US" dirty="0" smtClean="0">
                <a:latin typeface="Trebuchet MS" pitchFamily="34" charset="0"/>
              </a:rPr>
              <a:t>The buoyancy force acts through the centroid of the displaced volume of fluid, called the </a:t>
            </a:r>
            <a:r>
              <a:rPr lang="en-US" dirty="0" smtClean="0">
                <a:solidFill>
                  <a:srgbClr val="FF0000"/>
                </a:solidFill>
                <a:latin typeface="Trebuchet MS" pitchFamily="34" charset="0"/>
              </a:rPr>
              <a:t>center of buoyancy</a:t>
            </a:r>
            <a:r>
              <a:rPr lang="en-US" dirty="0" smtClean="0">
                <a:latin typeface="Trebuchet MS" pitchFamily="34" charset="0"/>
              </a:rPr>
              <a:t>.</a:t>
            </a:r>
          </a:p>
          <a:p>
            <a:pPr marL="174625" indent="-174625">
              <a:lnSpc>
                <a:spcPct val="90000"/>
              </a:lnSpc>
              <a:spcBef>
                <a:spcPct val="25000"/>
              </a:spcBef>
              <a:buClr>
                <a:schemeClr val="bg2"/>
              </a:buClr>
              <a:buFont typeface="Wingdings" pitchFamily="2" charset="2"/>
              <a:buChar char="§"/>
            </a:pPr>
            <a:r>
              <a:rPr lang="en-US" dirty="0" smtClean="0">
                <a:latin typeface="Trebuchet MS" pitchFamily="34" charset="0"/>
              </a:rPr>
              <a:t>A floating body displaces a volume of fluid whose weight is equal to the weight of the body</a:t>
            </a:r>
          </a:p>
          <a:p>
            <a:pPr marL="174625" indent="-174625">
              <a:lnSpc>
                <a:spcPct val="90000"/>
              </a:lnSpc>
              <a:spcBef>
                <a:spcPct val="25000"/>
              </a:spcBef>
              <a:buClr>
                <a:schemeClr val="bg2"/>
              </a:buClr>
              <a:buFont typeface="Wingdings" pitchFamily="2" charset="2"/>
              <a:buChar char="§"/>
            </a:pPr>
            <a:r>
              <a:rPr lang="en-US" dirty="0" smtClean="0">
                <a:latin typeface="Trebuchet MS" pitchFamily="34" charset="0"/>
              </a:rPr>
              <a:t>The above  principle is known Archimedes’ principle and can be defined mathematically as demonstrated (see Figure)</a:t>
            </a:r>
            <a:endParaRPr lang="en-US" dirty="0" smtClean="0"/>
          </a:p>
          <a:p>
            <a:endParaRPr lang="en-US" dirty="0"/>
          </a:p>
        </p:txBody>
      </p:sp>
      <p:sp>
        <p:nvSpPr>
          <p:cNvPr id="5" name="Slide Number Placeholder 4"/>
          <p:cNvSpPr>
            <a:spLocks noGrp="1"/>
          </p:cNvSpPr>
          <p:nvPr>
            <p:ph type="sldNum" sz="quarter" idx="12"/>
          </p:nvPr>
        </p:nvSpPr>
        <p:spPr/>
        <p:txBody>
          <a:bodyPr/>
          <a:lstStyle/>
          <a:p>
            <a:fld id="{5D0D4339-22CE-4C1D-B106-43FE9685979B}"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p:cNvGrpSpPr>
          <p:nvPr/>
        </p:nvGrpSpPr>
        <p:grpSpPr bwMode="auto">
          <a:xfrm>
            <a:off x="457200" y="914400"/>
            <a:ext cx="7620000" cy="5486400"/>
            <a:chOff x="1778" y="10755"/>
            <a:chExt cx="7200" cy="3060"/>
          </a:xfrm>
        </p:grpSpPr>
        <p:sp>
          <p:nvSpPr>
            <p:cNvPr id="4" name="Text Box 5"/>
            <p:cNvSpPr txBox="1">
              <a:spLocks noChangeArrowheads="1"/>
            </p:cNvSpPr>
            <p:nvPr/>
          </p:nvSpPr>
          <p:spPr bwMode="auto">
            <a:xfrm>
              <a:off x="2498" y="10935"/>
              <a:ext cx="1260" cy="54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200" b="0" dirty="0">
                  <a:latin typeface="Times New Roman" pitchFamily="18" charset="0"/>
                </a:rPr>
                <a:t>W = mg</a:t>
              </a:r>
              <a:endParaRPr lang="en-US" sz="2400" b="0" dirty="0">
                <a:latin typeface="Times New Roman" pitchFamily="18" charset="0"/>
              </a:endParaRPr>
            </a:p>
          </p:txBody>
        </p:sp>
        <p:sp>
          <p:nvSpPr>
            <p:cNvPr id="5" name="Text Box 6"/>
            <p:cNvSpPr txBox="1">
              <a:spLocks noChangeArrowheads="1"/>
            </p:cNvSpPr>
            <p:nvPr/>
          </p:nvSpPr>
          <p:spPr bwMode="auto">
            <a:xfrm>
              <a:off x="3218" y="13275"/>
              <a:ext cx="1080" cy="54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200" b="0" dirty="0" err="1">
                  <a:latin typeface="Times New Roman" pitchFamily="18" charset="0"/>
                </a:rPr>
                <a:t>F</a:t>
              </a:r>
              <a:r>
                <a:rPr lang="en-US" sz="1200" b="0" baseline="-25000" dirty="0" err="1">
                  <a:latin typeface="Times New Roman" pitchFamily="18" charset="0"/>
                </a:rPr>
                <a:t>b</a:t>
              </a:r>
              <a:r>
                <a:rPr lang="en-US" sz="1200" b="0" dirty="0">
                  <a:latin typeface="Times New Roman" pitchFamily="18" charset="0"/>
                </a:rPr>
                <a:t>= W</a:t>
              </a:r>
              <a:endParaRPr lang="en-US" sz="2400" b="0" dirty="0">
                <a:latin typeface="Times New Roman" pitchFamily="18" charset="0"/>
              </a:endParaRPr>
            </a:p>
          </p:txBody>
        </p:sp>
        <p:sp>
          <p:nvSpPr>
            <p:cNvPr id="6" name="Text Box 7"/>
            <p:cNvSpPr txBox="1">
              <a:spLocks noChangeArrowheads="1"/>
            </p:cNvSpPr>
            <p:nvPr/>
          </p:nvSpPr>
          <p:spPr bwMode="auto">
            <a:xfrm>
              <a:off x="7538" y="13275"/>
              <a:ext cx="1080" cy="54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200" b="0" dirty="0" err="1">
                  <a:latin typeface="Times New Roman" pitchFamily="18" charset="0"/>
                </a:rPr>
                <a:t>F</a:t>
              </a:r>
              <a:r>
                <a:rPr lang="en-US" sz="1200" b="0" baseline="-25000" dirty="0" err="1">
                  <a:latin typeface="Times New Roman" pitchFamily="18" charset="0"/>
                </a:rPr>
                <a:t>b</a:t>
              </a:r>
              <a:r>
                <a:rPr lang="en-US" sz="1200" b="0" dirty="0">
                  <a:latin typeface="Times New Roman" pitchFamily="18" charset="0"/>
                </a:rPr>
                <a:t> = W</a:t>
              </a:r>
              <a:endParaRPr lang="en-US" sz="2400" b="0" dirty="0">
                <a:latin typeface="Times New Roman" pitchFamily="18" charset="0"/>
              </a:endParaRPr>
            </a:p>
          </p:txBody>
        </p:sp>
        <p:sp>
          <p:nvSpPr>
            <p:cNvPr id="7" name="Text Box 8"/>
            <p:cNvSpPr txBox="1">
              <a:spLocks noChangeArrowheads="1"/>
            </p:cNvSpPr>
            <p:nvPr/>
          </p:nvSpPr>
          <p:spPr bwMode="auto">
            <a:xfrm>
              <a:off x="7358" y="12148"/>
              <a:ext cx="540" cy="90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200" b="0" dirty="0">
                  <a:latin typeface="Times New Roman" pitchFamily="18" charset="0"/>
                </a:rPr>
                <a:t>G</a:t>
              </a:r>
            </a:p>
            <a:p>
              <a:pPr>
                <a:lnSpc>
                  <a:spcPct val="100000"/>
                </a:lnSpc>
              </a:pPr>
              <a:r>
                <a:rPr lang="en-US" sz="1200" b="0" dirty="0">
                  <a:latin typeface="Times New Roman" pitchFamily="18" charset="0"/>
                </a:rPr>
                <a:t>B</a:t>
              </a:r>
              <a:endParaRPr lang="en-US" sz="2400" b="0" dirty="0">
                <a:latin typeface="Times New Roman" pitchFamily="18" charset="0"/>
              </a:endParaRPr>
            </a:p>
          </p:txBody>
        </p:sp>
        <p:sp>
          <p:nvSpPr>
            <p:cNvPr id="8" name="AutoShape 9"/>
            <p:cNvSpPr>
              <a:spLocks noChangeArrowheads="1"/>
            </p:cNvSpPr>
            <p:nvPr/>
          </p:nvSpPr>
          <p:spPr bwMode="auto">
            <a:xfrm>
              <a:off x="2138" y="11428"/>
              <a:ext cx="1800" cy="1834"/>
            </a:xfrm>
            <a:prstGeom prst="octagon">
              <a:avLst>
                <a:gd name="adj" fmla="val 29287"/>
              </a:avLst>
            </a:prstGeom>
            <a:solidFill>
              <a:srgbClr val="FFFFFF"/>
            </a:solidFill>
            <a:ln w="9525">
              <a:solidFill>
                <a:srgbClr val="000000"/>
              </a:solidFill>
              <a:miter lim="800000"/>
              <a:headEnd/>
              <a:tailEnd/>
            </a:ln>
            <a:effectLst/>
          </p:spPr>
          <p:txBody>
            <a:bodyPr/>
            <a:lstStyle/>
            <a:p>
              <a:endParaRPr lang="en-US"/>
            </a:p>
          </p:txBody>
        </p:sp>
        <p:sp>
          <p:nvSpPr>
            <p:cNvPr id="9" name="Text Box 10"/>
            <p:cNvSpPr txBox="1">
              <a:spLocks noChangeArrowheads="1"/>
            </p:cNvSpPr>
            <p:nvPr/>
          </p:nvSpPr>
          <p:spPr bwMode="auto">
            <a:xfrm>
              <a:off x="3038" y="11968"/>
              <a:ext cx="540" cy="72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200" b="0" dirty="0">
                  <a:solidFill>
                    <a:schemeClr val="tx1"/>
                  </a:solidFill>
                  <a:latin typeface="Times New Roman" pitchFamily="18" charset="0"/>
                </a:rPr>
                <a:t>G</a:t>
              </a:r>
            </a:p>
            <a:p>
              <a:pPr>
                <a:lnSpc>
                  <a:spcPct val="100000"/>
                </a:lnSpc>
              </a:pPr>
              <a:r>
                <a:rPr lang="en-US" sz="1200" b="0" dirty="0">
                  <a:solidFill>
                    <a:schemeClr val="tx1"/>
                  </a:solidFill>
                  <a:latin typeface="Times New Roman" pitchFamily="18" charset="0"/>
                </a:rPr>
                <a:t>B</a:t>
              </a:r>
              <a:endParaRPr lang="en-US" sz="2400" b="0" dirty="0">
                <a:solidFill>
                  <a:schemeClr val="tx1"/>
                </a:solidFill>
                <a:latin typeface="Times New Roman" pitchFamily="18" charset="0"/>
              </a:endParaRPr>
            </a:p>
          </p:txBody>
        </p:sp>
        <p:sp>
          <p:nvSpPr>
            <p:cNvPr id="10" name="Line 11"/>
            <p:cNvSpPr>
              <a:spLocks noChangeShapeType="1"/>
            </p:cNvSpPr>
            <p:nvPr/>
          </p:nvSpPr>
          <p:spPr bwMode="auto">
            <a:xfrm>
              <a:off x="3038" y="11574"/>
              <a:ext cx="0" cy="1980"/>
            </a:xfrm>
            <a:prstGeom prst="line">
              <a:avLst/>
            </a:prstGeom>
            <a:noFill/>
            <a:ln w="9525">
              <a:solidFill>
                <a:srgbClr val="000000"/>
              </a:solidFill>
              <a:prstDash val="lgDash"/>
              <a:round/>
              <a:headEnd/>
              <a:tailEnd/>
            </a:ln>
            <a:effectLst/>
          </p:spPr>
          <p:txBody>
            <a:bodyPr/>
            <a:lstStyle/>
            <a:p>
              <a:endParaRPr lang="en-US"/>
            </a:p>
          </p:txBody>
        </p:sp>
        <p:sp>
          <p:nvSpPr>
            <p:cNvPr id="11" name="Line 12"/>
            <p:cNvSpPr>
              <a:spLocks noChangeShapeType="1"/>
            </p:cNvSpPr>
            <p:nvPr/>
          </p:nvSpPr>
          <p:spPr bwMode="auto">
            <a:xfrm flipV="1">
              <a:off x="3038" y="12688"/>
              <a:ext cx="0" cy="900"/>
            </a:xfrm>
            <a:prstGeom prst="line">
              <a:avLst/>
            </a:prstGeom>
            <a:noFill/>
            <a:ln w="9525">
              <a:solidFill>
                <a:srgbClr val="000000"/>
              </a:solidFill>
              <a:round/>
              <a:headEnd/>
              <a:tailEnd type="triangle" w="med" len="med"/>
            </a:ln>
            <a:effectLst/>
          </p:spPr>
          <p:txBody>
            <a:bodyPr/>
            <a:lstStyle/>
            <a:p>
              <a:endParaRPr lang="en-US"/>
            </a:p>
          </p:txBody>
        </p:sp>
        <p:sp>
          <p:nvSpPr>
            <p:cNvPr id="12" name="Line 13"/>
            <p:cNvSpPr>
              <a:spLocks noChangeShapeType="1"/>
            </p:cNvSpPr>
            <p:nvPr/>
          </p:nvSpPr>
          <p:spPr bwMode="auto">
            <a:xfrm>
              <a:off x="3038" y="11295"/>
              <a:ext cx="0" cy="720"/>
            </a:xfrm>
            <a:prstGeom prst="line">
              <a:avLst/>
            </a:prstGeom>
            <a:noFill/>
            <a:ln w="9525">
              <a:solidFill>
                <a:srgbClr val="000000"/>
              </a:solidFill>
              <a:round/>
              <a:headEnd/>
              <a:tailEnd type="triangle" w="med" len="med"/>
            </a:ln>
            <a:effectLst/>
          </p:spPr>
          <p:txBody>
            <a:bodyPr/>
            <a:lstStyle/>
            <a:p>
              <a:endParaRPr lang="en-US"/>
            </a:p>
          </p:txBody>
        </p:sp>
        <p:sp>
          <p:nvSpPr>
            <p:cNvPr id="13" name="Freeform 14"/>
            <p:cNvSpPr>
              <a:spLocks/>
            </p:cNvSpPr>
            <p:nvPr/>
          </p:nvSpPr>
          <p:spPr bwMode="auto">
            <a:xfrm>
              <a:off x="6278" y="11428"/>
              <a:ext cx="2137" cy="1987"/>
            </a:xfrm>
            <a:custGeom>
              <a:avLst/>
              <a:gdLst/>
              <a:ahLst/>
              <a:cxnLst>
                <a:cxn ang="0">
                  <a:pos x="0" y="0"/>
                </a:cxn>
                <a:cxn ang="0">
                  <a:pos x="0" y="1767"/>
                </a:cxn>
                <a:cxn ang="0">
                  <a:pos x="1080" y="2160"/>
                </a:cxn>
                <a:cxn ang="0">
                  <a:pos x="2137" y="1755"/>
                </a:cxn>
                <a:cxn ang="0">
                  <a:pos x="2137" y="15"/>
                </a:cxn>
              </a:cxnLst>
              <a:rect l="0" t="0" r="r" b="b"/>
              <a:pathLst>
                <a:path w="2137" h="2160">
                  <a:moveTo>
                    <a:pt x="0" y="0"/>
                  </a:moveTo>
                  <a:lnTo>
                    <a:pt x="0" y="1767"/>
                  </a:lnTo>
                  <a:lnTo>
                    <a:pt x="1080" y="2160"/>
                  </a:lnTo>
                  <a:lnTo>
                    <a:pt x="2137" y="1755"/>
                  </a:lnTo>
                  <a:lnTo>
                    <a:pt x="2137" y="15"/>
                  </a:lnTo>
                </a:path>
              </a:pathLst>
            </a:custGeom>
            <a:noFill/>
            <a:ln w="9525" cap="flat" cmpd="sng">
              <a:solidFill>
                <a:srgbClr val="000000"/>
              </a:solidFill>
              <a:prstDash val="solid"/>
              <a:round/>
              <a:headEnd/>
              <a:tailEnd/>
            </a:ln>
            <a:effectLst/>
          </p:spPr>
          <p:txBody>
            <a:bodyPr/>
            <a:lstStyle/>
            <a:p>
              <a:endParaRPr lang="en-US"/>
            </a:p>
          </p:txBody>
        </p:sp>
        <p:sp>
          <p:nvSpPr>
            <p:cNvPr id="14" name="Line 15"/>
            <p:cNvSpPr>
              <a:spLocks noChangeShapeType="1"/>
            </p:cNvSpPr>
            <p:nvPr/>
          </p:nvSpPr>
          <p:spPr bwMode="auto">
            <a:xfrm>
              <a:off x="5738" y="11788"/>
              <a:ext cx="3240" cy="0"/>
            </a:xfrm>
            <a:prstGeom prst="line">
              <a:avLst/>
            </a:prstGeom>
            <a:noFill/>
            <a:ln w="9525">
              <a:solidFill>
                <a:srgbClr val="000000"/>
              </a:solidFill>
              <a:round/>
              <a:headEnd/>
              <a:tailEnd/>
            </a:ln>
            <a:effectLst/>
          </p:spPr>
          <p:txBody>
            <a:bodyPr/>
            <a:lstStyle/>
            <a:p>
              <a:endParaRPr lang="en-US"/>
            </a:p>
          </p:txBody>
        </p:sp>
        <p:sp>
          <p:nvSpPr>
            <p:cNvPr id="15" name="Line 16"/>
            <p:cNvSpPr>
              <a:spLocks noChangeShapeType="1"/>
            </p:cNvSpPr>
            <p:nvPr/>
          </p:nvSpPr>
          <p:spPr bwMode="auto">
            <a:xfrm>
              <a:off x="6278" y="11428"/>
              <a:ext cx="2160" cy="0"/>
            </a:xfrm>
            <a:prstGeom prst="line">
              <a:avLst/>
            </a:prstGeom>
            <a:noFill/>
            <a:ln w="9525">
              <a:solidFill>
                <a:srgbClr val="000000"/>
              </a:solidFill>
              <a:round/>
              <a:headEnd/>
              <a:tailEnd/>
            </a:ln>
            <a:effectLst/>
          </p:spPr>
          <p:txBody>
            <a:bodyPr/>
            <a:lstStyle/>
            <a:p>
              <a:endParaRPr lang="en-US"/>
            </a:p>
          </p:txBody>
        </p:sp>
        <p:sp>
          <p:nvSpPr>
            <p:cNvPr id="16" name="AutoShape 17"/>
            <p:cNvSpPr>
              <a:spLocks noChangeArrowheads="1"/>
            </p:cNvSpPr>
            <p:nvPr/>
          </p:nvSpPr>
          <p:spPr bwMode="auto">
            <a:xfrm>
              <a:off x="8618" y="11608"/>
              <a:ext cx="180" cy="180"/>
            </a:xfrm>
            <a:prstGeom prst="flowChartMerge">
              <a:avLst/>
            </a:prstGeom>
            <a:solidFill>
              <a:srgbClr val="FFFFFF"/>
            </a:solidFill>
            <a:ln w="9525">
              <a:solidFill>
                <a:srgbClr val="000000"/>
              </a:solidFill>
              <a:miter lim="800000"/>
              <a:headEnd/>
              <a:tailEnd/>
            </a:ln>
            <a:effectLst/>
          </p:spPr>
          <p:txBody>
            <a:bodyPr/>
            <a:lstStyle/>
            <a:p>
              <a:endParaRPr lang="en-US"/>
            </a:p>
          </p:txBody>
        </p:sp>
        <p:sp>
          <p:nvSpPr>
            <p:cNvPr id="17" name="AutoShape 18"/>
            <p:cNvSpPr>
              <a:spLocks noChangeArrowheads="1"/>
            </p:cNvSpPr>
            <p:nvPr/>
          </p:nvSpPr>
          <p:spPr bwMode="auto">
            <a:xfrm>
              <a:off x="5918" y="11608"/>
              <a:ext cx="180" cy="180"/>
            </a:xfrm>
            <a:prstGeom prst="flowChartMerge">
              <a:avLst/>
            </a:prstGeom>
            <a:solidFill>
              <a:srgbClr val="FFFFFF"/>
            </a:solidFill>
            <a:ln w="9525">
              <a:solidFill>
                <a:srgbClr val="000000"/>
              </a:solidFill>
              <a:miter lim="800000"/>
              <a:headEnd/>
              <a:tailEnd/>
            </a:ln>
            <a:effectLst/>
          </p:spPr>
          <p:txBody>
            <a:bodyPr/>
            <a:lstStyle/>
            <a:p>
              <a:endParaRPr lang="en-US"/>
            </a:p>
          </p:txBody>
        </p:sp>
        <p:sp>
          <p:nvSpPr>
            <p:cNvPr id="18" name="Line 19"/>
            <p:cNvSpPr>
              <a:spLocks noChangeShapeType="1"/>
            </p:cNvSpPr>
            <p:nvPr/>
          </p:nvSpPr>
          <p:spPr bwMode="auto">
            <a:xfrm>
              <a:off x="7358" y="11068"/>
              <a:ext cx="0" cy="2527"/>
            </a:xfrm>
            <a:prstGeom prst="line">
              <a:avLst/>
            </a:prstGeom>
            <a:noFill/>
            <a:ln w="9525">
              <a:solidFill>
                <a:srgbClr val="000000"/>
              </a:solidFill>
              <a:prstDash val="lgDash"/>
              <a:round/>
              <a:headEnd/>
              <a:tailEnd/>
            </a:ln>
            <a:effectLst/>
          </p:spPr>
          <p:txBody>
            <a:bodyPr/>
            <a:lstStyle/>
            <a:p>
              <a:endParaRPr lang="en-US"/>
            </a:p>
          </p:txBody>
        </p:sp>
        <p:sp>
          <p:nvSpPr>
            <p:cNvPr id="19" name="Line 20"/>
            <p:cNvSpPr>
              <a:spLocks noChangeShapeType="1"/>
            </p:cNvSpPr>
            <p:nvPr/>
          </p:nvSpPr>
          <p:spPr bwMode="auto">
            <a:xfrm flipV="1">
              <a:off x="7358" y="12515"/>
              <a:ext cx="0" cy="1080"/>
            </a:xfrm>
            <a:prstGeom prst="line">
              <a:avLst/>
            </a:prstGeom>
            <a:noFill/>
            <a:ln w="25400">
              <a:solidFill>
                <a:srgbClr val="000000"/>
              </a:solidFill>
              <a:round/>
              <a:headEnd/>
              <a:tailEnd type="triangle" w="med" len="med"/>
            </a:ln>
            <a:effectLst/>
          </p:spPr>
          <p:txBody>
            <a:bodyPr/>
            <a:lstStyle/>
            <a:p>
              <a:endParaRPr lang="en-US"/>
            </a:p>
          </p:txBody>
        </p:sp>
        <p:sp>
          <p:nvSpPr>
            <p:cNvPr id="20" name="Line 21"/>
            <p:cNvSpPr>
              <a:spLocks noChangeShapeType="1"/>
            </p:cNvSpPr>
            <p:nvPr/>
          </p:nvSpPr>
          <p:spPr bwMode="auto">
            <a:xfrm>
              <a:off x="7358" y="11535"/>
              <a:ext cx="0" cy="793"/>
            </a:xfrm>
            <a:prstGeom prst="line">
              <a:avLst/>
            </a:prstGeom>
            <a:noFill/>
            <a:ln w="25400">
              <a:solidFill>
                <a:srgbClr val="000000"/>
              </a:solidFill>
              <a:round/>
              <a:headEnd/>
              <a:tailEnd type="triangle" w="med" len="med"/>
            </a:ln>
            <a:effectLst/>
          </p:spPr>
          <p:txBody>
            <a:bodyPr/>
            <a:lstStyle/>
            <a:p>
              <a:endParaRPr lang="en-US"/>
            </a:p>
          </p:txBody>
        </p:sp>
        <p:sp>
          <p:nvSpPr>
            <p:cNvPr id="21" name="Text Box 22"/>
            <p:cNvSpPr txBox="1">
              <a:spLocks noChangeArrowheads="1"/>
            </p:cNvSpPr>
            <p:nvPr/>
          </p:nvSpPr>
          <p:spPr bwMode="auto">
            <a:xfrm>
              <a:off x="6818" y="10755"/>
              <a:ext cx="1260" cy="54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200" b="0" dirty="0">
                  <a:latin typeface="Times New Roman" pitchFamily="18" charset="0"/>
                </a:rPr>
                <a:t>W = mg</a:t>
              </a:r>
              <a:endParaRPr lang="en-US" sz="2400" b="0" dirty="0">
                <a:latin typeface="Times New Roman" pitchFamily="18" charset="0"/>
              </a:endParaRPr>
            </a:p>
          </p:txBody>
        </p:sp>
        <p:sp>
          <p:nvSpPr>
            <p:cNvPr id="22" name="Line 23"/>
            <p:cNvSpPr>
              <a:spLocks noChangeShapeType="1"/>
            </p:cNvSpPr>
            <p:nvPr/>
          </p:nvSpPr>
          <p:spPr bwMode="auto">
            <a:xfrm flipH="1">
              <a:off x="6278" y="11788"/>
              <a:ext cx="360" cy="360"/>
            </a:xfrm>
            <a:prstGeom prst="line">
              <a:avLst/>
            </a:prstGeom>
            <a:noFill/>
            <a:ln w="9525">
              <a:solidFill>
                <a:srgbClr val="000000"/>
              </a:solidFill>
              <a:round/>
              <a:headEnd/>
              <a:tailEnd/>
            </a:ln>
            <a:effectLst/>
          </p:spPr>
          <p:txBody>
            <a:bodyPr/>
            <a:lstStyle/>
            <a:p>
              <a:endParaRPr lang="en-US"/>
            </a:p>
          </p:txBody>
        </p:sp>
        <p:sp>
          <p:nvSpPr>
            <p:cNvPr id="23" name="Line 24"/>
            <p:cNvSpPr>
              <a:spLocks noChangeShapeType="1"/>
            </p:cNvSpPr>
            <p:nvPr/>
          </p:nvSpPr>
          <p:spPr bwMode="auto">
            <a:xfrm flipH="1">
              <a:off x="6278" y="11788"/>
              <a:ext cx="720" cy="720"/>
            </a:xfrm>
            <a:prstGeom prst="line">
              <a:avLst/>
            </a:prstGeom>
            <a:noFill/>
            <a:ln w="9525">
              <a:solidFill>
                <a:srgbClr val="000000"/>
              </a:solidFill>
              <a:round/>
              <a:headEnd/>
              <a:tailEnd/>
            </a:ln>
            <a:effectLst/>
          </p:spPr>
          <p:txBody>
            <a:bodyPr/>
            <a:lstStyle/>
            <a:p>
              <a:endParaRPr lang="en-US"/>
            </a:p>
          </p:txBody>
        </p:sp>
        <p:sp>
          <p:nvSpPr>
            <p:cNvPr id="24" name="Line 25"/>
            <p:cNvSpPr>
              <a:spLocks noChangeShapeType="1"/>
            </p:cNvSpPr>
            <p:nvPr/>
          </p:nvSpPr>
          <p:spPr bwMode="auto">
            <a:xfrm flipH="1">
              <a:off x="6278" y="11788"/>
              <a:ext cx="1080" cy="1080"/>
            </a:xfrm>
            <a:prstGeom prst="line">
              <a:avLst/>
            </a:prstGeom>
            <a:noFill/>
            <a:ln w="9525">
              <a:solidFill>
                <a:srgbClr val="000000"/>
              </a:solidFill>
              <a:round/>
              <a:headEnd/>
              <a:tailEnd/>
            </a:ln>
            <a:effectLst/>
          </p:spPr>
          <p:txBody>
            <a:bodyPr/>
            <a:lstStyle/>
            <a:p>
              <a:endParaRPr lang="en-US"/>
            </a:p>
          </p:txBody>
        </p:sp>
        <p:sp>
          <p:nvSpPr>
            <p:cNvPr id="25" name="Line 26"/>
            <p:cNvSpPr>
              <a:spLocks noChangeShapeType="1"/>
            </p:cNvSpPr>
            <p:nvPr/>
          </p:nvSpPr>
          <p:spPr bwMode="auto">
            <a:xfrm flipH="1">
              <a:off x="6638" y="11788"/>
              <a:ext cx="1260" cy="1267"/>
            </a:xfrm>
            <a:prstGeom prst="line">
              <a:avLst/>
            </a:prstGeom>
            <a:noFill/>
            <a:ln w="9525">
              <a:solidFill>
                <a:srgbClr val="000000"/>
              </a:solidFill>
              <a:round/>
              <a:headEnd/>
              <a:tailEnd/>
            </a:ln>
            <a:effectLst/>
          </p:spPr>
          <p:txBody>
            <a:bodyPr/>
            <a:lstStyle/>
            <a:p>
              <a:endParaRPr lang="en-US"/>
            </a:p>
          </p:txBody>
        </p:sp>
        <p:sp>
          <p:nvSpPr>
            <p:cNvPr id="26" name="Line 27"/>
            <p:cNvSpPr>
              <a:spLocks noChangeShapeType="1"/>
            </p:cNvSpPr>
            <p:nvPr/>
          </p:nvSpPr>
          <p:spPr bwMode="auto">
            <a:xfrm flipH="1">
              <a:off x="6998" y="11788"/>
              <a:ext cx="1440" cy="1447"/>
            </a:xfrm>
            <a:prstGeom prst="line">
              <a:avLst/>
            </a:prstGeom>
            <a:noFill/>
            <a:ln w="9525">
              <a:solidFill>
                <a:srgbClr val="000000"/>
              </a:solidFill>
              <a:round/>
              <a:headEnd/>
              <a:tailEnd/>
            </a:ln>
            <a:effectLst/>
          </p:spPr>
          <p:txBody>
            <a:bodyPr/>
            <a:lstStyle/>
            <a:p>
              <a:endParaRPr lang="en-US"/>
            </a:p>
          </p:txBody>
        </p:sp>
        <p:sp>
          <p:nvSpPr>
            <p:cNvPr id="27" name="Line 28"/>
            <p:cNvSpPr>
              <a:spLocks noChangeShapeType="1"/>
            </p:cNvSpPr>
            <p:nvPr/>
          </p:nvSpPr>
          <p:spPr bwMode="auto">
            <a:xfrm flipH="1">
              <a:off x="7358" y="12328"/>
              <a:ext cx="1080" cy="1087"/>
            </a:xfrm>
            <a:prstGeom prst="line">
              <a:avLst/>
            </a:prstGeom>
            <a:noFill/>
            <a:ln w="9525">
              <a:solidFill>
                <a:srgbClr val="000000"/>
              </a:solidFill>
              <a:round/>
              <a:headEnd/>
              <a:tailEnd/>
            </a:ln>
            <a:effectLst/>
          </p:spPr>
          <p:txBody>
            <a:bodyPr/>
            <a:lstStyle/>
            <a:p>
              <a:endParaRPr lang="en-US"/>
            </a:p>
          </p:txBody>
        </p:sp>
        <p:sp>
          <p:nvSpPr>
            <p:cNvPr id="28" name="Line 29"/>
            <p:cNvSpPr>
              <a:spLocks noChangeShapeType="1"/>
            </p:cNvSpPr>
            <p:nvPr/>
          </p:nvSpPr>
          <p:spPr bwMode="auto">
            <a:xfrm flipV="1">
              <a:off x="5738" y="12155"/>
              <a:ext cx="1260" cy="540"/>
            </a:xfrm>
            <a:prstGeom prst="line">
              <a:avLst/>
            </a:prstGeom>
            <a:noFill/>
            <a:ln w="9525">
              <a:solidFill>
                <a:srgbClr val="000000"/>
              </a:solidFill>
              <a:round/>
              <a:headEnd/>
              <a:tailEnd type="triangle" w="med" len="med"/>
            </a:ln>
            <a:effectLst/>
          </p:spPr>
          <p:txBody>
            <a:bodyPr/>
            <a:lstStyle/>
            <a:p>
              <a:endParaRPr lang="en-US"/>
            </a:p>
          </p:txBody>
        </p:sp>
        <p:sp>
          <p:nvSpPr>
            <p:cNvPr id="29" name="Text Box 30"/>
            <p:cNvSpPr txBox="1">
              <a:spLocks noChangeArrowheads="1"/>
            </p:cNvSpPr>
            <p:nvPr/>
          </p:nvSpPr>
          <p:spPr bwMode="auto">
            <a:xfrm>
              <a:off x="4658" y="12470"/>
              <a:ext cx="1260" cy="90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latin typeface="Times New Roman" pitchFamily="18" charset="0"/>
                </a:rPr>
                <a:t>Volume  of  displaced fluid</a:t>
              </a:r>
              <a:endParaRPr lang="en-US" sz="2400" b="0" dirty="0">
                <a:latin typeface="Times New Roman" pitchFamily="18" charset="0"/>
              </a:endParaRPr>
            </a:p>
          </p:txBody>
        </p:sp>
        <p:sp>
          <p:nvSpPr>
            <p:cNvPr id="30" name="Line 31"/>
            <p:cNvSpPr>
              <a:spLocks noChangeShapeType="1"/>
            </p:cNvSpPr>
            <p:nvPr/>
          </p:nvSpPr>
          <p:spPr bwMode="auto">
            <a:xfrm>
              <a:off x="1778" y="10935"/>
              <a:ext cx="2520" cy="0"/>
            </a:xfrm>
            <a:prstGeom prst="line">
              <a:avLst/>
            </a:prstGeom>
            <a:noFill/>
            <a:ln w="9525">
              <a:solidFill>
                <a:srgbClr val="000000"/>
              </a:solidFill>
              <a:round/>
              <a:headEnd/>
              <a:tailEnd/>
            </a:ln>
            <a:effectLst/>
          </p:spPr>
          <p:txBody>
            <a:bodyPr/>
            <a:lstStyle/>
            <a:p>
              <a:endParaRPr lang="en-US"/>
            </a:p>
          </p:txBody>
        </p:sp>
        <p:sp>
          <p:nvSpPr>
            <p:cNvPr id="31" name="AutoShape 32"/>
            <p:cNvSpPr>
              <a:spLocks noChangeArrowheads="1"/>
            </p:cNvSpPr>
            <p:nvPr/>
          </p:nvSpPr>
          <p:spPr bwMode="auto">
            <a:xfrm>
              <a:off x="3938" y="10755"/>
              <a:ext cx="180" cy="180"/>
            </a:xfrm>
            <a:prstGeom prst="flowChartMerge">
              <a:avLst/>
            </a:prstGeom>
            <a:solidFill>
              <a:srgbClr val="FFFFFF"/>
            </a:solidFill>
            <a:ln w="9525">
              <a:solidFill>
                <a:srgbClr val="000000"/>
              </a:solidFill>
              <a:miter lim="800000"/>
              <a:headEnd/>
              <a:tailEnd/>
            </a:ln>
            <a:effectLst/>
          </p:spPr>
          <p:txBody>
            <a:bodyPr/>
            <a:lstStyle/>
            <a:p>
              <a:endParaRPr lang="en-US"/>
            </a:p>
          </p:txBody>
        </p:sp>
      </p:grpSp>
      <p:sp>
        <p:nvSpPr>
          <p:cNvPr id="33" name="Slide Number Placeholder 32"/>
          <p:cNvSpPr>
            <a:spLocks noGrp="1"/>
          </p:cNvSpPr>
          <p:nvPr>
            <p:ph type="sldNum" sz="quarter" idx="12"/>
          </p:nvPr>
        </p:nvSpPr>
        <p:spPr/>
        <p:txBody>
          <a:bodyPr/>
          <a:lstStyle/>
          <a:p>
            <a:fld id="{5D0D4339-22CE-4C1D-B106-43FE9685979B}"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Archimedes Principle</a:t>
            </a:r>
            <a:endParaRPr lang="en-US" dirty="0"/>
          </a:p>
        </p:txBody>
      </p:sp>
      <p:sp>
        <p:nvSpPr>
          <p:cNvPr id="3" name="Content Placeholder 2"/>
          <p:cNvSpPr>
            <a:spLocks noGrp="1"/>
          </p:cNvSpPr>
          <p:nvPr>
            <p:ph idx="1"/>
          </p:nvPr>
        </p:nvSpPr>
        <p:spPr/>
        <p:txBody>
          <a:bodyPr>
            <a:normAutofit/>
          </a:bodyPr>
          <a:lstStyle/>
          <a:p>
            <a:pPr algn="just"/>
            <a:r>
              <a:rPr lang="en-US" b="1" dirty="0" smtClean="0"/>
              <a:t>Archimedes' principle</a:t>
            </a:r>
            <a:r>
              <a:rPr lang="en-US" dirty="0" smtClean="0"/>
              <a:t> is a law of physics stating that the upward buoyant force exerted on a body immersed in a fluid is equal to the weight of the fluid the body displaces</a:t>
            </a:r>
            <a:endParaRPr lang="en-US" dirty="0"/>
          </a:p>
        </p:txBody>
      </p:sp>
      <p:sp>
        <p:nvSpPr>
          <p:cNvPr id="4" name="TextBox 3"/>
          <p:cNvSpPr txBox="1"/>
          <p:nvPr/>
        </p:nvSpPr>
        <p:spPr>
          <a:xfrm>
            <a:off x="762000" y="4267200"/>
            <a:ext cx="7162800" cy="2308324"/>
          </a:xfrm>
          <a:prstGeom prst="rect">
            <a:avLst/>
          </a:prstGeom>
          <a:solidFill>
            <a:schemeClr val="accent1">
              <a:lumMod val="20000"/>
              <a:lumOff val="80000"/>
            </a:schemeClr>
          </a:solidFill>
        </p:spPr>
        <p:txBody>
          <a:bodyPr wrap="square" rtlCol="0">
            <a:spAutoFit/>
          </a:bodyPr>
          <a:lstStyle/>
          <a:p>
            <a:pPr algn="just"/>
            <a:r>
              <a:rPr lang="en-US" sz="2400" dirty="0" smtClean="0"/>
              <a:t>In other words, an immersed object is buoyed up by a force equal to the weight of the fluid it actually displaces. Archimedes' principle is an important and underlying concept in the field of fluid mechanics. This principle is named after its discoverer, </a:t>
            </a:r>
            <a:r>
              <a:rPr lang="en-US" sz="2400" dirty="0" smtClean="0">
                <a:solidFill>
                  <a:srgbClr val="FF0000"/>
                </a:solidFill>
              </a:rPr>
              <a:t>Archimedes of Syracuse</a:t>
            </a:r>
            <a:r>
              <a:rPr lang="en-US" sz="2400" dirty="0" smtClean="0"/>
              <a:t>.</a:t>
            </a:r>
            <a:endParaRPr lang="en-US" sz="2400" dirty="0"/>
          </a:p>
        </p:txBody>
      </p:sp>
      <p:sp>
        <p:nvSpPr>
          <p:cNvPr id="6" name="Slide Number Placeholder 5"/>
          <p:cNvSpPr>
            <a:spLocks noGrp="1"/>
          </p:cNvSpPr>
          <p:nvPr>
            <p:ph type="sldNum" sz="quarter" idx="12"/>
          </p:nvPr>
        </p:nvSpPr>
        <p:spPr/>
        <p:txBody>
          <a:bodyPr/>
          <a:lstStyle/>
          <a:p>
            <a:fld id="{5D0D4339-22CE-4C1D-B106-43FE9685979B}"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anim calcmode="lin" valueType="num">
                                      <p:cBhvr additive="base">
                                        <p:cTn id="19"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Prepared by: Engr. Fazal-E-Jalal</a:t>
            </a:r>
            <a:endParaRPr lang="en-US"/>
          </a:p>
        </p:txBody>
      </p:sp>
      <p:sp>
        <p:nvSpPr>
          <p:cNvPr id="3" name="Footer Placeholder 2"/>
          <p:cNvSpPr>
            <a:spLocks noGrp="1"/>
          </p:cNvSpPr>
          <p:nvPr>
            <p:ph type="ftr" sz="quarter" idx="11"/>
          </p:nvPr>
        </p:nvSpPr>
        <p:spPr/>
        <p:txBody>
          <a:bodyPr/>
          <a:lstStyle/>
          <a:p>
            <a:r>
              <a:rPr lang="en-US" smtClean="0"/>
              <a:t>Fluid Mechanics-I</a:t>
            </a:r>
            <a:endParaRPr lang="en-US"/>
          </a:p>
        </p:txBody>
      </p:sp>
      <p:sp>
        <p:nvSpPr>
          <p:cNvPr id="4" name="Slide Number Placeholder 3"/>
          <p:cNvSpPr>
            <a:spLocks noGrp="1"/>
          </p:cNvSpPr>
          <p:nvPr>
            <p:ph type="sldNum" sz="quarter" idx="12"/>
          </p:nvPr>
        </p:nvSpPr>
        <p:spPr/>
        <p:txBody>
          <a:bodyPr/>
          <a:lstStyle/>
          <a:p>
            <a:fld id="{8460DEAF-69DE-4F54-BAAD-43CA3BA56DA7}" type="slidenum">
              <a:rPr lang="en-US" smtClean="0"/>
              <a:pPr/>
              <a:t>19</a:t>
            </a:fld>
            <a:endParaRPr lang="en-US"/>
          </a:p>
        </p:txBody>
      </p:sp>
      <p:pic>
        <p:nvPicPr>
          <p:cNvPr id="5" name="Picture 4" descr="Thank-you-in-many-languages.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MANOMETER</a:t>
            </a:r>
            <a:endParaRPr lang="en-US" dirty="0"/>
          </a:p>
        </p:txBody>
      </p:sp>
      <p:sp>
        <p:nvSpPr>
          <p:cNvPr id="3" name="Content Placeholder 2"/>
          <p:cNvSpPr>
            <a:spLocks noGrp="1"/>
          </p:cNvSpPr>
          <p:nvPr>
            <p:ph idx="1"/>
          </p:nvPr>
        </p:nvSpPr>
        <p:spPr/>
        <p:txBody>
          <a:bodyPr>
            <a:normAutofit lnSpcReduction="10000"/>
          </a:bodyPr>
          <a:lstStyle/>
          <a:p>
            <a:pPr marL="231775" indent="-231775">
              <a:lnSpc>
                <a:spcPct val="90000"/>
              </a:lnSpc>
              <a:spcBef>
                <a:spcPct val="40000"/>
              </a:spcBef>
              <a:buClr>
                <a:schemeClr val="bg2"/>
              </a:buClr>
              <a:buFont typeface="Courier New" pitchFamily="49" charset="0"/>
              <a:buChar char="o"/>
            </a:pPr>
            <a:r>
              <a:rPr lang="en-US" dirty="0" smtClean="0">
                <a:latin typeface="Arial" pitchFamily="34" charset="0"/>
                <a:cs typeface="Arial" pitchFamily="34" charset="0"/>
              </a:rPr>
              <a:t>In some cases, the difference between the pressures at two different points is desired rather than the actual value  of the pressure at each point. </a:t>
            </a:r>
          </a:p>
          <a:p>
            <a:pPr marL="231775" indent="-231775">
              <a:lnSpc>
                <a:spcPct val="90000"/>
              </a:lnSpc>
              <a:spcBef>
                <a:spcPct val="40000"/>
              </a:spcBef>
              <a:buClr>
                <a:schemeClr val="bg2"/>
              </a:buClr>
              <a:buFont typeface="Courier New" pitchFamily="49" charset="0"/>
              <a:buChar char="o"/>
            </a:pPr>
            <a:r>
              <a:rPr lang="en-US" dirty="0" smtClean="0">
                <a:latin typeface="Arial" pitchFamily="34" charset="0"/>
                <a:cs typeface="Arial" pitchFamily="34" charset="0"/>
              </a:rPr>
              <a:t>A manometer to determine this pressure difference is called the differential manometer (see figure in next slide). </a:t>
            </a:r>
          </a:p>
          <a:p>
            <a:pPr marL="231775" indent="-231775">
              <a:lnSpc>
                <a:spcPct val="90000"/>
              </a:lnSpc>
              <a:spcBef>
                <a:spcPct val="40000"/>
              </a:spcBef>
              <a:buClr>
                <a:schemeClr val="bg2"/>
              </a:buClr>
              <a:buFont typeface="Courier New" pitchFamily="49" charset="0"/>
              <a:buChar char="o"/>
            </a:pPr>
            <a:r>
              <a:rPr lang="en-US" dirty="0" smtClean="0">
                <a:latin typeface="Arial" pitchFamily="34" charset="0"/>
                <a:cs typeface="Arial" pitchFamily="34" charset="0"/>
              </a:rPr>
              <a:t>The liquids in manometer will rise or fall as the pressure at either end (or both ends) of the tube changes. </a:t>
            </a:r>
          </a:p>
        </p:txBody>
      </p:sp>
      <p:sp>
        <p:nvSpPr>
          <p:cNvPr id="5" name="Slide Number Placeholder 4"/>
          <p:cNvSpPr>
            <a:spLocks noGrp="1"/>
          </p:cNvSpPr>
          <p:nvPr>
            <p:ph type="sldNum" sz="quarter" idx="12"/>
          </p:nvPr>
        </p:nvSpPr>
        <p:spPr/>
        <p:txBody>
          <a:bodyPr/>
          <a:lstStyle/>
          <a:p>
            <a:fld id="{5D0D4339-22CE-4C1D-B106-43FE9685979B}"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MANOMETER</a:t>
            </a:r>
            <a:endParaRPr lang="en-US" dirty="0"/>
          </a:p>
        </p:txBody>
      </p:sp>
      <p:sp>
        <p:nvSpPr>
          <p:cNvPr id="3" name="Content Placeholder 2"/>
          <p:cNvSpPr>
            <a:spLocks noGrp="1"/>
          </p:cNvSpPr>
          <p:nvPr>
            <p:ph sz="half" idx="1"/>
          </p:nvPr>
        </p:nvSpPr>
        <p:spPr>
          <a:xfrm>
            <a:off x="457200" y="1600201"/>
            <a:ext cx="4038600" cy="1523999"/>
          </a:xfrm>
        </p:spPr>
        <p:txBody>
          <a:bodyPr>
            <a:normAutofit fontScale="62500" lnSpcReduction="20000"/>
          </a:bodyPr>
          <a:lstStyle/>
          <a:p>
            <a:pPr algn="just"/>
            <a:r>
              <a:rPr lang="en-US" dirty="0"/>
              <a:t>Many techniques have been developed for the </a:t>
            </a:r>
            <a:r>
              <a:rPr lang="en-US" dirty="0" smtClean="0"/>
              <a:t>measurement of</a:t>
            </a:r>
            <a:r>
              <a:rPr lang="en-US" dirty="0"/>
              <a:t> pressure and vacuum. Instruments used to measure pressure are called </a:t>
            </a:r>
            <a:r>
              <a:rPr lang="en-US" b="1" dirty="0"/>
              <a:t>pressure gauges</a:t>
            </a:r>
            <a:r>
              <a:rPr lang="en-US" dirty="0"/>
              <a:t> or </a:t>
            </a:r>
            <a:r>
              <a:rPr lang="en-US" b="1" dirty="0"/>
              <a:t>vacuum gauges</a:t>
            </a:r>
            <a:r>
              <a:rPr lang="en-US" dirty="0"/>
              <a:t>.</a:t>
            </a:r>
          </a:p>
        </p:txBody>
      </p:sp>
      <p:pic>
        <p:nvPicPr>
          <p:cNvPr id="5" name="Content Placeholder 4" descr="figure2-12"/>
          <p:cNvPicPr>
            <a:picLocks noGrp="1" noChangeAspect="1" noChangeArrowheads="1"/>
          </p:cNvPicPr>
          <p:nvPr>
            <p:ph sz="half" idx="2"/>
          </p:nvPr>
        </p:nvPicPr>
        <p:blipFill>
          <a:blip r:embed="rId2"/>
          <a:srcRect/>
          <a:stretch>
            <a:fillRect/>
          </a:stretch>
        </p:blipFill>
        <p:spPr>
          <a:xfrm>
            <a:off x="4648200" y="1219200"/>
            <a:ext cx="4038600" cy="5029200"/>
          </a:xfrm>
          <a:noFill/>
          <a:ln/>
        </p:spPr>
      </p:pic>
      <p:sp>
        <p:nvSpPr>
          <p:cNvPr id="7" name="TextBox 6"/>
          <p:cNvSpPr txBox="1"/>
          <p:nvPr/>
        </p:nvSpPr>
        <p:spPr>
          <a:xfrm>
            <a:off x="685800" y="3886200"/>
            <a:ext cx="3733800" cy="2031325"/>
          </a:xfrm>
          <a:prstGeom prst="rect">
            <a:avLst/>
          </a:prstGeom>
          <a:solidFill>
            <a:schemeClr val="accent5">
              <a:lumMod val="20000"/>
              <a:lumOff val="80000"/>
            </a:schemeClr>
          </a:solidFill>
        </p:spPr>
        <p:txBody>
          <a:bodyPr wrap="square" rtlCol="0">
            <a:spAutoFit/>
          </a:bodyPr>
          <a:lstStyle/>
          <a:p>
            <a:r>
              <a:rPr lang="en-US" dirty="0"/>
              <a:t>A </a:t>
            </a:r>
            <a:r>
              <a:rPr lang="en-US" b="1" dirty="0"/>
              <a:t>manometer</a:t>
            </a:r>
            <a:r>
              <a:rPr lang="en-US" dirty="0"/>
              <a:t> could also refer to a pressure measuring instrument, usually limited to measuring pressures near to atmospheric. The term </a:t>
            </a:r>
            <a:r>
              <a:rPr lang="en-US" i="1" dirty="0"/>
              <a:t>manometer</a:t>
            </a:r>
            <a:r>
              <a:rPr lang="en-US" dirty="0"/>
              <a:t> is often used to refer specifically </a:t>
            </a:r>
            <a:r>
              <a:rPr lang="en-US" i="1" dirty="0"/>
              <a:t>to liquid column hydrostatic instruments</a:t>
            </a:r>
            <a:r>
              <a:rPr lang="en-US" dirty="0"/>
              <a:t>.</a:t>
            </a:r>
          </a:p>
        </p:txBody>
      </p:sp>
      <p:sp>
        <p:nvSpPr>
          <p:cNvPr id="8" name="Slide Number Placeholder 7"/>
          <p:cNvSpPr>
            <a:spLocks noGrp="1"/>
          </p:cNvSpPr>
          <p:nvPr>
            <p:ph type="sldNum" sz="quarter" idx="12"/>
          </p:nvPr>
        </p:nvSpPr>
        <p:spPr/>
        <p:txBody>
          <a:bodyPr/>
          <a:lstStyle/>
          <a:p>
            <a:fld id="{5D0D4339-22CE-4C1D-B106-43FE9685979B}"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bg/>
                                          </p:spTgt>
                                        </p:tgtEl>
                                        <p:attrNameLst>
                                          <p:attrName>style.visibility</p:attrName>
                                        </p:attrNameLst>
                                      </p:cBhvr>
                                      <p:to>
                                        <p:strVal val="visible"/>
                                      </p:to>
                                    </p:set>
                                    <p:anim calcmode="lin" valueType="num">
                                      <p:cBhvr additive="base">
                                        <p:cTn id="25"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MANOMETER</a:t>
            </a:r>
            <a:endParaRPr lang="en-US" dirty="0"/>
          </a:p>
        </p:txBody>
      </p:sp>
      <p:sp>
        <p:nvSpPr>
          <p:cNvPr id="3" name="Content Placeholder 2"/>
          <p:cNvSpPr>
            <a:spLocks noGrp="1"/>
          </p:cNvSpPr>
          <p:nvPr>
            <p:ph idx="1"/>
          </p:nvPr>
        </p:nvSpPr>
        <p:spPr>
          <a:xfrm>
            <a:off x="381000" y="1600200"/>
            <a:ext cx="8229600" cy="4525963"/>
          </a:xfrm>
        </p:spPr>
        <p:txBody>
          <a:bodyPr>
            <a:normAutofit lnSpcReduction="10000"/>
          </a:bodyPr>
          <a:lstStyle/>
          <a:p>
            <a:pPr marL="914400" indent="-914400">
              <a:lnSpc>
                <a:spcPct val="90000"/>
              </a:lnSpc>
              <a:spcBef>
                <a:spcPct val="50000"/>
              </a:spcBef>
              <a:buNone/>
            </a:pPr>
            <a:r>
              <a:rPr lang="en-US" dirty="0" smtClean="0">
                <a:latin typeface="Arial" pitchFamily="34" charset="0"/>
                <a:cs typeface="Arial" pitchFamily="34" charset="0"/>
              </a:rPr>
              <a:t>In the figure:</a:t>
            </a:r>
          </a:p>
          <a:p>
            <a:pPr marL="914400" indent="-914400">
              <a:lnSpc>
                <a:spcPct val="90000"/>
              </a:lnSpc>
              <a:spcBef>
                <a:spcPct val="50000"/>
              </a:spcBef>
              <a:buNone/>
            </a:pPr>
            <a:r>
              <a:rPr lang="en-US" dirty="0" smtClean="0">
                <a:latin typeface="Arial" pitchFamily="34" charset="0"/>
                <a:cs typeface="Arial" pitchFamily="34" charset="0"/>
              </a:rPr>
              <a:t>	P</a:t>
            </a:r>
            <a:r>
              <a:rPr lang="en-US" baseline="-25000" dirty="0" smtClean="0">
                <a:latin typeface="Arial" pitchFamily="34" charset="0"/>
                <a:cs typeface="Arial" pitchFamily="34" charset="0"/>
              </a:rPr>
              <a:t>1</a:t>
            </a:r>
            <a:r>
              <a:rPr lang="en-US" dirty="0" smtClean="0">
                <a:latin typeface="Arial" pitchFamily="34" charset="0"/>
                <a:cs typeface="Arial" pitchFamily="34" charset="0"/>
              </a:rPr>
              <a:t> = P</a:t>
            </a:r>
            <a:r>
              <a:rPr lang="en-US" baseline="-25000" dirty="0" smtClean="0">
                <a:latin typeface="Arial" pitchFamily="34" charset="0"/>
                <a:cs typeface="Arial" pitchFamily="34" charset="0"/>
              </a:rPr>
              <a:t>A</a:t>
            </a:r>
            <a:r>
              <a:rPr lang="en-US" dirty="0" smtClean="0">
                <a:latin typeface="Arial" pitchFamily="34" charset="0"/>
                <a:cs typeface="Arial" pitchFamily="34" charset="0"/>
              </a:rPr>
              <a:t>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1</a:t>
            </a:r>
            <a:r>
              <a:rPr lang="en-US" dirty="0" smtClean="0">
                <a:latin typeface="Arial" pitchFamily="34" charset="0"/>
                <a:cs typeface="Arial" pitchFamily="34" charset="0"/>
              </a:rPr>
              <a:t>ga</a:t>
            </a:r>
          </a:p>
          <a:p>
            <a:pPr marL="914400" indent="-914400">
              <a:lnSpc>
                <a:spcPct val="90000"/>
              </a:lnSpc>
              <a:spcBef>
                <a:spcPct val="50000"/>
              </a:spcBef>
              <a:buNone/>
            </a:pPr>
            <a:r>
              <a:rPr lang="en-US" dirty="0" smtClean="0">
                <a:latin typeface="Arial" pitchFamily="34" charset="0"/>
                <a:cs typeface="Arial" pitchFamily="34" charset="0"/>
              </a:rPr>
              <a:t>	P</a:t>
            </a:r>
            <a:r>
              <a:rPr lang="en-US" baseline="-25000" dirty="0" smtClean="0">
                <a:latin typeface="Arial" pitchFamily="34" charset="0"/>
                <a:cs typeface="Arial" pitchFamily="34" charset="0"/>
              </a:rPr>
              <a:t>2</a:t>
            </a:r>
            <a:r>
              <a:rPr lang="en-US" dirty="0" smtClean="0">
                <a:latin typeface="Arial" pitchFamily="34" charset="0"/>
                <a:cs typeface="Arial" pitchFamily="34" charset="0"/>
              </a:rPr>
              <a:t> = P</a:t>
            </a:r>
            <a:r>
              <a:rPr lang="en-US" baseline="-25000" dirty="0" smtClean="0">
                <a:latin typeface="Arial" pitchFamily="34" charset="0"/>
                <a:cs typeface="Arial" pitchFamily="34" charset="0"/>
              </a:rPr>
              <a:t>B</a:t>
            </a:r>
            <a:r>
              <a:rPr lang="en-US" dirty="0" smtClean="0">
                <a:latin typeface="Arial" pitchFamily="34" charset="0"/>
                <a:cs typeface="Arial" pitchFamily="34" charset="0"/>
              </a:rPr>
              <a:t>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1</a:t>
            </a:r>
            <a:r>
              <a:rPr lang="en-US" dirty="0" smtClean="0">
                <a:latin typeface="Arial" pitchFamily="34" charset="0"/>
                <a:cs typeface="Arial" pitchFamily="34" charset="0"/>
              </a:rPr>
              <a:t>g(b-h)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man</a:t>
            </a:r>
            <a:r>
              <a:rPr lang="en-US" dirty="0" smtClean="0">
                <a:latin typeface="Arial" pitchFamily="34" charset="0"/>
                <a:cs typeface="Arial" pitchFamily="34" charset="0"/>
              </a:rPr>
              <a:t>gh</a:t>
            </a:r>
          </a:p>
          <a:p>
            <a:pPr marL="914400" indent="-914400">
              <a:lnSpc>
                <a:spcPct val="90000"/>
              </a:lnSpc>
              <a:spcBef>
                <a:spcPct val="50000"/>
              </a:spcBef>
              <a:buNone/>
            </a:pPr>
            <a:r>
              <a:rPr lang="en-US" dirty="0" smtClean="0">
                <a:latin typeface="Arial" pitchFamily="34" charset="0"/>
                <a:cs typeface="Arial" pitchFamily="34" charset="0"/>
              </a:rPr>
              <a:t>But 	P</a:t>
            </a:r>
            <a:r>
              <a:rPr lang="en-US" baseline="-25000" dirty="0" smtClean="0">
                <a:latin typeface="Arial" pitchFamily="34" charset="0"/>
                <a:cs typeface="Arial" pitchFamily="34" charset="0"/>
              </a:rPr>
              <a:t>1</a:t>
            </a:r>
            <a:r>
              <a:rPr lang="en-US" dirty="0" smtClean="0">
                <a:latin typeface="Arial" pitchFamily="34" charset="0"/>
                <a:cs typeface="Arial" pitchFamily="34" charset="0"/>
              </a:rPr>
              <a:t> = P</a:t>
            </a:r>
            <a:r>
              <a:rPr lang="en-US" baseline="-25000" dirty="0" smtClean="0">
                <a:latin typeface="Arial" pitchFamily="34" charset="0"/>
                <a:cs typeface="Arial" pitchFamily="34" charset="0"/>
              </a:rPr>
              <a:t>2 </a:t>
            </a:r>
            <a:r>
              <a:rPr lang="en-US" dirty="0" smtClean="0">
                <a:latin typeface="Arial" pitchFamily="34" charset="0"/>
                <a:cs typeface="Arial" pitchFamily="34" charset="0"/>
              </a:rPr>
              <a:t>(same horizontal level)</a:t>
            </a:r>
          </a:p>
          <a:p>
            <a:pPr marL="914400" indent="-914400">
              <a:lnSpc>
                <a:spcPct val="90000"/>
              </a:lnSpc>
              <a:spcBef>
                <a:spcPct val="50000"/>
              </a:spcBef>
              <a:buNone/>
            </a:pPr>
            <a:r>
              <a:rPr lang="en-US" dirty="0" smtClean="0">
                <a:latin typeface="Arial" pitchFamily="34" charset="0"/>
                <a:cs typeface="Arial" pitchFamily="34" charset="0"/>
              </a:rPr>
              <a:t>Thus 	P</a:t>
            </a:r>
            <a:r>
              <a:rPr lang="en-US" baseline="-25000" dirty="0" smtClean="0">
                <a:latin typeface="Arial" pitchFamily="34" charset="0"/>
                <a:cs typeface="Arial" pitchFamily="34" charset="0"/>
              </a:rPr>
              <a:t>A</a:t>
            </a:r>
            <a:r>
              <a:rPr lang="en-US" dirty="0" smtClean="0">
                <a:latin typeface="Arial" pitchFamily="34" charset="0"/>
                <a:cs typeface="Arial" pitchFamily="34" charset="0"/>
              </a:rPr>
              <a:t>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1</a:t>
            </a:r>
            <a:r>
              <a:rPr lang="en-US" dirty="0" smtClean="0">
                <a:latin typeface="Arial" pitchFamily="34" charset="0"/>
                <a:cs typeface="Arial" pitchFamily="34" charset="0"/>
              </a:rPr>
              <a:t>ga = P</a:t>
            </a:r>
            <a:r>
              <a:rPr lang="en-US" baseline="-25000" dirty="0" smtClean="0">
                <a:latin typeface="Arial" pitchFamily="34" charset="0"/>
                <a:cs typeface="Arial" pitchFamily="34" charset="0"/>
              </a:rPr>
              <a:t>B</a:t>
            </a:r>
            <a:r>
              <a:rPr lang="en-US" dirty="0" smtClean="0">
                <a:latin typeface="Arial" pitchFamily="34" charset="0"/>
                <a:cs typeface="Arial" pitchFamily="34" charset="0"/>
              </a:rPr>
              <a:t>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1</a:t>
            </a:r>
            <a:r>
              <a:rPr lang="en-US" dirty="0" smtClean="0">
                <a:latin typeface="Arial" pitchFamily="34" charset="0"/>
                <a:cs typeface="Arial" pitchFamily="34" charset="0"/>
              </a:rPr>
              <a:t>g(b-h)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man</a:t>
            </a:r>
            <a:r>
              <a:rPr lang="en-US" dirty="0" smtClean="0">
                <a:latin typeface="Arial" pitchFamily="34" charset="0"/>
                <a:cs typeface="Arial" pitchFamily="34" charset="0"/>
              </a:rPr>
              <a:t>gh</a:t>
            </a:r>
          </a:p>
          <a:p>
            <a:pPr marL="914400" indent="-914400">
              <a:lnSpc>
                <a:spcPct val="90000"/>
              </a:lnSpc>
              <a:spcBef>
                <a:spcPct val="50000"/>
              </a:spcBef>
              <a:buNone/>
            </a:pPr>
            <a:r>
              <a:rPr lang="en-US" dirty="0" smtClean="0">
                <a:latin typeface="Arial" pitchFamily="34" charset="0"/>
                <a:cs typeface="Arial" pitchFamily="34" charset="0"/>
              </a:rPr>
              <a:t>or	P</a:t>
            </a:r>
            <a:r>
              <a:rPr lang="en-US" baseline="-25000" dirty="0" smtClean="0">
                <a:latin typeface="Arial" pitchFamily="34" charset="0"/>
                <a:cs typeface="Arial" pitchFamily="34" charset="0"/>
              </a:rPr>
              <a:t>A</a:t>
            </a:r>
            <a:r>
              <a:rPr lang="en-US" dirty="0" smtClean="0">
                <a:latin typeface="Arial" pitchFamily="34" charset="0"/>
                <a:cs typeface="Arial" pitchFamily="34" charset="0"/>
              </a:rPr>
              <a:t>  - P</a:t>
            </a:r>
            <a:r>
              <a:rPr lang="en-US" baseline="-25000" dirty="0" smtClean="0">
                <a:latin typeface="Arial" pitchFamily="34" charset="0"/>
                <a:cs typeface="Arial" pitchFamily="34" charset="0"/>
              </a:rPr>
              <a:t>B</a:t>
            </a:r>
            <a:r>
              <a:rPr lang="en-US" dirty="0" smtClean="0">
                <a:latin typeface="Arial" pitchFamily="34" charset="0"/>
                <a:cs typeface="Arial" pitchFamily="34" charset="0"/>
              </a:rPr>
              <a:t>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1</a:t>
            </a:r>
            <a:r>
              <a:rPr lang="en-US" dirty="0" smtClean="0">
                <a:latin typeface="Arial" pitchFamily="34" charset="0"/>
                <a:cs typeface="Arial" pitchFamily="34" charset="0"/>
              </a:rPr>
              <a:t>g(b-h)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man</a:t>
            </a:r>
            <a:r>
              <a:rPr lang="en-US" dirty="0" smtClean="0">
                <a:latin typeface="Arial" pitchFamily="34" charset="0"/>
                <a:cs typeface="Arial" pitchFamily="34" charset="0"/>
              </a:rPr>
              <a:t>gh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1</a:t>
            </a:r>
            <a:r>
              <a:rPr lang="en-US" dirty="0" smtClean="0">
                <a:latin typeface="Arial" pitchFamily="34" charset="0"/>
                <a:cs typeface="Arial" pitchFamily="34" charset="0"/>
              </a:rPr>
              <a:t>ga</a:t>
            </a:r>
          </a:p>
          <a:p>
            <a:pPr marL="914400" indent="-914400">
              <a:lnSpc>
                <a:spcPct val="90000"/>
              </a:lnSpc>
              <a:spcBef>
                <a:spcPct val="50000"/>
              </a:spcBef>
              <a:buNone/>
            </a:pPr>
            <a:r>
              <a:rPr lang="en-US" dirty="0" smtClean="0">
                <a:latin typeface="Arial" pitchFamily="34" charset="0"/>
                <a:cs typeface="Arial" pitchFamily="34" charset="0"/>
              </a:rPr>
              <a:t>	P</a:t>
            </a:r>
            <a:r>
              <a:rPr lang="en-US" baseline="-25000" dirty="0" smtClean="0">
                <a:latin typeface="Arial" pitchFamily="34" charset="0"/>
                <a:cs typeface="Arial" pitchFamily="34" charset="0"/>
              </a:rPr>
              <a:t>A</a:t>
            </a:r>
            <a:r>
              <a:rPr lang="en-US" dirty="0" smtClean="0">
                <a:latin typeface="Arial" pitchFamily="34" charset="0"/>
                <a:cs typeface="Arial" pitchFamily="34" charset="0"/>
              </a:rPr>
              <a:t>- P</a:t>
            </a:r>
            <a:r>
              <a:rPr lang="en-US" baseline="-25000" dirty="0" smtClean="0">
                <a:latin typeface="Arial" pitchFamily="34" charset="0"/>
                <a:cs typeface="Arial" pitchFamily="34" charset="0"/>
              </a:rPr>
              <a:t>B </a:t>
            </a:r>
            <a:r>
              <a:rPr lang="en-US" dirty="0" smtClean="0">
                <a:latin typeface="Arial" pitchFamily="34" charset="0"/>
                <a:cs typeface="Arial" pitchFamily="34" charset="0"/>
              </a:rPr>
              <a:t>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1</a:t>
            </a:r>
            <a:r>
              <a:rPr lang="en-US" dirty="0" smtClean="0">
                <a:latin typeface="Arial" pitchFamily="34" charset="0"/>
                <a:cs typeface="Arial" pitchFamily="34" charset="0"/>
              </a:rPr>
              <a:t>g(b-a) + gh(</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man</a:t>
            </a:r>
            <a:r>
              <a:rPr lang="en-US" dirty="0" smtClean="0">
                <a:latin typeface="Arial" pitchFamily="34" charset="0"/>
                <a:cs typeface="Arial" pitchFamily="34" charset="0"/>
              </a:rPr>
              <a:t> - </a:t>
            </a:r>
            <a:r>
              <a:rPr lang="en-US" dirty="0" smtClean="0">
                <a:latin typeface="Arial" pitchFamily="34" charset="0"/>
                <a:cs typeface="Arial" pitchFamily="34" charset="0"/>
                <a:sym typeface="Symbol" pitchFamily="18" charset="2"/>
              </a:rPr>
              <a:t></a:t>
            </a:r>
            <a:r>
              <a:rPr lang="en-US" baseline="-25000" dirty="0" smtClean="0">
                <a:latin typeface="Arial" pitchFamily="34" charset="0"/>
                <a:cs typeface="Arial" pitchFamily="34" charset="0"/>
              </a:rPr>
              <a:t>1</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5D0D4339-22CE-4C1D-B106-43FE9685979B}"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PROBLEM</a:t>
            </a:r>
            <a:endParaRPr lang="en-US" dirty="0"/>
          </a:p>
        </p:txBody>
      </p:sp>
      <p:sp>
        <p:nvSpPr>
          <p:cNvPr id="3" name="Content Placeholder 2"/>
          <p:cNvSpPr>
            <a:spLocks noGrp="1"/>
          </p:cNvSpPr>
          <p:nvPr>
            <p:ph idx="1"/>
          </p:nvPr>
        </p:nvSpPr>
        <p:spPr/>
        <p:txBody>
          <a:bodyPr>
            <a:normAutofit fontScale="92500" lnSpcReduction="20000"/>
          </a:bodyPr>
          <a:lstStyle/>
          <a:p>
            <a:pPr marL="231775" indent="-231775">
              <a:lnSpc>
                <a:spcPct val="90000"/>
              </a:lnSpc>
              <a:spcBef>
                <a:spcPct val="30000"/>
              </a:spcBef>
              <a:tabLst>
                <a:tab pos="914400" algn="l"/>
              </a:tabLst>
            </a:pPr>
            <a:r>
              <a:rPr lang="en-US" sz="3600" dirty="0" smtClean="0">
                <a:solidFill>
                  <a:srgbClr val="FF3300"/>
                </a:solidFill>
                <a:latin typeface="Trebuchet MS" pitchFamily="34" charset="0"/>
              </a:rPr>
              <a:t>Example</a:t>
            </a:r>
            <a:endParaRPr lang="en-US" sz="3600" dirty="0" smtClean="0">
              <a:latin typeface="Trebuchet MS" pitchFamily="34" charset="0"/>
            </a:endParaRPr>
          </a:p>
          <a:p>
            <a:pPr marL="231775" indent="-231775">
              <a:lnSpc>
                <a:spcPct val="90000"/>
              </a:lnSpc>
              <a:spcBef>
                <a:spcPct val="30000"/>
              </a:spcBef>
              <a:buClr>
                <a:schemeClr val="bg2"/>
              </a:buClr>
              <a:buNone/>
              <a:tabLst>
                <a:tab pos="914400" algn="l"/>
              </a:tabLst>
            </a:pPr>
            <a:r>
              <a:rPr lang="en-US" dirty="0" smtClean="0">
                <a:latin typeface="Trebuchet MS" pitchFamily="34" charset="0"/>
              </a:rPr>
              <a:t>What height would a barometer need  to be to measure atmospheric pressure?</a:t>
            </a:r>
            <a:endParaRPr lang="en-US" u="sng" dirty="0" smtClean="0">
              <a:latin typeface="Trebuchet MS" pitchFamily="34" charset="0"/>
            </a:endParaRPr>
          </a:p>
          <a:p>
            <a:pPr marL="231775" indent="-231775">
              <a:lnSpc>
                <a:spcPct val="90000"/>
              </a:lnSpc>
              <a:spcBef>
                <a:spcPct val="30000"/>
              </a:spcBef>
              <a:buNone/>
              <a:tabLst>
                <a:tab pos="914400" algn="l"/>
              </a:tabLst>
            </a:pPr>
            <a:r>
              <a:rPr lang="en-US" sz="3600" dirty="0" smtClean="0">
                <a:solidFill>
                  <a:schemeClr val="hlink"/>
                </a:solidFill>
                <a:latin typeface="Trebuchet MS" pitchFamily="34" charset="0"/>
              </a:rPr>
              <a:t>Solution:</a:t>
            </a:r>
          </a:p>
          <a:p>
            <a:pPr marL="231775" indent="-231775">
              <a:lnSpc>
                <a:spcPct val="90000"/>
              </a:lnSpc>
              <a:spcBef>
                <a:spcPct val="30000"/>
              </a:spcBef>
              <a:buNone/>
              <a:tabLst>
                <a:tab pos="914400" algn="l"/>
              </a:tabLst>
            </a:pPr>
            <a:r>
              <a:rPr lang="en-US" sz="2000" dirty="0" smtClean="0">
                <a:latin typeface="Trebuchet MS" pitchFamily="34" charset="0"/>
              </a:rPr>
              <a:t>		</a:t>
            </a:r>
          </a:p>
          <a:p>
            <a:pPr marL="231775" indent="-231775">
              <a:lnSpc>
                <a:spcPct val="90000"/>
              </a:lnSpc>
              <a:spcBef>
                <a:spcPct val="30000"/>
              </a:spcBef>
              <a:buNone/>
              <a:tabLst>
                <a:tab pos="914400" algn="l"/>
              </a:tabLst>
            </a:pPr>
            <a:r>
              <a:rPr lang="en-US" dirty="0" smtClean="0">
                <a:latin typeface="Trebuchet MS" pitchFamily="34" charset="0"/>
              </a:rPr>
              <a:t>		</a:t>
            </a:r>
            <a:r>
              <a:rPr lang="en-US" dirty="0" err="1" smtClean="0">
                <a:latin typeface="Trebuchet MS" pitchFamily="34" charset="0"/>
              </a:rPr>
              <a:t>P</a:t>
            </a:r>
            <a:r>
              <a:rPr lang="en-US" baseline="-25000" dirty="0" err="1" smtClean="0">
                <a:latin typeface="Trebuchet MS" pitchFamily="34" charset="0"/>
              </a:rPr>
              <a:t>atm</a:t>
            </a:r>
            <a:r>
              <a:rPr lang="en-US" dirty="0" smtClean="0">
                <a:latin typeface="Trebuchet MS" pitchFamily="34" charset="0"/>
              </a:rPr>
              <a:t> = 1 bar = 1 x 10</a:t>
            </a:r>
            <a:r>
              <a:rPr lang="en-US" baseline="30000" dirty="0" smtClean="0">
                <a:latin typeface="Trebuchet MS" pitchFamily="34" charset="0"/>
              </a:rPr>
              <a:t>5</a:t>
            </a:r>
            <a:r>
              <a:rPr lang="en-US" dirty="0" smtClean="0">
                <a:latin typeface="Trebuchet MS" pitchFamily="34" charset="0"/>
              </a:rPr>
              <a:t> Pa</a:t>
            </a:r>
          </a:p>
          <a:p>
            <a:pPr marL="231775" indent="-231775">
              <a:lnSpc>
                <a:spcPct val="90000"/>
              </a:lnSpc>
              <a:spcBef>
                <a:spcPct val="30000"/>
              </a:spcBef>
              <a:buNone/>
              <a:tabLst>
                <a:tab pos="914400" algn="l"/>
              </a:tabLst>
            </a:pPr>
            <a:r>
              <a:rPr lang="en-US" dirty="0" smtClean="0">
                <a:latin typeface="Trebuchet MS" pitchFamily="34" charset="0"/>
              </a:rPr>
              <a:t>		</a:t>
            </a:r>
            <a:r>
              <a:rPr lang="en-US" dirty="0" err="1" smtClean="0">
                <a:latin typeface="Trebuchet MS" pitchFamily="34" charset="0"/>
              </a:rPr>
              <a:t>P</a:t>
            </a:r>
            <a:r>
              <a:rPr lang="en-US" baseline="-25000" dirty="0" err="1" smtClean="0">
                <a:latin typeface="Trebuchet MS" pitchFamily="34" charset="0"/>
              </a:rPr>
              <a:t>atm</a:t>
            </a:r>
            <a:r>
              <a:rPr lang="en-US" dirty="0" smtClean="0">
                <a:latin typeface="Trebuchet MS" pitchFamily="34" charset="0"/>
              </a:rPr>
              <a:t> = </a:t>
            </a:r>
            <a:r>
              <a:rPr lang="en-US" dirty="0" smtClean="0">
                <a:latin typeface="Trebuchet MS" pitchFamily="34" charset="0"/>
                <a:sym typeface="Symbol" pitchFamily="18" charset="2"/>
              </a:rPr>
              <a:t></a:t>
            </a:r>
            <a:r>
              <a:rPr lang="en-US" dirty="0" smtClean="0">
                <a:latin typeface="Trebuchet MS" pitchFamily="34" charset="0"/>
              </a:rPr>
              <a:t>gh</a:t>
            </a:r>
          </a:p>
          <a:p>
            <a:pPr marL="231775" indent="-231775">
              <a:lnSpc>
                <a:spcPct val="90000"/>
              </a:lnSpc>
              <a:spcBef>
                <a:spcPct val="90000"/>
              </a:spcBef>
              <a:buClr>
                <a:schemeClr val="bg2"/>
              </a:buClr>
              <a:buFont typeface="Wingdings" pitchFamily="2" charset="2"/>
              <a:buChar char="§"/>
              <a:tabLst>
                <a:tab pos="914400" algn="l"/>
              </a:tabLst>
            </a:pPr>
            <a:r>
              <a:rPr lang="en-US" dirty="0" smtClean="0">
                <a:latin typeface="Trebuchet MS" pitchFamily="34" charset="0"/>
              </a:rPr>
              <a:t>Water barometer: </a:t>
            </a:r>
          </a:p>
          <a:p>
            <a:pPr marL="231775" indent="-231775">
              <a:lnSpc>
                <a:spcPct val="90000"/>
              </a:lnSpc>
              <a:spcBef>
                <a:spcPct val="90000"/>
              </a:spcBef>
              <a:buClr>
                <a:schemeClr val="bg2"/>
              </a:buClr>
              <a:buFont typeface="Wingdings" pitchFamily="2" charset="2"/>
              <a:buChar char="§"/>
              <a:tabLst>
                <a:tab pos="914400" algn="l"/>
              </a:tabLst>
            </a:pPr>
            <a:r>
              <a:rPr lang="en-US" dirty="0" smtClean="0"/>
              <a:t>Mercury barometer:</a:t>
            </a:r>
            <a:endParaRPr lang="en-US" dirty="0"/>
          </a:p>
        </p:txBody>
      </p:sp>
      <p:graphicFrame>
        <p:nvGraphicFramePr>
          <p:cNvPr id="1028" name="Object 4"/>
          <p:cNvGraphicFramePr>
            <a:graphicFrameLocks noChangeAspect="1"/>
          </p:cNvGraphicFramePr>
          <p:nvPr/>
        </p:nvGraphicFramePr>
        <p:xfrm>
          <a:off x="4064000" y="4800600"/>
          <a:ext cx="2641600" cy="457200"/>
        </p:xfrm>
        <a:graphic>
          <a:graphicData uri="http://schemas.openxmlformats.org/presentationml/2006/ole">
            <mc:AlternateContent xmlns:mc="http://schemas.openxmlformats.org/markup-compatibility/2006">
              <mc:Choice xmlns:v="urn:schemas-microsoft-com:vml" Requires="v">
                <p:oleObj spid="_x0000_s1034" name="Equation" r:id="rId3" imgW="2641320" imgH="457200" progId="Equation.3">
                  <p:embed/>
                </p:oleObj>
              </mc:Choice>
              <mc:Fallback>
                <p:oleObj name="Equation" r:id="rId3" imgW="2641320" imgH="457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0" y="4800600"/>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5"/>
          <p:cNvGraphicFramePr>
            <a:graphicFrameLocks noChangeAspect="1"/>
          </p:cNvGraphicFramePr>
          <p:nvPr/>
        </p:nvGraphicFramePr>
        <p:xfrm>
          <a:off x="3962400" y="5486400"/>
          <a:ext cx="3073400" cy="495300"/>
        </p:xfrm>
        <a:graphic>
          <a:graphicData uri="http://schemas.openxmlformats.org/presentationml/2006/ole">
            <mc:AlternateContent xmlns:mc="http://schemas.openxmlformats.org/markup-compatibility/2006">
              <mc:Choice xmlns:v="urn:schemas-microsoft-com:vml" Requires="v">
                <p:oleObj spid="_x0000_s1035" name="Equation" r:id="rId5" imgW="3073320" imgH="495000" progId="Equation.3">
                  <p:embed/>
                </p:oleObj>
              </mc:Choice>
              <mc:Fallback>
                <p:oleObj name="Equation" r:id="rId5" imgW="3073320" imgH="4950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5486400"/>
                        <a:ext cx="3073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5D0D4339-22CE-4C1D-B106-43FE9685979B}"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1028"/>
                                        </p:tgtEl>
                                        <p:attrNameLst>
                                          <p:attrName>style.visibility</p:attrName>
                                        </p:attrNameLst>
                                      </p:cBhvr>
                                      <p:to>
                                        <p:strVal val="visible"/>
                                      </p:to>
                                    </p:set>
                                    <p:animEffect transition="in" filter="wipe(down)">
                                      <p:cBhvr>
                                        <p:cTn id="61" dur="500"/>
                                        <p:tgtEl>
                                          <p:spTgt spid="1028"/>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1029"/>
                                        </p:tgtEl>
                                        <p:attrNameLst>
                                          <p:attrName>style.visibility</p:attrName>
                                        </p:attrNameLst>
                                      </p:cBhvr>
                                      <p:to>
                                        <p:strVal val="visible"/>
                                      </p:to>
                                    </p:set>
                                    <p:animEffect transition="in" filter="wipe(down)">
                                      <p:cBhvr>
                                        <p:cTn id="66"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PROBLEM</a:t>
            </a:r>
            <a:endParaRPr lang="en-US" dirty="0"/>
          </a:p>
        </p:txBody>
      </p:sp>
      <p:sp>
        <p:nvSpPr>
          <p:cNvPr id="3" name="Content Placeholder 2"/>
          <p:cNvSpPr>
            <a:spLocks noGrp="1"/>
          </p:cNvSpPr>
          <p:nvPr>
            <p:ph sz="half" idx="1"/>
          </p:nvPr>
        </p:nvSpPr>
        <p:spPr/>
        <p:txBody>
          <a:bodyPr>
            <a:normAutofit fontScale="55000" lnSpcReduction="20000"/>
          </a:bodyPr>
          <a:lstStyle/>
          <a:p>
            <a:pPr marL="0" indent="0">
              <a:lnSpc>
                <a:spcPct val="90000"/>
              </a:lnSpc>
              <a:tabLst>
                <a:tab pos="566738" algn="l"/>
              </a:tabLst>
            </a:pPr>
            <a:r>
              <a:rPr lang="en-US" sz="3600" dirty="0" smtClean="0">
                <a:solidFill>
                  <a:srgbClr val="FF3300"/>
                </a:solidFill>
                <a:latin typeface="Trebuchet MS" pitchFamily="34" charset="0"/>
              </a:rPr>
              <a:t>Example</a:t>
            </a:r>
          </a:p>
          <a:p>
            <a:pPr marL="0" indent="0">
              <a:lnSpc>
                <a:spcPct val="90000"/>
              </a:lnSpc>
              <a:buNone/>
              <a:tabLst>
                <a:tab pos="566738" algn="l"/>
              </a:tabLst>
            </a:pPr>
            <a:r>
              <a:rPr lang="en-US" dirty="0" smtClean="0">
                <a:latin typeface="Trebuchet MS" pitchFamily="34" charset="0"/>
              </a:rPr>
              <a:t>Determine the pressure at point A in the figure if h</a:t>
            </a:r>
            <a:r>
              <a:rPr lang="en-US" baseline="-25000" dirty="0" smtClean="0">
                <a:latin typeface="Trebuchet MS" pitchFamily="34" charset="0"/>
              </a:rPr>
              <a:t>1</a:t>
            </a:r>
            <a:r>
              <a:rPr lang="en-US" dirty="0" smtClean="0">
                <a:latin typeface="Trebuchet MS" pitchFamily="34" charset="0"/>
              </a:rPr>
              <a:t> = 0.2 m and h</a:t>
            </a:r>
            <a:r>
              <a:rPr lang="en-US" baseline="-25000" dirty="0" smtClean="0">
                <a:latin typeface="Trebuchet MS" pitchFamily="34" charset="0"/>
              </a:rPr>
              <a:t>2</a:t>
            </a:r>
            <a:r>
              <a:rPr lang="en-US" dirty="0" smtClean="0">
                <a:latin typeface="Trebuchet MS" pitchFamily="34" charset="0"/>
              </a:rPr>
              <a:t> = 0.3 m. Use  </a:t>
            </a:r>
            <a:r>
              <a:rPr lang="en-US" dirty="0" smtClean="0">
                <a:latin typeface="Trebuchet MS" pitchFamily="34" charset="0"/>
                <a:sym typeface="Symbol" pitchFamily="18" charset="2"/>
              </a:rPr>
              <a:t></a:t>
            </a:r>
            <a:r>
              <a:rPr lang="en-US" baseline="-25000" dirty="0" smtClean="0">
                <a:latin typeface="Trebuchet MS" pitchFamily="34" charset="0"/>
              </a:rPr>
              <a:t>water</a:t>
            </a:r>
            <a:r>
              <a:rPr lang="en-US" dirty="0" smtClean="0">
                <a:latin typeface="Trebuchet MS" pitchFamily="34" charset="0"/>
              </a:rPr>
              <a:t> = 1000 kg/m</a:t>
            </a:r>
            <a:r>
              <a:rPr lang="en-US" baseline="30000" dirty="0" smtClean="0">
                <a:latin typeface="Trebuchet MS" pitchFamily="34" charset="0"/>
              </a:rPr>
              <a:t>3</a:t>
            </a:r>
            <a:r>
              <a:rPr lang="en-US" dirty="0" smtClean="0">
                <a:latin typeface="Trebuchet MS" pitchFamily="34" charset="0"/>
              </a:rPr>
              <a:t>.</a:t>
            </a:r>
          </a:p>
          <a:p>
            <a:pPr marL="0" indent="0">
              <a:lnSpc>
                <a:spcPct val="90000"/>
              </a:lnSpc>
              <a:buNone/>
              <a:tabLst>
                <a:tab pos="566738" algn="l"/>
              </a:tabLst>
            </a:pPr>
            <a:r>
              <a:rPr lang="en-US" sz="3600" dirty="0" smtClean="0">
                <a:solidFill>
                  <a:schemeClr val="hlink"/>
                </a:solidFill>
                <a:latin typeface="Trebuchet MS" pitchFamily="34" charset="0"/>
              </a:rPr>
              <a:t>Solution:</a:t>
            </a:r>
          </a:p>
          <a:p>
            <a:pPr marL="0" indent="0">
              <a:lnSpc>
                <a:spcPct val="80000"/>
              </a:lnSpc>
              <a:buNone/>
              <a:tabLst>
                <a:tab pos="566738" algn="l"/>
              </a:tabLst>
            </a:pPr>
            <a:r>
              <a:rPr lang="en-US" dirty="0" smtClean="0">
                <a:latin typeface="Trebuchet MS" pitchFamily="34" charset="0"/>
              </a:rPr>
              <a:t>		P</a:t>
            </a:r>
            <a:r>
              <a:rPr lang="en-US" baseline="-25000" dirty="0" smtClean="0">
                <a:latin typeface="Trebuchet MS" pitchFamily="34" charset="0"/>
              </a:rPr>
              <a:t>2</a:t>
            </a:r>
            <a:r>
              <a:rPr lang="en-US" dirty="0" smtClean="0">
                <a:latin typeface="Trebuchet MS" pitchFamily="34" charset="0"/>
              </a:rPr>
              <a:t> = P</a:t>
            </a:r>
            <a:r>
              <a:rPr lang="en-US" baseline="-25000" dirty="0" smtClean="0">
                <a:latin typeface="Trebuchet MS" pitchFamily="34" charset="0"/>
              </a:rPr>
              <a:t>1</a:t>
            </a:r>
            <a:r>
              <a:rPr lang="en-US" dirty="0" smtClean="0">
                <a:latin typeface="Trebuchet MS" pitchFamily="34" charset="0"/>
              </a:rPr>
              <a:t> + </a:t>
            </a:r>
            <a:r>
              <a:rPr lang="en-US" dirty="0" smtClean="0">
                <a:latin typeface="Trebuchet MS" pitchFamily="34" charset="0"/>
                <a:sym typeface="Symbol" pitchFamily="18" charset="2"/>
              </a:rPr>
              <a:t></a:t>
            </a:r>
            <a:r>
              <a:rPr lang="en-US" baseline="-25000" dirty="0" smtClean="0">
                <a:latin typeface="Trebuchet MS" pitchFamily="34" charset="0"/>
              </a:rPr>
              <a:t>Hg</a:t>
            </a:r>
            <a:r>
              <a:rPr lang="en-US" dirty="0" smtClean="0">
                <a:latin typeface="Trebuchet MS" pitchFamily="34" charset="0"/>
              </a:rPr>
              <a:t>gh</a:t>
            </a:r>
            <a:r>
              <a:rPr lang="en-US" baseline="-25000" dirty="0" smtClean="0">
                <a:latin typeface="Trebuchet MS" pitchFamily="34" charset="0"/>
              </a:rPr>
              <a:t>2</a:t>
            </a:r>
            <a:r>
              <a:rPr lang="en-US" dirty="0" smtClean="0">
                <a:latin typeface="Trebuchet MS" pitchFamily="34" charset="0"/>
              </a:rPr>
              <a:t>			</a:t>
            </a:r>
          </a:p>
          <a:p>
            <a:pPr marL="0" indent="0">
              <a:lnSpc>
                <a:spcPct val="90000"/>
              </a:lnSpc>
              <a:buNone/>
              <a:tabLst>
                <a:tab pos="566738" algn="l"/>
              </a:tabLst>
            </a:pPr>
            <a:endParaRPr lang="en-US" sz="1100" dirty="0" smtClean="0">
              <a:latin typeface="Trebuchet MS" pitchFamily="34" charset="0"/>
            </a:endParaRPr>
          </a:p>
          <a:p>
            <a:pPr marL="0" indent="0">
              <a:lnSpc>
                <a:spcPct val="90000"/>
              </a:lnSpc>
              <a:buNone/>
              <a:tabLst>
                <a:tab pos="566738" algn="l"/>
              </a:tabLst>
            </a:pPr>
            <a:r>
              <a:rPr lang="en-US" dirty="0" smtClean="0">
                <a:latin typeface="Trebuchet MS" pitchFamily="34" charset="0"/>
              </a:rPr>
              <a:t>But 	P</a:t>
            </a:r>
            <a:r>
              <a:rPr lang="en-US" baseline="-25000" dirty="0" smtClean="0">
                <a:latin typeface="Trebuchet MS" pitchFamily="34" charset="0"/>
              </a:rPr>
              <a:t>1</a:t>
            </a:r>
            <a:r>
              <a:rPr lang="en-US" dirty="0" smtClean="0">
                <a:latin typeface="Trebuchet MS" pitchFamily="34" charset="0"/>
              </a:rPr>
              <a:t> = </a:t>
            </a:r>
            <a:r>
              <a:rPr lang="en-US" dirty="0" err="1" smtClean="0">
                <a:latin typeface="Trebuchet MS" pitchFamily="34" charset="0"/>
              </a:rPr>
              <a:t>P</a:t>
            </a:r>
            <a:r>
              <a:rPr lang="en-US" baseline="-25000" dirty="0" err="1" smtClean="0">
                <a:latin typeface="Trebuchet MS" pitchFamily="34" charset="0"/>
              </a:rPr>
              <a:t>atm</a:t>
            </a:r>
            <a:r>
              <a:rPr lang="en-US" dirty="0" smtClean="0">
                <a:latin typeface="Trebuchet MS" pitchFamily="34" charset="0"/>
              </a:rPr>
              <a:t> (open to atmosphere) ==&gt;P</a:t>
            </a:r>
            <a:r>
              <a:rPr lang="en-US" baseline="-25000" dirty="0" smtClean="0">
                <a:latin typeface="Trebuchet MS" pitchFamily="34" charset="0"/>
              </a:rPr>
              <a:t>1</a:t>
            </a:r>
            <a:r>
              <a:rPr lang="en-US" dirty="0" smtClean="0">
                <a:latin typeface="Trebuchet MS" pitchFamily="34" charset="0"/>
              </a:rPr>
              <a:t> = 0 (gauge)</a:t>
            </a:r>
            <a:endParaRPr lang="en-US" dirty="0" smtClean="0">
              <a:latin typeface="Trebuchet MS" pitchFamily="34" charset="0"/>
              <a:sym typeface="Symbol" pitchFamily="18" charset="2"/>
            </a:endParaRPr>
          </a:p>
          <a:p>
            <a:pPr marL="0" indent="0">
              <a:lnSpc>
                <a:spcPct val="90000"/>
              </a:lnSpc>
              <a:buNone/>
              <a:tabLst>
                <a:tab pos="566738" algn="l"/>
              </a:tabLst>
            </a:pPr>
            <a:r>
              <a:rPr lang="en-US" dirty="0" smtClean="0">
                <a:latin typeface="Trebuchet MS" pitchFamily="34" charset="0"/>
                <a:sym typeface="Symbol" pitchFamily="18" charset="2"/>
              </a:rPr>
              <a:t>      </a:t>
            </a:r>
            <a:r>
              <a:rPr lang="en-US" dirty="0" smtClean="0">
                <a:latin typeface="Trebuchet MS" pitchFamily="34" charset="0"/>
              </a:rPr>
              <a:t>	P</a:t>
            </a:r>
            <a:r>
              <a:rPr lang="en-US" baseline="-25000" dirty="0" smtClean="0">
                <a:latin typeface="Trebuchet MS" pitchFamily="34" charset="0"/>
              </a:rPr>
              <a:t>2 </a:t>
            </a:r>
            <a:r>
              <a:rPr lang="en-US" dirty="0" smtClean="0">
                <a:latin typeface="Trebuchet MS" pitchFamily="34" charset="0"/>
              </a:rPr>
              <a:t>= </a:t>
            </a:r>
            <a:r>
              <a:rPr lang="en-US" dirty="0" smtClean="0">
                <a:latin typeface="Trebuchet MS" pitchFamily="34" charset="0"/>
                <a:sym typeface="Symbol" pitchFamily="18" charset="2"/>
              </a:rPr>
              <a:t></a:t>
            </a:r>
            <a:r>
              <a:rPr lang="en-US" baseline="-25000" dirty="0" smtClean="0">
                <a:latin typeface="Trebuchet MS" pitchFamily="34" charset="0"/>
              </a:rPr>
              <a:t>Hg</a:t>
            </a:r>
            <a:r>
              <a:rPr lang="en-US" dirty="0" smtClean="0">
                <a:latin typeface="Trebuchet MS" pitchFamily="34" charset="0"/>
              </a:rPr>
              <a:t>gh</a:t>
            </a:r>
            <a:r>
              <a:rPr lang="en-US" baseline="-25000" dirty="0" smtClean="0">
                <a:latin typeface="Trebuchet MS" pitchFamily="34" charset="0"/>
              </a:rPr>
              <a:t>2</a:t>
            </a:r>
          </a:p>
          <a:p>
            <a:pPr marL="0" indent="0">
              <a:lnSpc>
                <a:spcPct val="90000"/>
              </a:lnSpc>
              <a:buNone/>
              <a:tabLst>
                <a:tab pos="566738" algn="l"/>
              </a:tabLst>
            </a:pPr>
            <a:r>
              <a:rPr lang="en-US" dirty="0" smtClean="0">
                <a:latin typeface="Trebuchet MS" pitchFamily="34" charset="0"/>
              </a:rPr>
              <a:t>	P</a:t>
            </a:r>
            <a:r>
              <a:rPr lang="en-US" baseline="-25000" dirty="0" smtClean="0">
                <a:latin typeface="Trebuchet MS" pitchFamily="34" charset="0"/>
              </a:rPr>
              <a:t>3 </a:t>
            </a:r>
            <a:r>
              <a:rPr lang="en-US" dirty="0" smtClean="0">
                <a:latin typeface="Trebuchet MS" pitchFamily="34" charset="0"/>
              </a:rPr>
              <a:t>= P</a:t>
            </a:r>
            <a:r>
              <a:rPr lang="en-US" baseline="-25000" dirty="0" smtClean="0">
                <a:latin typeface="Trebuchet MS" pitchFamily="34" charset="0"/>
              </a:rPr>
              <a:t>A</a:t>
            </a:r>
            <a:r>
              <a:rPr lang="en-US" dirty="0" smtClean="0">
                <a:latin typeface="Trebuchet MS" pitchFamily="34" charset="0"/>
              </a:rPr>
              <a:t> + </a:t>
            </a:r>
            <a:r>
              <a:rPr lang="en-US" dirty="0" smtClean="0">
                <a:latin typeface="Trebuchet MS" pitchFamily="34" charset="0"/>
                <a:sym typeface="Symbol" pitchFamily="18" charset="2"/>
              </a:rPr>
              <a:t></a:t>
            </a:r>
            <a:r>
              <a:rPr lang="en-US" baseline="-25000" dirty="0" err="1" smtClean="0">
                <a:latin typeface="Trebuchet MS" pitchFamily="34" charset="0"/>
              </a:rPr>
              <a:t>water</a:t>
            </a:r>
            <a:r>
              <a:rPr lang="en-US" dirty="0" err="1" smtClean="0">
                <a:latin typeface="Trebuchet MS" pitchFamily="34" charset="0"/>
              </a:rPr>
              <a:t>g</a:t>
            </a:r>
            <a:r>
              <a:rPr lang="en-US" dirty="0" smtClean="0">
                <a:latin typeface="Trebuchet MS" pitchFamily="34" charset="0"/>
              </a:rPr>
              <a:t>(h</a:t>
            </a:r>
            <a:r>
              <a:rPr lang="en-US" baseline="-25000" dirty="0" smtClean="0">
                <a:latin typeface="Trebuchet MS" pitchFamily="34" charset="0"/>
              </a:rPr>
              <a:t>1</a:t>
            </a:r>
            <a:r>
              <a:rPr lang="en-US" dirty="0" smtClean="0">
                <a:latin typeface="Trebuchet MS" pitchFamily="34" charset="0"/>
              </a:rPr>
              <a:t>+h</a:t>
            </a:r>
            <a:r>
              <a:rPr lang="en-US" baseline="-25000" dirty="0" smtClean="0">
                <a:latin typeface="Trebuchet MS" pitchFamily="34" charset="0"/>
              </a:rPr>
              <a:t>2</a:t>
            </a:r>
            <a:r>
              <a:rPr lang="en-US" dirty="0" smtClean="0">
                <a:latin typeface="Trebuchet MS" pitchFamily="34" charset="0"/>
              </a:rPr>
              <a:t>)</a:t>
            </a:r>
          </a:p>
          <a:p>
            <a:pPr marL="0" indent="0">
              <a:lnSpc>
                <a:spcPct val="90000"/>
              </a:lnSpc>
              <a:buNone/>
              <a:tabLst>
                <a:tab pos="566738" algn="l"/>
              </a:tabLst>
            </a:pPr>
            <a:r>
              <a:rPr lang="en-US" sz="1100" dirty="0" smtClean="0">
                <a:latin typeface="Trebuchet MS" pitchFamily="34" charset="0"/>
              </a:rPr>
              <a:t/>
            </a:r>
            <a:br>
              <a:rPr lang="en-US" sz="1100" dirty="0" smtClean="0">
                <a:latin typeface="Trebuchet MS" pitchFamily="34" charset="0"/>
              </a:rPr>
            </a:br>
            <a:r>
              <a:rPr lang="en-US" dirty="0" smtClean="0">
                <a:latin typeface="Trebuchet MS" pitchFamily="34" charset="0"/>
              </a:rPr>
              <a:t>We know that 	P</a:t>
            </a:r>
            <a:r>
              <a:rPr lang="en-US" baseline="-25000" dirty="0" smtClean="0">
                <a:latin typeface="Trebuchet MS" pitchFamily="34" charset="0"/>
              </a:rPr>
              <a:t>2 </a:t>
            </a:r>
            <a:r>
              <a:rPr lang="en-US" dirty="0" smtClean="0">
                <a:latin typeface="Trebuchet MS" pitchFamily="34" charset="0"/>
              </a:rPr>
              <a:t>= P</a:t>
            </a:r>
            <a:r>
              <a:rPr lang="en-US" baseline="-25000" dirty="0" smtClean="0">
                <a:latin typeface="Trebuchet MS" pitchFamily="34" charset="0"/>
              </a:rPr>
              <a:t>3</a:t>
            </a:r>
            <a:r>
              <a:rPr lang="en-US" dirty="0" smtClean="0">
                <a:latin typeface="Trebuchet MS" pitchFamily="34" charset="0"/>
              </a:rPr>
              <a:t>	 (same horizontal level)</a:t>
            </a:r>
          </a:p>
          <a:p>
            <a:pPr marL="0" indent="0">
              <a:lnSpc>
                <a:spcPct val="90000"/>
              </a:lnSpc>
              <a:buNone/>
              <a:tabLst>
                <a:tab pos="566738" algn="l"/>
              </a:tabLst>
            </a:pPr>
            <a:endParaRPr lang="en-US" sz="1100" dirty="0" smtClean="0">
              <a:latin typeface="Trebuchet MS" pitchFamily="34" charset="0"/>
            </a:endParaRPr>
          </a:p>
          <a:p>
            <a:pPr marL="0" indent="0">
              <a:lnSpc>
                <a:spcPct val="90000"/>
              </a:lnSpc>
              <a:buNone/>
              <a:tabLst>
                <a:tab pos="566738" algn="l"/>
              </a:tabLst>
            </a:pPr>
            <a:r>
              <a:rPr lang="en-US" dirty="0" smtClean="0">
                <a:latin typeface="Trebuchet MS" pitchFamily="34" charset="0"/>
              </a:rPr>
              <a:t>Thus			</a:t>
            </a:r>
          </a:p>
          <a:p>
            <a:pPr marL="0" indent="0">
              <a:lnSpc>
                <a:spcPct val="90000"/>
              </a:lnSpc>
              <a:buNone/>
              <a:tabLst>
                <a:tab pos="566738" algn="l"/>
              </a:tabLst>
            </a:pPr>
            <a:r>
              <a:rPr lang="en-US" dirty="0" smtClean="0">
                <a:latin typeface="Trebuchet MS" pitchFamily="34" charset="0"/>
                <a:sym typeface="Symbol" pitchFamily="18" charset="2"/>
              </a:rPr>
              <a:t>	</a:t>
            </a:r>
            <a:r>
              <a:rPr lang="en-US" baseline="-25000" dirty="0" smtClean="0">
                <a:latin typeface="Trebuchet MS" pitchFamily="34" charset="0"/>
              </a:rPr>
              <a:t>Hg</a:t>
            </a:r>
            <a:r>
              <a:rPr lang="en-US" dirty="0" smtClean="0">
                <a:latin typeface="Trebuchet MS" pitchFamily="34" charset="0"/>
              </a:rPr>
              <a:t>gh</a:t>
            </a:r>
            <a:r>
              <a:rPr lang="en-US" baseline="-25000" dirty="0" smtClean="0">
                <a:latin typeface="Trebuchet MS" pitchFamily="34" charset="0"/>
              </a:rPr>
              <a:t>2</a:t>
            </a:r>
            <a:r>
              <a:rPr lang="en-US" dirty="0" smtClean="0">
                <a:latin typeface="Trebuchet MS" pitchFamily="34" charset="0"/>
              </a:rPr>
              <a:t> = P</a:t>
            </a:r>
            <a:r>
              <a:rPr lang="en-US" baseline="-25000" dirty="0" smtClean="0">
                <a:latin typeface="Trebuchet MS" pitchFamily="34" charset="0"/>
              </a:rPr>
              <a:t>A</a:t>
            </a:r>
            <a:r>
              <a:rPr lang="en-US" dirty="0" smtClean="0">
                <a:latin typeface="Trebuchet MS" pitchFamily="34" charset="0"/>
              </a:rPr>
              <a:t> + </a:t>
            </a:r>
            <a:r>
              <a:rPr lang="en-US" dirty="0" smtClean="0">
                <a:latin typeface="Trebuchet MS" pitchFamily="34" charset="0"/>
                <a:sym typeface="Symbol" pitchFamily="18" charset="2"/>
              </a:rPr>
              <a:t></a:t>
            </a:r>
            <a:r>
              <a:rPr lang="en-US" baseline="-25000" dirty="0" err="1" smtClean="0">
                <a:latin typeface="Trebuchet MS" pitchFamily="34" charset="0"/>
              </a:rPr>
              <a:t>water</a:t>
            </a:r>
            <a:r>
              <a:rPr lang="en-US" dirty="0" err="1" smtClean="0">
                <a:latin typeface="Trebuchet MS" pitchFamily="34" charset="0"/>
              </a:rPr>
              <a:t>g</a:t>
            </a:r>
            <a:r>
              <a:rPr lang="en-US" dirty="0" smtClean="0">
                <a:latin typeface="Trebuchet MS" pitchFamily="34" charset="0"/>
              </a:rPr>
              <a:t>(h</a:t>
            </a:r>
            <a:r>
              <a:rPr lang="en-US" baseline="-25000" dirty="0" smtClean="0">
                <a:latin typeface="Trebuchet MS" pitchFamily="34" charset="0"/>
              </a:rPr>
              <a:t>1</a:t>
            </a:r>
            <a:r>
              <a:rPr lang="en-US" dirty="0" smtClean="0">
                <a:latin typeface="Trebuchet MS" pitchFamily="34" charset="0"/>
              </a:rPr>
              <a:t>+h</a:t>
            </a:r>
            <a:r>
              <a:rPr lang="en-US" baseline="-25000" dirty="0" smtClean="0">
                <a:latin typeface="Trebuchet MS" pitchFamily="34" charset="0"/>
              </a:rPr>
              <a:t>2</a:t>
            </a:r>
            <a:r>
              <a:rPr lang="en-US" dirty="0" smtClean="0">
                <a:latin typeface="Trebuchet MS" pitchFamily="34" charset="0"/>
              </a:rPr>
              <a:t>)</a:t>
            </a:r>
            <a:endParaRPr lang="en-US" dirty="0" smtClean="0">
              <a:latin typeface="Trebuchet MS" pitchFamily="34" charset="0"/>
              <a:sym typeface="Symbol" pitchFamily="18" charset="2"/>
            </a:endParaRPr>
          </a:p>
          <a:p>
            <a:pPr marL="0" indent="0">
              <a:lnSpc>
                <a:spcPct val="90000"/>
              </a:lnSpc>
              <a:buNone/>
              <a:tabLst>
                <a:tab pos="566738" algn="l"/>
              </a:tabLst>
            </a:pPr>
            <a:r>
              <a:rPr lang="en-US" sz="1100" dirty="0" smtClean="0">
                <a:latin typeface="Trebuchet MS" pitchFamily="34" charset="0"/>
                <a:sym typeface="Symbol" pitchFamily="18" charset="2"/>
              </a:rPr>
              <a:t> </a:t>
            </a:r>
            <a:r>
              <a:rPr lang="en-US" dirty="0" smtClean="0">
                <a:latin typeface="Trebuchet MS" pitchFamily="34" charset="0"/>
                <a:sym typeface="Symbol" pitchFamily="18" charset="2"/>
              </a:rPr>
              <a:t>     </a:t>
            </a:r>
            <a:r>
              <a:rPr lang="en-US" dirty="0" smtClean="0">
                <a:latin typeface="Trebuchet MS" pitchFamily="34" charset="0"/>
              </a:rPr>
              <a:t>	</a:t>
            </a:r>
          </a:p>
          <a:p>
            <a:pPr marL="0" indent="0">
              <a:lnSpc>
                <a:spcPct val="90000"/>
              </a:lnSpc>
              <a:buNone/>
              <a:tabLst>
                <a:tab pos="566738" algn="l"/>
              </a:tabLst>
            </a:pPr>
            <a:r>
              <a:rPr lang="en-US" dirty="0" smtClean="0">
                <a:latin typeface="Trebuchet MS" pitchFamily="34" charset="0"/>
              </a:rPr>
              <a:t>	P</a:t>
            </a:r>
            <a:r>
              <a:rPr lang="en-US" baseline="-25000" dirty="0" smtClean="0">
                <a:latin typeface="Trebuchet MS" pitchFamily="34" charset="0"/>
              </a:rPr>
              <a:t>A</a:t>
            </a:r>
            <a:r>
              <a:rPr lang="en-US" dirty="0" smtClean="0">
                <a:latin typeface="Trebuchet MS" pitchFamily="34" charset="0"/>
              </a:rPr>
              <a:t>  = </a:t>
            </a:r>
            <a:r>
              <a:rPr lang="en-US" dirty="0" smtClean="0">
                <a:latin typeface="Trebuchet MS" pitchFamily="34" charset="0"/>
                <a:sym typeface="Symbol" pitchFamily="18" charset="2"/>
              </a:rPr>
              <a:t></a:t>
            </a:r>
            <a:r>
              <a:rPr lang="en-US" baseline="-25000" dirty="0" smtClean="0">
                <a:latin typeface="Trebuchet MS" pitchFamily="34" charset="0"/>
              </a:rPr>
              <a:t>Hg</a:t>
            </a:r>
            <a:r>
              <a:rPr lang="en-US" dirty="0" smtClean="0">
                <a:latin typeface="Trebuchet MS" pitchFamily="34" charset="0"/>
              </a:rPr>
              <a:t>gh</a:t>
            </a:r>
            <a:r>
              <a:rPr lang="en-US" baseline="-25000" dirty="0" smtClean="0">
                <a:latin typeface="Trebuchet MS" pitchFamily="34" charset="0"/>
              </a:rPr>
              <a:t>2</a:t>
            </a:r>
            <a:r>
              <a:rPr lang="en-US" dirty="0" smtClean="0">
                <a:latin typeface="Trebuchet MS" pitchFamily="34" charset="0"/>
              </a:rPr>
              <a:t> - </a:t>
            </a:r>
            <a:r>
              <a:rPr lang="en-US" dirty="0" smtClean="0">
                <a:latin typeface="Trebuchet MS" pitchFamily="34" charset="0"/>
                <a:sym typeface="Symbol" pitchFamily="18" charset="2"/>
              </a:rPr>
              <a:t></a:t>
            </a:r>
            <a:r>
              <a:rPr lang="en-US" baseline="-25000" dirty="0" err="1" smtClean="0">
                <a:latin typeface="Trebuchet MS" pitchFamily="34" charset="0"/>
              </a:rPr>
              <a:t>water</a:t>
            </a:r>
            <a:r>
              <a:rPr lang="en-US" dirty="0" err="1" smtClean="0">
                <a:latin typeface="Trebuchet MS" pitchFamily="34" charset="0"/>
              </a:rPr>
              <a:t>g</a:t>
            </a:r>
            <a:r>
              <a:rPr lang="en-US" dirty="0" smtClean="0">
                <a:latin typeface="Trebuchet MS" pitchFamily="34" charset="0"/>
              </a:rPr>
              <a:t>(h</a:t>
            </a:r>
            <a:r>
              <a:rPr lang="en-US" baseline="-25000" dirty="0" smtClean="0">
                <a:latin typeface="Trebuchet MS" pitchFamily="34" charset="0"/>
              </a:rPr>
              <a:t>1</a:t>
            </a:r>
            <a:r>
              <a:rPr lang="en-US" dirty="0" smtClean="0">
                <a:latin typeface="Trebuchet MS" pitchFamily="34" charset="0"/>
              </a:rPr>
              <a:t>+h</a:t>
            </a:r>
            <a:r>
              <a:rPr lang="en-US" baseline="-25000" dirty="0" smtClean="0">
                <a:latin typeface="Trebuchet MS" pitchFamily="34" charset="0"/>
              </a:rPr>
              <a:t>2</a:t>
            </a:r>
            <a:r>
              <a:rPr lang="en-US" dirty="0" smtClean="0">
                <a:latin typeface="Trebuchet MS" pitchFamily="34" charset="0"/>
              </a:rPr>
              <a:t>)</a:t>
            </a:r>
          </a:p>
          <a:p>
            <a:pPr marL="0" indent="0">
              <a:lnSpc>
                <a:spcPct val="90000"/>
              </a:lnSpc>
              <a:buNone/>
              <a:tabLst>
                <a:tab pos="566738" algn="l"/>
              </a:tabLst>
            </a:pPr>
            <a:r>
              <a:rPr lang="en-US" dirty="0" smtClean="0">
                <a:latin typeface="Trebuchet MS" pitchFamily="34" charset="0"/>
              </a:rPr>
              <a:t>	P</a:t>
            </a:r>
            <a:r>
              <a:rPr lang="en-US" baseline="-25000" dirty="0" smtClean="0">
                <a:latin typeface="Trebuchet MS" pitchFamily="34" charset="0"/>
              </a:rPr>
              <a:t>A</a:t>
            </a:r>
            <a:r>
              <a:rPr lang="en-US" dirty="0" smtClean="0">
                <a:latin typeface="Trebuchet MS" pitchFamily="34" charset="0"/>
              </a:rPr>
              <a:t>  = 13.54x1000x9.81x0.3 –</a:t>
            </a:r>
          </a:p>
          <a:p>
            <a:pPr marL="0" indent="0">
              <a:lnSpc>
                <a:spcPct val="90000"/>
              </a:lnSpc>
              <a:buNone/>
              <a:tabLst>
                <a:tab pos="566738" algn="l"/>
              </a:tabLst>
            </a:pPr>
            <a:r>
              <a:rPr lang="en-US" dirty="0" smtClean="0">
                <a:latin typeface="Trebuchet MS" pitchFamily="34" charset="0"/>
              </a:rPr>
              <a:t> 1000x9.81x(0.2+0.3)</a:t>
            </a:r>
          </a:p>
          <a:p>
            <a:pPr marL="0" indent="0">
              <a:lnSpc>
                <a:spcPct val="90000"/>
              </a:lnSpc>
              <a:buNone/>
              <a:tabLst>
                <a:tab pos="566738" algn="l"/>
              </a:tabLst>
            </a:pPr>
            <a:r>
              <a:rPr lang="en-US" dirty="0" smtClean="0">
                <a:latin typeface="Trebuchet MS" pitchFamily="34" charset="0"/>
              </a:rPr>
              <a:t>	P</a:t>
            </a:r>
            <a:r>
              <a:rPr lang="en-US" baseline="-25000" dirty="0" smtClean="0">
                <a:latin typeface="Trebuchet MS" pitchFamily="34" charset="0"/>
              </a:rPr>
              <a:t>A</a:t>
            </a:r>
            <a:r>
              <a:rPr lang="en-US" dirty="0" smtClean="0">
                <a:latin typeface="Trebuchet MS" pitchFamily="34" charset="0"/>
              </a:rPr>
              <a:t>  = 39, 848 - 4905</a:t>
            </a:r>
          </a:p>
          <a:p>
            <a:pPr marL="0" indent="0">
              <a:lnSpc>
                <a:spcPct val="90000"/>
              </a:lnSpc>
              <a:buNone/>
              <a:tabLst>
                <a:tab pos="566738" algn="l"/>
              </a:tabLst>
            </a:pPr>
            <a:r>
              <a:rPr lang="en-US" b="1" dirty="0" smtClean="0">
                <a:latin typeface="Trebuchet MS" pitchFamily="34" charset="0"/>
              </a:rPr>
              <a:t>	P</a:t>
            </a:r>
            <a:r>
              <a:rPr lang="en-US" b="1" baseline="-25000" dirty="0" smtClean="0">
                <a:latin typeface="Trebuchet MS" pitchFamily="34" charset="0"/>
              </a:rPr>
              <a:t>A </a:t>
            </a:r>
            <a:r>
              <a:rPr lang="en-US" b="1" dirty="0" smtClean="0">
                <a:latin typeface="Trebuchet MS" pitchFamily="34" charset="0"/>
              </a:rPr>
              <a:t> = 34.9 </a:t>
            </a:r>
            <a:r>
              <a:rPr lang="en-US" b="1" dirty="0" err="1" smtClean="0">
                <a:latin typeface="Trebuchet MS" pitchFamily="34" charset="0"/>
              </a:rPr>
              <a:t>kPa</a:t>
            </a:r>
            <a:endParaRPr lang="en-US" dirty="0"/>
          </a:p>
        </p:txBody>
      </p:sp>
      <p:pic>
        <p:nvPicPr>
          <p:cNvPr id="5" name="Picture 3" descr="figureE2-6"/>
          <p:cNvPicPr>
            <a:picLocks noGrp="1" noChangeAspect="1" noChangeArrowheads="1"/>
          </p:cNvPicPr>
          <p:nvPr>
            <p:ph sz="half" idx="2"/>
          </p:nvPr>
        </p:nvPicPr>
        <p:blipFill>
          <a:blip r:embed="rId2"/>
          <a:srcRect/>
          <a:stretch>
            <a:fillRect/>
          </a:stretch>
        </p:blipFill>
        <p:spPr>
          <a:xfrm>
            <a:off x="5138737" y="1066801"/>
            <a:ext cx="3395663" cy="3124199"/>
          </a:xfrm>
          <a:noFill/>
          <a:ln/>
        </p:spPr>
      </p:pic>
      <p:sp>
        <p:nvSpPr>
          <p:cNvPr id="6" name="TextBox 5"/>
          <p:cNvSpPr txBox="1"/>
          <p:nvPr/>
        </p:nvSpPr>
        <p:spPr>
          <a:xfrm>
            <a:off x="5867400" y="4267201"/>
            <a:ext cx="1981200" cy="2862322"/>
          </a:xfrm>
          <a:prstGeom prst="rect">
            <a:avLst/>
          </a:prstGeom>
          <a:noFill/>
        </p:spPr>
        <p:txBody>
          <a:bodyPr wrap="square" rtlCol="0">
            <a:spAutoFit/>
          </a:bodyPr>
          <a:lstStyle/>
          <a:p>
            <a:pPr marL="347663" indent="-231775">
              <a:lnSpc>
                <a:spcPct val="90000"/>
              </a:lnSpc>
            </a:pPr>
            <a:r>
              <a:rPr lang="en-US" sz="1200" dirty="0" smtClean="0">
                <a:solidFill>
                  <a:srgbClr val="000000"/>
                </a:solidFill>
              </a:rPr>
              <a:t>Points to be selected:</a:t>
            </a:r>
          </a:p>
          <a:p>
            <a:pPr marL="347663" indent="-231775">
              <a:lnSpc>
                <a:spcPct val="90000"/>
              </a:lnSpc>
            </a:pPr>
            <a:endParaRPr lang="en-US" sz="1200" b="0" dirty="0" smtClean="0">
              <a:solidFill>
                <a:srgbClr val="000000"/>
              </a:solidFill>
            </a:endParaRPr>
          </a:p>
          <a:p>
            <a:pPr marL="347663" indent="-231775">
              <a:lnSpc>
                <a:spcPct val="90000"/>
              </a:lnSpc>
            </a:pPr>
            <a:r>
              <a:rPr lang="en-US" sz="1200" b="0" dirty="0" smtClean="0">
                <a:solidFill>
                  <a:srgbClr val="000000"/>
                </a:solidFill>
              </a:rPr>
              <a:t>1 – at the open end of the manometer</a:t>
            </a:r>
          </a:p>
          <a:p>
            <a:pPr marL="347663" indent="-231775">
              <a:lnSpc>
                <a:spcPct val="90000"/>
              </a:lnSpc>
            </a:pPr>
            <a:r>
              <a:rPr lang="en-US" sz="1200" b="0" dirty="0" smtClean="0">
                <a:solidFill>
                  <a:srgbClr val="000000"/>
                </a:solidFill>
              </a:rPr>
              <a:t>2 – at the right leg of the manometer</a:t>
            </a:r>
          </a:p>
          <a:p>
            <a:pPr marL="347663" indent="-231775">
              <a:lnSpc>
                <a:spcPct val="90000"/>
              </a:lnSpc>
            </a:pPr>
            <a:r>
              <a:rPr lang="en-US" sz="1200" b="0" dirty="0" smtClean="0">
                <a:solidFill>
                  <a:srgbClr val="000000"/>
                </a:solidFill>
              </a:rPr>
              <a:t>3 – same level with point 2 but at left leg of the manometer</a:t>
            </a:r>
          </a:p>
          <a:p>
            <a:pPr marL="347663" indent="-231775">
              <a:lnSpc>
                <a:spcPct val="90000"/>
              </a:lnSpc>
            </a:pPr>
            <a:r>
              <a:rPr lang="en-US" sz="1200" b="0" dirty="0" smtClean="0">
                <a:solidFill>
                  <a:srgbClr val="000000"/>
                </a:solidFill>
              </a:rPr>
              <a:t>4 – same level as point A</a:t>
            </a:r>
          </a:p>
          <a:p>
            <a:pPr marL="347663" indent="-231775">
              <a:lnSpc>
                <a:spcPct val="90000"/>
              </a:lnSpc>
            </a:pPr>
            <a:endParaRPr lang="en-US" sz="1200" b="0" dirty="0" smtClean="0">
              <a:solidFill>
                <a:srgbClr val="000000"/>
              </a:solidFill>
            </a:endParaRPr>
          </a:p>
          <a:p>
            <a:pPr marL="347663" indent="-231775">
              <a:lnSpc>
                <a:spcPct val="90000"/>
              </a:lnSpc>
            </a:pPr>
            <a:r>
              <a:rPr lang="en-US" sz="1200" b="0" dirty="0" smtClean="0">
                <a:solidFill>
                  <a:srgbClr val="000000"/>
                </a:solidFill>
              </a:rPr>
              <a:t>Pressure at the points:</a:t>
            </a:r>
          </a:p>
          <a:p>
            <a:pPr marL="347663" indent="-231775">
              <a:lnSpc>
                <a:spcPct val="90000"/>
              </a:lnSpc>
            </a:pPr>
            <a:r>
              <a:rPr lang="en-US" sz="1200" b="0" dirty="0" smtClean="0">
                <a:solidFill>
                  <a:srgbClr val="000000"/>
                </a:solidFill>
              </a:rPr>
              <a:t>P</a:t>
            </a:r>
            <a:r>
              <a:rPr lang="en-US" sz="1200" b="0" baseline="-25000" dirty="0" smtClean="0">
                <a:solidFill>
                  <a:srgbClr val="000000"/>
                </a:solidFill>
              </a:rPr>
              <a:t>1</a:t>
            </a:r>
            <a:r>
              <a:rPr lang="en-US" sz="1200" b="0" dirty="0" smtClean="0">
                <a:solidFill>
                  <a:srgbClr val="000000"/>
                </a:solidFill>
              </a:rPr>
              <a:t>=</a:t>
            </a:r>
            <a:r>
              <a:rPr lang="en-US" sz="1200" b="0" dirty="0" err="1" smtClean="0">
                <a:solidFill>
                  <a:srgbClr val="000000"/>
                </a:solidFill>
              </a:rPr>
              <a:t>P</a:t>
            </a:r>
            <a:r>
              <a:rPr lang="en-US" sz="1200" b="0" baseline="-25000" dirty="0" err="1" smtClean="0">
                <a:solidFill>
                  <a:srgbClr val="000000"/>
                </a:solidFill>
              </a:rPr>
              <a:t>atm</a:t>
            </a:r>
            <a:endParaRPr lang="en-US" sz="1200" b="0" dirty="0" smtClean="0">
              <a:solidFill>
                <a:srgbClr val="000000"/>
              </a:solidFill>
            </a:endParaRPr>
          </a:p>
          <a:p>
            <a:pPr marL="347663" indent="-231775">
              <a:lnSpc>
                <a:spcPct val="90000"/>
              </a:lnSpc>
            </a:pPr>
            <a:r>
              <a:rPr lang="en-US" sz="1200" b="0" dirty="0" smtClean="0">
                <a:solidFill>
                  <a:srgbClr val="000000"/>
                </a:solidFill>
              </a:rPr>
              <a:t>P</a:t>
            </a:r>
            <a:r>
              <a:rPr lang="en-US" sz="1200" b="0" baseline="-25000" dirty="0" smtClean="0">
                <a:solidFill>
                  <a:srgbClr val="000000"/>
                </a:solidFill>
              </a:rPr>
              <a:t>2</a:t>
            </a:r>
            <a:r>
              <a:rPr lang="en-US" sz="1200" b="0" dirty="0" smtClean="0">
                <a:solidFill>
                  <a:srgbClr val="000000"/>
                </a:solidFill>
              </a:rPr>
              <a:t> = P</a:t>
            </a:r>
            <a:r>
              <a:rPr lang="en-US" sz="1200" b="0" baseline="-25000" dirty="0" smtClean="0">
                <a:solidFill>
                  <a:srgbClr val="000000"/>
                </a:solidFill>
              </a:rPr>
              <a:t>3</a:t>
            </a:r>
            <a:endParaRPr lang="en-US" sz="1200" b="0" dirty="0" smtClean="0">
              <a:solidFill>
                <a:srgbClr val="000000"/>
              </a:solidFill>
            </a:endParaRPr>
          </a:p>
          <a:p>
            <a:pPr marL="347663" indent="-231775">
              <a:lnSpc>
                <a:spcPct val="90000"/>
              </a:lnSpc>
            </a:pPr>
            <a:r>
              <a:rPr lang="en-US" sz="1200" b="0" dirty="0" smtClean="0">
                <a:solidFill>
                  <a:srgbClr val="000000"/>
                </a:solidFill>
              </a:rPr>
              <a:t>P</a:t>
            </a:r>
            <a:r>
              <a:rPr lang="en-US" sz="1200" b="0" baseline="-25000" dirty="0" smtClean="0">
                <a:solidFill>
                  <a:srgbClr val="000000"/>
                </a:solidFill>
              </a:rPr>
              <a:t>4</a:t>
            </a:r>
            <a:r>
              <a:rPr lang="en-US" sz="1200" b="0" dirty="0" smtClean="0">
                <a:solidFill>
                  <a:srgbClr val="000000"/>
                </a:solidFill>
              </a:rPr>
              <a:t> = P</a:t>
            </a:r>
            <a:r>
              <a:rPr lang="en-US" sz="1200" b="0" baseline="-25000" dirty="0" smtClean="0">
                <a:solidFill>
                  <a:srgbClr val="000000"/>
                </a:solidFill>
              </a:rPr>
              <a:t>A</a:t>
            </a:r>
            <a:endParaRPr lang="en-US" sz="1200" b="0" dirty="0" smtClean="0">
              <a:solidFill>
                <a:srgbClr val="000000"/>
              </a:solidFill>
            </a:endParaRPr>
          </a:p>
          <a:p>
            <a:endParaRPr lang="en-US" dirty="0"/>
          </a:p>
        </p:txBody>
      </p:sp>
      <p:sp>
        <p:nvSpPr>
          <p:cNvPr id="8" name="Slide Number Placeholder 7"/>
          <p:cNvSpPr>
            <a:spLocks noGrp="1"/>
          </p:cNvSpPr>
          <p:nvPr>
            <p:ph type="sldNum" sz="quarter" idx="12"/>
          </p:nvPr>
        </p:nvSpPr>
        <p:spPr/>
        <p:txBody>
          <a:bodyPr/>
          <a:lstStyle/>
          <a:p>
            <a:fld id="{5D0D4339-22CE-4C1D-B106-43FE9685979B}"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ipe(down)">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wipe(down)">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wipe(down)">
                                      <p:cBhvr>
                                        <p:cTn id="29" dur="500"/>
                                        <p:tgtEl>
                                          <p:spTgt spid="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wipe(down)">
                                      <p:cBhvr>
                                        <p:cTn id="34" dur="500"/>
                                        <p:tgtEl>
                                          <p:spTgt spid="6">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wipe(down)">
                                      <p:cBhvr>
                                        <p:cTn id="39" dur="500"/>
                                        <p:tgtEl>
                                          <p:spTgt spid="6">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txEl>
                                              <p:pRg st="7" end="7"/>
                                            </p:txEl>
                                          </p:spTgt>
                                        </p:tgtEl>
                                        <p:attrNameLst>
                                          <p:attrName>style.visibility</p:attrName>
                                        </p:attrNameLst>
                                      </p:cBhvr>
                                      <p:to>
                                        <p:strVal val="visible"/>
                                      </p:to>
                                    </p:set>
                                    <p:animEffect transition="in" filter="wipe(down)">
                                      <p:cBhvr>
                                        <p:cTn id="44" dur="500"/>
                                        <p:tgtEl>
                                          <p:spTgt spid="6">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Effect transition="in" filter="wipe(down)">
                                      <p:cBhvr>
                                        <p:cTn id="49" dur="500"/>
                                        <p:tgtEl>
                                          <p:spTgt spid="6">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6">
                                            <p:txEl>
                                              <p:pRg st="9" end="9"/>
                                            </p:txEl>
                                          </p:spTgt>
                                        </p:tgtEl>
                                        <p:attrNameLst>
                                          <p:attrName>style.visibility</p:attrName>
                                        </p:attrNameLst>
                                      </p:cBhvr>
                                      <p:to>
                                        <p:strVal val="visible"/>
                                      </p:to>
                                    </p:set>
                                    <p:animEffect transition="in" filter="wipe(down)">
                                      <p:cBhvr>
                                        <p:cTn id="54" dur="500"/>
                                        <p:tgtEl>
                                          <p:spTgt spid="6">
                                            <p:txEl>
                                              <p:pRg st="9" end="9"/>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6">
                                            <p:txEl>
                                              <p:pRg st="10" end="10"/>
                                            </p:txEl>
                                          </p:spTgt>
                                        </p:tgtEl>
                                        <p:attrNameLst>
                                          <p:attrName>style.visibility</p:attrName>
                                        </p:attrNameLst>
                                      </p:cBhvr>
                                      <p:to>
                                        <p:strVal val="visible"/>
                                      </p:to>
                                    </p:set>
                                    <p:animEffect transition="in" filter="wipe(down)">
                                      <p:cBhvr>
                                        <p:cTn id="59" dur="500"/>
                                        <p:tgtEl>
                                          <p:spTgt spid="6">
                                            <p:txEl>
                                              <p:pRg st="10" end="1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3">
                                            <p:txEl>
                                              <p:pRg st="0" end="0"/>
                                            </p:txEl>
                                          </p:spTgt>
                                        </p:tgtEl>
                                        <p:attrNameLst>
                                          <p:attrName>style.visibility</p:attrName>
                                        </p:attrNameLst>
                                      </p:cBhvr>
                                      <p:to>
                                        <p:strVal val="visible"/>
                                      </p:to>
                                    </p:set>
                                    <p:anim calcmode="lin" valueType="num">
                                      <p:cBhvr additive="base">
                                        <p:cTn id="6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additive="base">
                                        <p:cTn id="7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3">
                                            <p:txEl>
                                              <p:pRg st="2" end="2"/>
                                            </p:txEl>
                                          </p:spTgt>
                                        </p:tgtEl>
                                        <p:attrNameLst>
                                          <p:attrName>style.visibility</p:attrName>
                                        </p:attrNameLst>
                                      </p:cBhvr>
                                      <p:to>
                                        <p:strVal val="visible"/>
                                      </p:to>
                                    </p:set>
                                    <p:anim calcmode="lin" valueType="num">
                                      <p:cBhvr additive="base">
                                        <p:cTn id="7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3">
                                            <p:txEl>
                                              <p:pRg st="3" end="3"/>
                                            </p:txEl>
                                          </p:spTgt>
                                        </p:tgtEl>
                                        <p:attrNameLst>
                                          <p:attrName>style.visibility</p:attrName>
                                        </p:attrNameLst>
                                      </p:cBhvr>
                                      <p:to>
                                        <p:strVal val="visible"/>
                                      </p:to>
                                    </p:set>
                                    <p:anim calcmode="lin" valueType="num">
                                      <p:cBhvr additive="base">
                                        <p:cTn id="8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3">
                                            <p:txEl>
                                              <p:pRg st="5" end="5"/>
                                            </p:txEl>
                                          </p:spTgt>
                                        </p:tgtEl>
                                        <p:attrNameLst>
                                          <p:attrName>style.visibility</p:attrName>
                                        </p:attrNameLst>
                                      </p:cBhvr>
                                      <p:to>
                                        <p:strVal val="visible"/>
                                      </p:to>
                                    </p:set>
                                    <p:anim calcmode="lin" valueType="num">
                                      <p:cBhvr additive="base">
                                        <p:cTn id="8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3">
                                            <p:txEl>
                                              <p:pRg st="6" end="6"/>
                                            </p:txEl>
                                          </p:spTgt>
                                        </p:tgtEl>
                                        <p:attrNameLst>
                                          <p:attrName>style.visibility</p:attrName>
                                        </p:attrNameLst>
                                      </p:cBhvr>
                                      <p:to>
                                        <p:strVal val="visible"/>
                                      </p:to>
                                    </p:set>
                                    <p:anim calcmode="lin" valueType="num">
                                      <p:cBhvr additive="base">
                                        <p:cTn id="9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3">
                                            <p:txEl>
                                              <p:pRg st="7" end="7"/>
                                            </p:txEl>
                                          </p:spTgt>
                                        </p:tgtEl>
                                        <p:attrNameLst>
                                          <p:attrName>style.visibility</p:attrName>
                                        </p:attrNameLst>
                                      </p:cBhvr>
                                      <p:to>
                                        <p:strVal val="visible"/>
                                      </p:to>
                                    </p:set>
                                    <p:anim calcmode="lin" valueType="num">
                                      <p:cBhvr additive="base">
                                        <p:cTn id="10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3">
                                            <p:txEl>
                                              <p:pRg st="8" end="8"/>
                                            </p:txEl>
                                          </p:spTgt>
                                        </p:tgtEl>
                                        <p:attrNameLst>
                                          <p:attrName>style.visibility</p:attrName>
                                        </p:attrNameLst>
                                      </p:cBhvr>
                                      <p:to>
                                        <p:strVal val="visible"/>
                                      </p:to>
                                    </p:set>
                                    <p:anim calcmode="lin" valueType="num">
                                      <p:cBhvr additive="base">
                                        <p:cTn id="10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
                                            <p:txEl>
                                              <p:pRg st="10" end="10"/>
                                            </p:txEl>
                                          </p:spTgt>
                                        </p:tgtEl>
                                        <p:attrNameLst>
                                          <p:attrName>style.visibility</p:attrName>
                                        </p:attrNameLst>
                                      </p:cBhvr>
                                      <p:to>
                                        <p:strVal val="visible"/>
                                      </p:to>
                                    </p:set>
                                    <p:anim calcmode="lin" valueType="num">
                                      <p:cBhvr additive="base">
                                        <p:cTn id="11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3">
                                            <p:txEl>
                                              <p:pRg st="11" end="11"/>
                                            </p:txEl>
                                          </p:spTgt>
                                        </p:tgtEl>
                                        <p:attrNameLst>
                                          <p:attrName>style.visibility</p:attrName>
                                        </p:attrNameLst>
                                      </p:cBhvr>
                                      <p:to>
                                        <p:strVal val="visible"/>
                                      </p:to>
                                    </p:set>
                                    <p:anim calcmode="lin" valueType="num">
                                      <p:cBhvr additive="base">
                                        <p:cTn id="11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3">
                                            <p:txEl>
                                              <p:pRg st="12" end="12"/>
                                            </p:txEl>
                                          </p:spTgt>
                                        </p:tgtEl>
                                        <p:attrNameLst>
                                          <p:attrName>style.visibility</p:attrName>
                                        </p:attrNameLst>
                                      </p:cBhvr>
                                      <p:to>
                                        <p:strVal val="visible"/>
                                      </p:to>
                                    </p:set>
                                    <p:anim calcmode="lin" valueType="num">
                                      <p:cBhvr additive="base">
                                        <p:cTn id="12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3">
                                            <p:txEl>
                                              <p:pRg st="13" end="13"/>
                                            </p:txEl>
                                          </p:spTgt>
                                        </p:tgtEl>
                                        <p:attrNameLst>
                                          <p:attrName>style.visibility</p:attrName>
                                        </p:attrNameLst>
                                      </p:cBhvr>
                                      <p:to>
                                        <p:strVal val="visible"/>
                                      </p:to>
                                    </p:set>
                                    <p:anim calcmode="lin" valueType="num">
                                      <p:cBhvr additive="base">
                                        <p:cTn id="130"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131"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childTnLst>
                                    <p:set>
                                      <p:cBhvr>
                                        <p:cTn id="135" dur="1" fill="hold">
                                          <p:stCondLst>
                                            <p:cond delay="0"/>
                                          </p:stCondLst>
                                        </p:cTn>
                                        <p:tgtEl>
                                          <p:spTgt spid="3">
                                            <p:txEl>
                                              <p:pRg st="14" end="14"/>
                                            </p:txEl>
                                          </p:spTgt>
                                        </p:tgtEl>
                                        <p:attrNameLst>
                                          <p:attrName>style.visibility</p:attrName>
                                        </p:attrNameLst>
                                      </p:cBhvr>
                                      <p:to>
                                        <p:strVal val="visible"/>
                                      </p:to>
                                    </p:set>
                                    <p:anim calcmode="lin" valueType="num">
                                      <p:cBhvr additive="base">
                                        <p:cTn id="136"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137"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3">
                                            <p:txEl>
                                              <p:pRg st="15" end="15"/>
                                            </p:txEl>
                                          </p:spTgt>
                                        </p:tgtEl>
                                        <p:attrNameLst>
                                          <p:attrName>style.visibility</p:attrName>
                                        </p:attrNameLst>
                                      </p:cBhvr>
                                      <p:to>
                                        <p:strVal val="visible"/>
                                      </p:to>
                                    </p:set>
                                    <p:anim calcmode="lin" valueType="num">
                                      <p:cBhvr additive="base">
                                        <p:cTn id="142"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43"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3">
                                            <p:txEl>
                                              <p:pRg st="16" end="16"/>
                                            </p:txEl>
                                          </p:spTgt>
                                        </p:tgtEl>
                                        <p:attrNameLst>
                                          <p:attrName>style.visibility</p:attrName>
                                        </p:attrNameLst>
                                      </p:cBhvr>
                                      <p:to>
                                        <p:strVal val="visible"/>
                                      </p:to>
                                    </p:set>
                                    <p:anim calcmode="lin" valueType="num">
                                      <p:cBhvr additive="base">
                                        <p:cTn id="148"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49"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3">
                                            <p:txEl>
                                              <p:pRg st="17" end="17"/>
                                            </p:txEl>
                                          </p:spTgt>
                                        </p:tgtEl>
                                        <p:attrNameLst>
                                          <p:attrName>style.visibility</p:attrName>
                                        </p:attrNameLst>
                                      </p:cBhvr>
                                      <p:to>
                                        <p:strVal val="visible"/>
                                      </p:to>
                                    </p:set>
                                    <p:anim calcmode="lin" valueType="num">
                                      <p:cBhvr additive="base">
                                        <p:cTn id="154"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55"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Hydrostatic </a:t>
            </a:r>
            <a:r>
              <a:rPr lang="en-US" dirty="0"/>
              <a:t>Force on Plane Surface</a:t>
            </a:r>
          </a:p>
        </p:txBody>
      </p:sp>
      <p:sp>
        <p:nvSpPr>
          <p:cNvPr id="3" name="Content Placeholder 2"/>
          <p:cNvSpPr>
            <a:spLocks noGrp="1"/>
          </p:cNvSpPr>
          <p:nvPr>
            <p:ph idx="1"/>
          </p:nvPr>
        </p:nvSpPr>
        <p:spPr/>
        <p:txBody>
          <a:bodyPr>
            <a:normAutofit fontScale="70000" lnSpcReduction="20000"/>
          </a:bodyPr>
          <a:lstStyle/>
          <a:p>
            <a:pPr marL="231775" indent="-231775">
              <a:lnSpc>
                <a:spcPct val="90000"/>
              </a:lnSpc>
              <a:spcBef>
                <a:spcPct val="40000"/>
              </a:spcBef>
              <a:buClr>
                <a:schemeClr val="bg2"/>
              </a:buClr>
              <a:buFont typeface="Wingdings" pitchFamily="2" charset="2"/>
              <a:buChar char="§"/>
            </a:pPr>
            <a:r>
              <a:rPr lang="en-US" dirty="0" smtClean="0">
                <a:latin typeface="Trebuchet MS" pitchFamily="34" charset="0"/>
              </a:rPr>
              <a:t>Pressure has been defined as force divided by the area on which it acts.  This principle can be restated as when a fluid is adjacent to a fixed surface, it exerts a force on the surface because of the pressure in the liquid. For fluid at rest, the force always act at right angles to the surface. </a:t>
            </a:r>
          </a:p>
          <a:p>
            <a:pPr marL="231775" indent="-231775">
              <a:lnSpc>
                <a:spcPct val="90000"/>
              </a:lnSpc>
              <a:spcBef>
                <a:spcPct val="40000"/>
              </a:spcBef>
              <a:buClr>
                <a:schemeClr val="bg2"/>
              </a:buClr>
              <a:buFont typeface="Wingdings" pitchFamily="2" charset="2"/>
              <a:buChar char="§"/>
            </a:pPr>
            <a:r>
              <a:rPr lang="en-US" dirty="0" smtClean="0">
                <a:latin typeface="Trebuchet MS" pitchFamily="34" charset="0"/>
              </a:rPr>
              <a:t>For horizontal plane submerged in a liquid, the pressure, P, will be equal at all points of the surface. This leads to the conclusion that the resultant force on horizontal surface due to that pressure can be computed from the simple product of pressure times the area of interest, i.e.</a:t>
            </a:r>
          </a:p>
          <a:p>
            <a:pPr marL="231775" indent="-231775">
              <a:lnSpc>
                <a:spcPct val="90000"/>
              </a:lnSpc>
              <a:spcBef>
                <a:spcPct val="40000"/>
              </a:spcBef>
              <a:buClr>
                <a:schemeClr val="bg2"/>
              </a:buClr>
              <a:buFont typeface="Wingdings" pitchFamily="2" charset="2"/>
              <a:buNone/>
            </a:pPr>
            <a:r>
              <a:rPr lang="en-US" dirty="0" smtClean="0">
                <a:latin typeface="Trebuchet MS" pitchFamily="34" charset="0"/>
              </a:rPr>
              <a:t>		</a:t>
            </a:r>
            <a:r>
              <a:rPr lang="en-US" sz="3600" dirty="0" smtClean="0">
                <a:solidFill>
                  <a:srgbClr val="FF3300"/>
                </a:solidFill>
                <a:latin typeface="Trebuchet MS" pitchFamily="34" charset="0"/>
              </a:rPr>
              <a:t>Force = Pressure x Area of plane </a:t>
            </a:r>
          </a:p>
          <a:p>
            <a:pPr marL="231775" indent="-231775">
              <a:lnSpc>
                <a:spcPct val="90000"/>
              </a:lnSpc>
              <a:spcBef>
                <a:spcPct val="40000"/>
              </a:spcBef>
              <a:buClr>
                <a:schemeClr val="bg2"/>
              </a:buClr>
              <a:buFont typeface="Wingdings" pitchFamily="2" charset="2"/>
              <a:buNone/>
            </a:pPr>
            <a:r>
              <a:rPr lang="en-US" sz="3600" dirty="0" smtClean="0">
                <a:solidFill>
                  <a:srgbClr val="FF3300"/>
                </a:solidFill>
                <a:latin typeface="Trebuchet MS" pitchFamily="34" charset="0"/>
              </a:rPr>
              <a:t>		F = PA</a:t>
            </a:r>
            <a:r>
              <a:rPr lang="en-US" dirty="0" smtClean="0">
                <a:latin typeface="Trebuchet MS" pitchFamily="34" charset="0"/>
              </a:rPr>
              <a:t>  </a:t>
            </a:r>
          </a:p>
          <a:p>
            <a:pPr marL="231775" indent="-231775">
              <a:lnSpc>
                <a:spcPct val="90000"/>
              </a:lnSpc>
              <a:spcBef>
                <a:spcPct val="40000"/>
              </a:spcBef>
              <a:buClr>
                <a:schemeClr val="bg2"/>
              </a:buClr>
              <a:buFont typeface="Wingdings" pitchFamily="2" charset="2"/>
              <a:buChar char="§"/>
            </a:pPr>
            <a:r>
              <a:rPr lang="en-US" dirty="0" smtClean="0">
                <a:latin typeface="Trebuchet MS" pitchFamily="34" charset="0"/>
              </a:rPr>
              <a:t>This force will act vertically downward and through the center of pressure. </a:t>
            </a:r>
          </a:p>
          <a:p>
            <a:endParaRPr lang="en-US" dirty="0"/>
          </a:p>
        </p:txBody>
      </p:sp>
      <p:grpSp>
        <p:nvGrpSpPr>
          <p:cNvPr id="5" name="Group 4"/>
          <p:cNvGrpSpPr>
            <a:grpSpLocks/>
          </p:cNvGrpSpPr>
          <p:nvPr/>
        </p:nvGrpSpPr>
        <p:grpSpPr bwMode="auto">
          <a:xfrm>
            <a:off x="4724400" y="5410200"/>
            <a:ext cx="2286000" cy="1143000"/>
            <a:chOff x="2138" y="7515"/>
            <a:chExt cx="3600" cy="1800"/>
          </a:xfrm>
        </p:grpSpPr>
        <p:sp>
          <p:nvSpPr>
            <p:cNvPr id="6" name="Text Box 5"/>
            <p:cNvSpPr txBox="1">
              <a:spLocks noChangeArrowheads="1"/>
            </p:cNvSpPr>
            <p:nvPr/>
          </p:nvSpPr>
          <p:spPr bwMode="auto">
            <a:xfrm>
              <a:off x="4658" y="8235"/>
              <a:ext cx="54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200" b="0" dirty="0"/>
                <a:t>h</a:t>
              </a:r>
              <a:endParaRPr lang="en-US" sz="1800" b="0" dirty="0"/>
            </a:p>
          </p:txBody>
        </p:sp>
        <p:sp>
          <p:nvSpPr>
            <p:cNvPr id="7" name="Text Box 6"/>
            <p:cNvSpPr txBox="1">
              <a:spLocks noChangeArrowheads="1"/>
            </p:cNvSpPr>
            <p:nvPr/>
          </p:nvSpPr>
          <p:spPr bwMode="auto">
            <a:xfrm>
              <a:off x="3038" y="8055"/>
              <a:ext cx="1440" cy="54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t>F=PA=</a:t>
              </a:r>
              <a:r>
                <a:rPr lang="en-US" sz="1000" b="0" dirty="0">
                  <a:sym typeface="Symbol" pitchFamily="18" charset="2"/>
                </a:rPr>
                <a:t></a:t>
              </a:r>
              <a:r>
                <a:rPr lang="en-US" sz="1000" b="0" dirty="0"/>
                <a:t>gh</a:t>
              </a:r>
            </a:p>
          </p:txBody>
        </p:sp>
        <p:sp>
          <p:nvSpPr>
            <p:cNvPr id="8" name="Line 7"/>
            <p:cNvSpPr>
              <a:spLocks noChangeShapeType="1"/>
            </p:cNvSpPr>
            <p:nvPr/>
          </p:nvSpPr>
          <p:spPr bwMode="auto">
            <a:xfrm>
              <a:off x="2138" y="7695"/>
              <a:ext cx="3600" cy="0"/>
            </a:xfrm>
            <a:prstGeom prst="line">
              <a:avLst/>
            </a:prstGeom>
            <a:noFill/>
            <a:ln w="9525">
              <a:solidFill>
                <a:srgbClr val="000000"/>
              </a:solidFill>
              <a:round/>
              <a:headEnd/>
              <a:tailEnd/>
            </a:ln>
            <a:effectLst/>
          </p:spPr>
          <p:txBody>
            <a:bodyPr/>
            <a:lstStyle/>
            <a:p>
              <a:endParaRPr lang="en-US"/>
            </a:p>
          </p:txBody>
        </p:sp>
        <p:sp>
          <p:nvSpPr>
            <p:cNvPr id="9" name="Rectangle 8"/>
            <p:cNvSpPr>
              <a:spLocks noChangeArrowheads="1"/>
            </p:cNvSpPr>
            <p:nvPr/>
          </p:nvSpPr>
          <p:spPr bwMode="auto">
            <a:xfrm>
              <a:off x="2498" y="9135"/>
              <a:ext cx="2520" cy="180"/>
            </a:xfrm>
            <a:prstGeom prst="rect">
              <a:avLst/>
            </a:prstGeom>
            <a:solidFill>
              <a:srgbClr val="FFFFFF"/>
            </a:solidFill>
            <a:ln w="9525">
              <a:solidFill>
                <a:srgbClr val="000000"/>
              </a:solidFill>
              <a:miter lim="800000"/>
              <a:headEnd/>
              <a:tailEnd/>
            </a:ln>
            <a:effectLst/>
          </p:spPr>
          <p:txBody>
            <a:bodyPr/>
            <a:lstStyle/>
            <a:p>
              <a:endParaRPr lang="en-US"/>
            </a:p>
          </p:txBody>
        </p:sp>
        <p:sp>
          <p:nvSpPr>
            <p:cNvPr id="10" name="Line 9"/>
            <p:cNvSpPr>
              <a:spLocks noChangeShapeType="1"/>
            </p:cNvSpPr>
            <p:nvPr/>
          </p:nvSpPr>
          <p:spPr bwMode="auto">
            <a:xfrm>
              <a:off x="3758" y="8595"/>
              <a:ext cx="0" cy="540"/>
            </a:xfrm>
            <a:prstGeom prst="line">
              <a:avLst/>
            </a:prstGeom>
            <a:noFill/>
            <a:ln w="9525">
              <a:solidFill>
                <a:srgbClr val="000000"/>
              </a:solidFill>
              <a:round/>
              <a:headEnd/>
              <a:tailEnd type="triangle" w="med" len="med"/>
            </a:ln>
            <a:effectLst/>
          </p:spPr>
          <p:txBody>
            <a:bodyPr/>
            <a:lstStyle/>
            <a:p>
              <a:endParaRPr lang="en-US"/>
            </a:p>
          </p:txBody>
        </p:sp>
        <p:sp>
          <p:nvSpPr>
            <p:cNvPr id="11" name="AutoShape 10"/>
            <p:cNvSpPr>
              <a:spLocks noChangeArrowheads="1"/>
            </p:cNvSpPr>
            <p:nvPr/>
          </p:nvSpPr>
          <p:spPr bwMode="auto">
            <a:xfrm>
              <a:off x="3218" y="7515"/>
              <a:ext cx="180" cy="180"/>
            </a:xfrm>
            <a:prstGeom prst="flowChartMerge">
              <a:avLst/>
            </a:prstGeom>
            <a:solidFill>
              <a:srgbClr val="FFFFFF"/>
            </a:solidFill>
            <a:ln w="9525">
              <a:solidFill>
                <a:srgbClr val="000000"/>
              </a:solidFill>
              <a:miter lim="800000"/>
              <a:headEnd/>
              <a:tailEnd/>
            </a:ln>
            <a:effectLst/>
          </p:spPr>
          <p:txBody>
            <a:bodyPr/>
            <a:lstStyle/>
            <a:p>
              <a:endParaRPr lang="en-US"/>
            </a:p>
          </p:txBody>
        </p:sp>
        <p:sp>
          <p:nvSpPr>
            <p:cNvPr id="12" name="Line 11"/>
            <p:cNvSpPr>
              <a:spLocks noChangeShapeType="1"/>
            </p:cNvSpPr>
            <p:nvPr/>
          </p:nvSpPr>
          <p:spPr bwMode="auto">
            <a:xfrm>
              <a:off x="4658" y="7695"/>
              <a:ext cx="0" cy="1440"/>
            </a:xfrm>
            <a:prstGeom prst="line">
              <a:avLst/>
            </a:prstGeom>
            <a:noFill/>
            <a:ln w="9525">
              <a:solidFill>
                <a:srgbClr val="000000"/>
              </a:solidFill>
              <a:round/>
              <a:headEnd type="arrow" w="med" len="med"/>
              <a:tailEnd type="arrow" w="med" len="med"/>
            </a:ln>
            <a:effectLst/>
          </p:spPr>
          <p:txBody>
            <a:bodyPr/>
            <a:lstStyle/>
            <a:p>
              <a:endParaRPr lang="en-US"/>
            </a:p>
          </p:txBody>
        </p:sp>
      </p:grpSp>
      <p:sp>
        <p:nvSpPr>
          <p:cNvPr id="13" name="TextBox 12"/>
          <p:cNvSpPr txBox="1"/>
          <p:nvPr/>
        </p:nvSpPr>
        <p:spPr>
          <a:xfrm>
            <a:off x="7162800" y="5867400"/>
            <a:ext cx="1981200" cy="523220"/>
          </a:xfrm>
          <a:prstGeom prst="rect">
            <a:avLst/>
          </a:prstGeom>
          <a:solidFill>
            <a:schemeClr val="accent5">
              <a:lumMod val="20000"/>
              <a:lumOff val="80000"/>
            </a:schemeClr>
          </a:solidFill>
        </p:spPr>
        <p:txBody>
          <a:bodyPr wrap="square" rtlCol="0">
            <a:spAutoFit/>
          </a:bodyPr>
          <a:lstStyle/>
          <a:p>
            <a:r>
              <a:rPr lang="en-US" sz="1400" b="0" dirty="0" smtClean="0">
                <a:latin typeface="Trebuchet MS" pitchFamily="34" charset="0"/>
              </a:rPr>
              <a:t>Resultant force on horizontal plane</a:t>
            </a:r>
            <a:endParaRPr lang="en-US" sz="1400" dirty="0"/>
          </a:p>
        </p:txBody>
      </p:sp>
      <p:sp>
        <p:nvSpPr>
          <p:cNvPr id="15" name="Slide Number Placeholder 14"/>
          <p:cNvSpPr>
            <a:spLocks noGrp="1"/>
          </p:cNvSpPr>
          <p:nvPr>
            <p:ph type="sldNum" sz="quarter" idx="12"/>
          </p:nvPr>
        </p:nvSpPr>
        <p:spPr/>
        <p:txBody>
          <a:bodyPr/>
          <a:lstStyle/>
          <a:p>
            <a:fld id="{5D0D4339-22CE-4C1D-B106-43FE9685979B}" type="slidenum">
              <a:rPr lang="en-US" smtClean="0"/>
              <a:pPr/>
              <a:t>7</a:t>
            </a:fld>
            <a:endParaRPr lang="en-US"/>
          </a:p>
        </p:txBody>
      </p:sp>
      <p:sp>
        <p:nvSpPr>
          <p:cNvPr id="16" name="Footer Placeholder 15"/>
          <p:cNvSpPr>
            <a:spLocks noGrp="1"/>
          </p:cNvSpPr>
          <p:nvPr>
            <p:ph type="ftr" sz="quarter" idx="11"/>
          </p:nvPr>
        </p:nvSpPr>
        <p:spPr/>
        <p:txBody>
          <a:bodyPr/>
          <a:lstStyle/>
          <a:p>
            <a:r>
              <a:rPr lang="en-US" smtClean="0"/>
              <a:t>Fluid Mechanics-I</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bg/>
                                          </p:spTgt>
                                        </p:tgtEl>
                                        <p:attrNameLst>
                                          <p:attrName>style.visibility</p:attrName>
                                        </p:attrNameLst>
                                      </p:cBhvr>
                                      <p:to>
                                        <p:strVal val="visible"/>
                                      </p:to>
                                    </p:set>
                                    <p:anim calcmode="lin" valueType="num">
                                      <p:cBhvr additive="base">
                                        <p:cTn id="49"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bg/>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3">
                                            <p:txEl>
                                              <p:pRg st="0" end="0"/>
                                            </p:txEl>
                                          </p:spTgt>
                                        </p:tgtEl>
                                        <p:attrNameLst>
                                          <p:attrName>style.visibility</p:attrName>
                                        </p:attrNameLst>
                                      </p:cBhvr>
                                      <p:to>
                                        <p:strVal val="visible"/>
                                      </p:to>
                                    </p:set>
                                    <p:anim calcmode="lin" valueType="num">
                                      <p:cBhvr additive="base">
                                        <p:cTn id="5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Problem</a:t>
            </a:r>
            <a:endParaRPr lang="en-US" dirty="0"/>
          </a:p>
        </p:txBody>
      </p:sp>
      <p:sp>
        <p:nvSpPr>
          <p:cNvPr id="3" name="Content Placeholder 2"/>
          <p:cNvSpPr>
            <a:spLocks noGrp="1"/>
          </p:cNvSpPr>
          <p:nvPr>
            <p:ph idx="1"/>
          </p:nvPr>
        </p:nvSpPr>
        <p:spPr/>
        <p:txBody>
          <a:bodyPr/>
          <a:lstStyle/>
          <a:p>
            <a:pPr marL="231775" indent="-231775"/>
            <a:r>
              <a:rPr lang="en-US" sz="2800" dirty="0" smtClean="0">
                <a:solidFill>
                  <a:srgbClr val="FF3300"/>
                </a:solidFill>
                <a:latin typeface="Trebuchet MS" pitchFamily="34" charset="0"/>
              </a:rPr>
              <a:t>Example</a:t>
            </a:r>
          </a:p>
          <a:p>
            <a:pPr marL="231775" indent="-231775">
              <a:buClr>
                <a:schemeClr val="bg2"/>
              </a:buClr>
              <a:buNone/>
            </a:pPr>
            <a:r>
              <a:rPr lang="en-US" sz="2400" dirty="0" smtClean="0">
                <a:latin typeface="Trebuchet MS" pitchFamily="34" charset="0"/>
              </a:rPr>
              <a:t>   A 6-m deep tank contains 4 m of water and 2-m of oil as shown in the diagram below.  Determine the pressure at point A and at the bottom of the tank.  Draw the pressure diagram.</a:t>
            </a:r>
          </a:p>
          <a:p>
            <a:endParaRPr lang="en-US" dirty="0"/>
          </a:p>
        </p:txBody>
      </p:sp>
      <p:grpSp>
        <p:nvGrpSpPr>
          <p:cNvPr id="13" name="Group 3"/>
          <p:cNvGrpSpPr>
            <a:grpSpLocks noChangeAspect="1"/>
          </p:cNvGrpSpPr>
          <p:nvPr/>
        </p:nvGrpSpPr>
        <p:grpSpPr bwMode="auto">
          <a:xfrm>
            <a:off x="1752600" y="4343400"/>
            <a:ext cx="2628900" cy="1828800"/>
            <a:chOff x="2362" y="4245"/>
            <a:chExt cx="3943" cy="2765"/>
          </a:xfrm>
        </p:grpSpPr>
        <p:sp>
          <p:nvSpPr>
            <p:cNvPr id="14" name="AutoShape 4"/>
            <p:cNvSpPr>
              <a:spLocks noChangeAspect="1" noChangeArrowheads="1"/>
            </p:cNvSpPr>
            <p:nvPr/>
          </p:nvSpPr>
          <p:spPr bwMode="auto">
            <a:xfrm>
              <a:off x="2362" y="4245"/>
              <a:ext cx="3943" cy="2765"/>
            </a:xfrm>
            <a:prstGeom prst="rect">
              <a:avLst/>
            </a:prstGeom>
            <a:noFill/>
            <a:ln w="9525">
              <a:noFill/>
              <a:miter lim="800000"/>
              <a:headEnd/>
              <a:tailEnd/>
            </a:ln>
          </p:spPr>
          <p:txBody>
            <a:bodyPr/>
            <a:lstStyle/>
            <a:p>
              <a:endParaRPr lang="en-US"/>
            </a:p>
          </p:txBody>
        </p:sp>
        <p:sp>
          <p:nvSpPr>
            <p:cNvPr id="15" name="Text Box 5"/>
            <p:cNvSpPr txBox="1">
              <a:spLocks noChangeArrowheads="1"/>
            </p:cNvSpPr>
            <p:nvPr/>
          </p:nvSpPr>
          <p:spPr bwMode="auto">
            <a:xfrm>
              <a:off x="4191" y="5282"/>
              <a:ext cx="514" cy="518"/>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200" b="0" dirty="0"/>
                <a:t>A</a:t>
              </a:r>
              <a:endParaRPr lang="en-US" sz="1800" b="0" dirty="0"/>
            </a:p>
          </p:txBody>
        </p:sp>
        <p:sp>
          <p:nvSpPr>
            <p:cNvPr id="16" name="Freeform 6"/>
            <p:cNvSpPr>
              <a:spLocks/>
            </p:cNvSpPr>
            <p:nvPr/>
          </p:nvSpPr>
          <p:spPr bwMode="auto">
            <a:xfrm>
              <a:off x="3048" y="4763"/>
              <a:ext cx="1885" cy="2074"/>
            </a:xfrm>
            <a:custGeom>
              <a:avLst/>
              <a:gdLst/>
              <a:ahLst/>
              <a:cxnLst>
                <a:cxn ang="0">
                  <a:pos x="0" y="0"/>
                </a:cxn>
                <a:cxn ang="0">
                  <a:pos x="0" y="2160"/>
                </a:cxn>
                <a:cxn ang="0">
                  <a:pos x="1980" y="2160"/>
                </a:cxn>
                <a:cxn ang="0">
                  <a:pos x="1980" y="0"/>
                </a:cxn>
              </a:cxnLst>
              <a:rect l="0" t="0" r="r" b="b"/>
              <a:pathLst>
                <a:path w="1980" h="2160">
                  <a:moveTo>
                    <a:pt x="0" y="0"/>
                  </a:moveTo>
                  <a:lnTo>
                    <a:pt x="0" y="2160"/>
                  </a:lnTo>
                  <a:lnTo>
                    <a:pt x="1980" y="2160"/>
                  </a:lnTo>
                  <a:lnTo>
                    <a:pt x="1980" y="0"/>
                  </a:lnTo>
                </a:path>
              </a:pathLst>
            </a:custGeom>
            <a:noFill/>
            <a:ln w="9525" cap="flat" cmpd="sng">
              <a:solidFill>
                <a:srgbClr val="000000"/>
              </a:solidFill>
              <a:prstDash val="solid"/>
              <a:round/>
              <a:headEnd/>
              <a:tailEnd/>
            </a:ln>
            <a:effectLst/>
          </p:spPr>
          <p:txBody>
            <a:bodyPr/>
            <a:lstStyle/>
            <a:p>
              <a:endParaRPr lang="en-US"/>
            </a:p>
          </p:txBody>
        </p:sp>
        <p:sp>
          <p:nvSpPr>
            <p:cNvPr id="17" name="Line 7"/>
            <p:cNvSpPr>
              <a:spLocks noChangeShapeType="1"/>
            </p:cNvSpPr>
            <p:nvPr/>
          </p:nvSpPr>
          <p:spPr bwMode="auto">
            <a:xfrm flipV="1">
              <a:off x="3048" y="4936"/>
              <a:ext cx="1885" cy="11"/>
            </a:xfrm>
            <a:prstGeom prst="line">
              <a:avLst/>
            </a:prstGeom>
            <a:noFill/>
            <a:ln w="9525">
              <a:solidFill>
                <a:srgbClr val="000000"/>
              </a:solidFill>
              <a:round/>
              <a:headEnd/>
              <a:tailEnd/>
            </a:ln>
            <a:effectLst/>
          </p:spPr>
          <p:txBody>
            <a:bodyPr/>
            <a:lstStyle/>
            <a:p>
              <a:endParaRPr lang="en-US"/>
            </a:p>
          </p:txBody>
        </p:sp>
        <p:sp>
          <p:nvSpPr>
            <p:cNvPr id="18" name="Line 8"/>
            <p:cNvSpPr>
              <a:spLocks noChangeShapeType="1"/>
            </p:cNvSpPr>
            <p:nvPr/>
          </p:nvSpPr>
          <p:spPr bwMode="auto">
            <a:xfrm>
              <a:off x="3048" y="5282"/>
              <a:ext cx="0" cy="0"/>
            </a:xfrm>
            <a:prstGeom prst="line">
              <a:avLst/>
            </a:prstGeom>
            <a:noFill/>
            <a:ln w="9525">
              <a:solidFill>
                <a:srgbClr val="000000"/>
              </a:solidFill>
              <a:round/>
              <a:headEnd/>
              <a:tailEnd/>
            </a:ln>
            <a:effectLst/>
          </p:spPr>
          <p:txBody>
            <a:bodyPr/>
            <a:lstStyle/>
            <a:p>
              <a:endParaRPr lang="en-US"/>
            </a:p>
          </p:txBody>
        </p:sp>
        <p:sp>
          <p:nvSpPr>
            <p:cNvPr id="19" name="Line 9"/>
            <p:cNvSpPr>
              <a:spLocks noChangeShapeType="1"/>
            </p:cNvSpPr>
            <p:nvPr/>
          </p:nvSpPr>
          <p:spPr bwMode="auto">
            <a:xfrm>
              <a:off x="3048" y="5627"/>
              <a:ext cx="1885" cy="0"/>
            </a:xfrm>
            <a:prstGeom prst="line">
              <a:avLst/>
            </a:prstGeom>
            <a:noFill/>
            <a:ln w="9525">
              <a:solidFill>
                <a:srgbClr val="000000"/>
              </a:solidFill>
              <a:prstDash val="lgDash"/>
              <a:round/>
              <a:headEnd/>
              <a:tailEnd/>
            </a:ln>
            <a:effectLst/>
          </p:spPr>
          <p:txBody>
            <a:bodyPr/>
            <a:lstStyle/>
            <a:p>
              <a:endParaRPr lang="en-US"/>
            </a:p>
          </p:txBody>
        </p:sp>
        <p:sp>
          <p:nvSpPr>
            <p:cNvPr id="20" name="Text Box 10"/>
            <p:cNvSpPr txBox="1">
              <a:spLocks noChangeArrowheads="1"/>
            </p:cNvSpPr>
            <p:nvPr/>
          </p:nvSpPr>
          <p:spPr bwMode="auto">
            <a:xfrm>
              <a:off x="3391" y="5109"/>
              <a:ext cx="685" cy="346"/>
            </a:xfrm>
            <a:prstGeom prst="rect">
              <a:avLst/>
            </a:prstGeom>
            <a:solidFill>
              <a:srgbClr val="FFFFFF"/>
            </a:solidFill>
            <a:ln w="9525" algn="ctr">
              <a:solidFill>
                <a:srgbClr val="FFFFFF"/>
              </a:solidFill>
              <a:miter lim="800000"/>
              <a:headEnd/>
              <a:tailEnd/>
            </a:ln>
            <a:effectLst/>
          </p:spPr>
          <p:txBody>
            <a:bodyPr/>
            <a:lstStyle/>
            <a:p>
              <a:pPr>
                <a:lnSpc>
                  <a:spcPct val="100000"/>
                </a:lnSpc>
              </a:pPr>
              <a:r>
                <a:rPr lang="en-US" sz="1200" b="0" dirty="0"/>
                <a:t>oil</a:t>
              </a:r>
              <a:endParaRPr lang="en-US" sz="1800" b="0" dirty="0"/>
            </a:p>
          </p:txBody>
        </p:sp>
        <p:sp>
          <p:nvSpPr>
            <p:cNvPr id="21" name="Text Box 11"/>
            <p:cNvSpPr txBox="1">
              <a:spLocks noChangeArrowheads="1"/>
            </p:cNvSpPr>
            <p:nvPr/>
          </p:nvSpPr>
          <p:spPr bwMode="auto">
            <a:xfrm>
              <a:off x="3391" y="5973"/>
              <a:ext cx="1200" cy="518"/>
            </a:xfrm>
            <a:prstGeom prst="rect">
              <a:avLst/>
            </a:prstGeom>
            <a:solidFill>
              <a:srgbClr val="FFFFFF"/>
            </a:solidFill>
            <a:ln w="9525" algn="ctr">
              <a:solidFill>
                <a:srgbClr val="FFFFFF"/>
              </a:solidFill>
              <a:miter lim="800000"/>
              <a:headEnd/>
              <a:tailEnd/>
            </a:ln>
            <a:effectLst/>
          </p:spPr>
          <p:txBody>
            <a:bodyPr/>
            <a:lstStyle/>
            <a:p>
              <a:pPr>
                <a:lnSpc>
                  <a:spcPct val="100000"/>
                </a:lnSpc>
              </a:pPr>
              <a:r>
                <a:rPr lang="en-US" sz="1200" b="0" dirty="0"/>
                <a:t>water</a:t>
              </a:r>
              <a:endParaRPr lang="en-US" sz="1800" b="0" dirty="0"/>
            </a:p>
          </p:txBody>
        </p:sp>
        <p:sp>
          <p:nvSpPr>
            <p:cNvPr id="22" name="Line 12"/>
            <p:cNvSpPr>
              <a:spLocks noChangeShapeType="1"/>
            </p:cNvSpPr>
            <p:nvPr/>
          </p:nvSpPr>
          <p:spPr bwMode="auto">
            <a:xfrm>
              <a:off x="5105" y="4936"/>
              <a:ext cx="343" cy="0"/>
            </a:xfrm>
            <a:prstGeom prst="line">
              <a:avLst/>
            </a:prstGeom>
            <a:noFill/>
            <a:ln w="9525">
              <a:solidFill>
                <a:srgbClr val="000000"/>
              </a:solidFill>
              <a:round/>
              <a:headEnd/>
              <a:tailEnd/>
            </a:ln>
            <a:effectLst/>
          </p:spPr>
          <p:txBody>
            <a:bodyPr/>
            <a:lstStyle/>
            <a:p>
              <a:endParaRPr lang="en-US"/>
            </a:p>
          </p:txBody>
        </p:sp>
        <p:sp>
          <p:nvSpPr>
            <p:cNvPr id="23" name="Line 13"/>
            <p:cNvSpPr>
              <a:spLocks noChangeShapeType="1"/>
            </p:cNvSpPr>
            <p:nvPr/>
          </p:nvSpPr>
          <p:spPr bwMode="auto">
            <a:xfrm>
              <a:off x="5105" y="6837"/>
              <a:ext cx="343" cy="0"/>
            </a:xfrm>
            <a:prstGeom prst="line">
              <a:avLst/>
            </a:prstGeom>
            <a:noFill/>
            <a:ln w="9525">
              <a:solidFill>
                <a:srgbClr val="000000"/>
              </a:solidFill>
              <a:round/>
              <a:headEnd/>
              <a:tailEnd/>
            </a:ln>
            <a:effectLst/>
          </p:spPr>
          <p:txBody>
            <a:bodyPr/>
            <a:lstStyle/>
            <a:p>
              <a:endParaRPr lang="en-US"/>
            </a:p>
          </p:txBody>
        </p:sp>
        <p:sp>
          <p:nvSpPr>
            <p:cNvPr id="24" name="Line 14"/>
            <p:cNvSpPr>
              <a:spLocks noChangeShapeType="1"/>
            </p:cNvSpPr>
            <p:nvPr/>
          </p:nvSpPr>
          <p:spPr bwMode="auto">
            <a:xfrm>
              <a:off x="5105" y="5627"/>
              <a:ext cx="343" cy="1"/>
            </a:xfrm>
            <a:prstGeom prst="line">
              <a:avLst/>
            </a:prstGeom>
            <a:noFill/>
            <a:ln w="9525">
              <a:solidFill>
                <a:srgbClr val="000000"/>
              </a:solidFill>
              <a:round/>
              <a:headEnd/>
              <a:tailEnd/>
            </a:ln>
            <a:effectLst/>
          </p:spPr>
          <p:txBody>
            <a:bodyPr/>
            <a:lstStyle/>
            <a:p>
              <a:endParaRPr lang="en-US"/>
            </a:p>
          </p:txBody>
        </p:sp>
        <p:sp>
          <p:nvSpPr>
            <p:cNvPr id="25" name="Line 15"/>
            <p:cNvSpPr>
              <a:spLocks noChangeShapeType="1"/>
            </p:cNvSpPr>
            <p:nvPr/>
          </p:nvSpPr>
          <p:spPr bwMode="auto">
            <a:xfrm>
              <a:off x="5276" y="4936"/>
              <a:ext cx="0" cy="692"/>
            </a:xfrm>
            <a:prstGeom prst="line">
              <a:avLst/>
            </a:prstGeom>
            <a:noFill/>
            <a:ln w="9525">
              <a:solidFill>
                <a:srgbClr val="000000"/>
              </a:solidFill>
              <a:round/>
              <a:headEnd type="arrow" w="med" len="med"/>
              <a:tailEnd type="arrow" w="med" len="med"/>
            </a:ln>
            <a:effectLst/>
          </p:spPr>
          <p:txBody>
            <a:bodyPr/>
            <a:lstStyle/>
            <a:p>
              <a:endParaRPr lang="en-US"/>
            </a:p>
          </p:txBody>
        </p:sp>
        <p:sp>
          <p:nvSpPr>
            <p:cNvPr id="26" name="Line 16"/>
            <p:cNvSpPr>
              <a:spLocks noChangeShapeType="1"/>
            </p:cNvSpPr>
            <p:nvPr/>
          </p:nvSpPr>
          <p:spPr bwMode="auto">
            <a:xfrm>
              <a:off x="5276" y="5628"/>
              <a:ext cx="0" cy="1209"/>
            </a:xfrm>
            <a:prstGeom prst="line">
              <a:avLst/>
            </a:prstGeom>
            <a:noFill/>
            <a:ln w="9525">
              <a:solidFill>
                <a:srgbClr val="000000"/>
              </a:solidFill>
              <a:round/>
              <a:headEnd type="arrow" w="med" len="med"/>
              <a:tailEnd type="arrow" w="med" len="med"/>
            </a:ln>
            <a:effectLst/>
          </p:spPr>
          <p:txBody>
            <a:bodyPr/>
            <a:lstStyle/>
            <a:p>
              <a:endParaRPr lang="en-US"/>
            </a:p>
          </p:txBody>
        </p:sp>
        <p:sp>
          <p:nvSpPr>
            <p:cNvPr id="27" name="Text Box 17"/>
            <p:cNvSpPr txBox="1">
              <a:spLocks noChangeArrowheads="1"/>
            </p:cNvSpPr>
            <p:nvPr/>
          </p:nvSpPr>
          <p:spPr bwMode="auto">
            <a:xfrm>
              <a:off x="5619" y="5083"/>
              <a:ext cx="686" cy="519"/>
            </a:xfrm>
            <a:prstGeom prst="rect">
              <a:avLst/>
            </a:prstGeom>
            <a:solidFill>
              <a:srgbClr val="FFFFFF"/>
            </a:solidFill>
            <a:ln w="9525" algn="ctr">
              <a:solidFill>
                <a:srgbClr val="FFFFFF"/>
              </a:solidFill>
              <a:miter lim="800000"/>
              <a:headEnd/>
              <a:tailEnd/>
            </a:ln>
            <a:effectLst/>
          </p:spPr>
          <p:txBody>
            <a:bodyPr/>
            <a:lstStyle/>
            <a:p>
              <a:pPr>
                <a:lnSpc>
                  <a:spcPct val="100000"/>
                </a:lnSpc>
              </a:pPr>
              <a:r>
                <a:rPr lang="en-US" sz="1200" b="0" dirty="0"/>
                <a:t>2 m</a:t>
              </a:r>
              <a:endParaRPr lang="en-US" sz="1800" b="0" dirty="0"/>
            </a:p>
          </p:txBody>
        </p:sp>
        <p:sp>
          <p:nvSpPr>
            <p:cNvPr id="28" name="Text Box 18"/>
            <p:cNvSpPr txBox="1">
              <a:spLocks noChangeArrowheads="1"/>
            </p:cNvSpPr>
            <p:nvPr/>
          </p:nvSpPr>
          <p:spPr bwMode="auto">
            <a:xfrm>
              <a:off x="5619" y="5975"/>
              <a:ext cx="686" cy="518"/>
            </a:xfrm>
            <a:prstGeom prst="rect">
              <a:avLst/>
            </a:prstGeom>
            <a:solidFill>
              <a:srgbClr val="FFFFFF"/>
            </a:solidFill>
            <a:ln w="9525" algn="ctr">
              <a:solidFill>
                <a:srgbClr val="FFFFFF"/>
              </a:solidFill>
              <a:miter lim="800000"/>
              <a:headEnd/>
              <a:tailEnd/>
            </a:ln>
            <a:effectLst/>
          </p:spPr>
          <p:txBody>
            <a:bodyPr/>
            <a:lstStyle/>
            <a:p>
              <a:pPr>
                <a:lnSpc>
                  <a:spcPct val="100000"/>
                </a:lnSpc>
              </a:pPr>
              <a:r>
                <a:rPr lang="en-US" sz="1200" b="0" dirty="0"/>
                <a:t>4 m</a:t>
              </a:r>
              <a:endParaRPr lang="en-US" sz="1800" b="0" dirty="0"/>
            </a:p>
          </p:txBody>
        </p:sp>
      </p:grpSp>
      <p:sp>
        <p:nvSpPr>
          <p:cNvPr id="29" name="TextBox 28"/>
          <p:cNvSpPr txBox="1"/>
          <p:nvPr/>
        </p:nvSpPr>
        <p:spPr>
          <a:xfrm>
            <a:off x="4495800" y="4648200"/>
            <a:ext cx="1524000" cy="1354217"/>
          </a:xfrm>
          <a:prstGeom prst="rect">
            <a:avLst/>
          </a:prstGeom>
          <a:solidFill>
            <a:schemeClr val="accent5">
              <a:lumMod val="20000"/>
              <a:lumOff val="80000"/>
            </a:schemeClr>
          </a:solidFill>
        </p:spPr>
        <p:txBody>
          <a:bodyPr wrap="square" rtlCol="0">
            <a:spAutoFit/>
          </a:bodyPr>
          <a:lstStyle/>
          <a:p>
            <a:pPr>
              <a:lnSpc>
                <a:spcPct val="100000"/>
              </a:lnSpc>
            </a:pPr>
            <a:r>
              <a:rPr lang="en-US" sz="1600" b="0" dirty="0" smtClean="0">
                <a:sym typeface="Symbol" pitchFamily="18" charset="2"/>
              </a:rPr>
              <a:t></a:t>
            </a:r>
            <a:r>
              <a:rPr lang="en-US" sz="1600" b="0" baseline="-25000" dirty="0" smtClean="0"/>
              <a:t>water</a:t>
            </a:r>
            <a:r>
              <a:rPr lang="en-US" sz="1600" b="0" dirty="0" smtClean="0"/>
              <a:t> = 1000 kg/m</a:t>
            </a:r>
            <a:r>
              <a:rPr lang="en-US" sz="1600" b="0" baseline="30000" dirty="0" smtClean="0"/>
              <a:t>3</a:t>
            </a:r>
            <a:endParaRPr lang="en-US" sz="1600" b="0" dirty="0" smtClean="0"/>
          </a:p>
          <a:p>
            <a:pPr>
              <a:lnSpc>
                <a:spcPct val="100000"/>
              </a:lnSpc>
            </a:pPr>
            <a:endParaRPr lang="en-US" sz="1600" b="0" dirty="0" smtClean="0"/>
          </a:p>
          <a:p>
            <a:pPr>
              <a:lnSpc>
                <a:spcPct val="100000"/>
              </a:lnSpc>
            </a:pPr>
            <a:r>
              <a:rPr lang="en-US" sz="1600" b="0" dirty="0" smtClean="0"/>
              <a:t>SG of oil = 0.98</a:t>
            </a:r>
            <a:endParaRPr lang="en-US" sz="2400" b="0" dirty="0" smtClean="0"/>
          </a:p>
          <a:p>
            <a:endParaRPr lang="en-US" dirty="0"/>
          </a:p>
        </p:txBody>
      </p:sp>
      <p:sp>
        <p:nvSpPr>
          <p:cNvPr id="31" name="Slide Number Placeholder 30"/>
          <p:cNvSpPr>
            <a:spLocks noGrp="1"/>
          </p:cNvSpPr>
          <p:nvPr>
            <p:ph type="sldNum" sz="quarter" idx="12"/>
          </p:nvPr>
        </p:nvSpPr>
        <p:spPr/>
        <p:txBody>
          <a:bodyPr/>
          <a:lstStyle/>
          <a:p>
            <a:fld id="{5D0D4339-22CE-4C1D-B106-43FE9685979B}"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20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
                                            <p:bg/>
                                          </p:spTgt>
                                        </p:tgtEl>
                                        <p:attrNameLst>
                                          <p:attrName>style.visibility</p:attrName>
                                        </p:attrNameLst>
                                      </p:cBhvr>
                                      <p:to>
                                        <p:strVal val="visible"/>
                                      </p:to>
                                    </p:set>
                                    <p:anim calcmode="lin" valueType="num">
                                      <p:cBhvr additive="base">
                                        <p:cTn id="18" dur="500" fill="hold"/>
                                        <p:tgtEl>
                                          <p:spTgt spid="29">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29">
                                            <p:bg/>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9">
                                            <p:txEl>
                                              <p:pRg st="0" end="0"/>
                                            </p:txEl>
                                          </p:spTgt>
                                        </p:tgtEl>
                                        <p:attrNameLst>
                                          <p:attrName>style.visibility</p:attrName>
                                        </p:attrNameLst>
                                      </p:cBhvr>
                                      <p:to>
                                        <p:strVal val="visible"/>
                                      </p:to>
                                    </p:set>
                                    <p:anim calcmode="lin" valueType="num">
                                      <p:cBhvr additive="base">
                                        <p:cTn id="24"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9">
                                            <p:txEl>
                                              <p:pRg st="2" end="2"/>
                                            </p:txEl>
                                          </p:spTgt>
                                        </p:tgtEl>
                                        <p:attrNameLst>
                                          <p:attrName>style.visibility</p:attrName>
                                        </p:attrNameLst>
                                      </p:cBhvr>
                                      <p:to>
                                        <p:strVal val="visible"/>
                                      </p:to>
                                    </p:set>
                                    <p:anim calcmode="lin" valueType="num">
                                      <p:cBhvr additive="base">
                                        <p:cTn id="30" dur="500" fill="hold"/>
                                        <p:tgtEl>
                                          <p:spTgt spid="29">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additive="base">
                                        <p:cTn id="3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 calcmode="lin" valueType="num">
                                      <p:cBhvr additive="base">
                                        <p:cTn id="4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29"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6400800" cy="3724096"/>
          </a:xfrm>
          <a:prstGeom prst="rect">
            <a:avLst/>
          </a:prstGeom>
          <a:noFill/>
        </p:spPr>
        <p:txBody>
          <a:bodyPr wrap="square" rtlCol="0">
            <a:spAutoFit/>
          </a:bodyPr>
          <a:lstStyle/>
          <a:p>
            <a:pPr>
              <a:lnSpc>
                <a:spcPct val="100000"/>
              </a:lnSpc>
            </a:pPr>
            <a:r>
              <a:rPr lang="en-US" sz="3200" b="0" dirty="0" smtClean="0">
                <a:solidFill>
                  <a:schemeClr val="hlink"/>
                </a:solidFill>
                <a:latin typeface="Trebuchet MS" pitchFamily="34" charset="0"/>
              </a:rPr>
              <a:t>Solution:</a:t>
            </a:r>
          </a:p>
          <a:p>
            <a:pPr>
              <a:lnSpc>
                <a:spcPct val="100000"/>
              </a:lnSpc>
            </a:pPr>
            <a:r>
              <a:rPr lang="en-US" sz="2000" b="0" dirty="0" smtClean="0">
                <a:latin typeface="Trebuchet MS" pitchFamily="34" charset="0"/>
              </a:rPr>
              <a:t>Pressure at oil water interface (P</a:t>
            </a:r>
            <a:r>
              <a:rPr lang="en-US" sz="2000" b="0" baseline="-25000" dirty="0" smtClean="0">
                <a:latin typeface="Trebuchet MS" pitchFamily="34" charset="0"/>
              </a:rPr>
              <a:t>A</a:t>
            </a:r>
            <a:r>
              <a:rPr lang="en-US" sz="2000" b="0" dirty="0" smtClean="0">
                <a:latin typeface="Trebuchet MS" pitchFamily="34" charset="0"/>
              </a:rPr>
              <a:t>) 	</a:t>
            </a:r>
          </a:p>
          <a:p>
            <a:pPr>
              <a:lnSpc>
                <a:spcPct val="100000"/>
              </a:lnSpc>
            </a:pPr>
            <a:r>
              <a:rPr lang="en-US" b="0" dirty="0" smtClean="0">
                <a:latin typeface="Trebuchet MS" pitchFamily="34" charset="0"/>
              </a:rPr>
              <a:t>	 P</a:t>
            </a:r>
            <a:r>
              <a:rPr lang="en-US" b="0" baseline="-25000" dirty="0" smtClean="0">
                <a:latin typeface="Trebuchet MS" pitchFamily="34" charset="0"/>
              </a:rPr>
              <a:t>A</a:t>
            </a:r>
            <a:r>
              <a:rPr lang="en-US" b="0" dirty="0" smtClean="0">
                <a:latin typeface="Trebuchet MS" pitchFamily="34" charset="0"/>
              </a:rPr>
              <a:t> = </a:t>
            </a:r>
            <a:r>
              <a:rPr lang="en-US" b="0" dirty="0" err="1" smtClean="0">
                <a:latin typeface="Trebuchet MS" pitchFamily="34" charset="0"/>
              </a:rPr>
              <a:t>P</a:t>
            </a:r>
            <a:r>
              <a:rPr lang="en-US" b="0" baseline="-25000" dirty="0" err="1" smtClean="0">
                <a:latin typeface="Trebuchet MS" pitchFamily="34" charset="0"/>
              </a:rPr>
              <a:t>atm</a:t>
            </a:r>
            <a:r>
              <a:rPr lang="en-US" b="0" dirty="0" smtClean="0">
                <a:latin typeface="Trebuchet MS" pitchFamily="34" charset="0"/>
              </a:rPr>
              <a:t> + </a:t>
            </a:r>
            <a:r>
              <a:rPr lang="en-US" b="0" dirty="0" err="1" smtClean="0">
                <a:latin typeface="Trebuchet MS" pitchFamily="34" charset="0"/>
              </a:rPr>
              <a:t>P</a:t>
            </a:r>
            <a:r>
              <a:rPr lang="en-US" b="0" baseline="-25000" dirty="0" err="1" smtClean="0">
                <a:latin typeface="Trebuchet MS" pitchFamily="34" charset="0"/>
              </a:rPr>
              <a:t>oil</a:t>
            </a:r>
            <a:r>
              <a:rPr lang="en-US" b="0" dirty="0" smtClean="0">
                <a:latin typeface="Trebuchet MS" pitchFamily="34" charset="0"/>
              </a:rPr>
              <a:t> (due to 2 m of oil)</a:t>
            </a:r>
          </a:p>
          <a:p>
            <a:pPr>
              <a:lnSpc>
                <a:spcPct val="100000"/>
              </a:lnSpc>
            </a:pPr>
            <a:r>
              <a:rPr lang="en-US" b="0" dirty="0" smtClean="0">
                <a:latin typeface="Trebuchet MS" pitchFamily="34" charset="0"/>
              </a:rPr>
              <a:t>	     = 0 + </a:t>
            </a:r>
            <a:r>
              <a:rPr lang="en-US" b="0" dirty="0" smtClean="0">
                <a:latin typeface="Trebuchet MS" pitchFamily="34" charset="0"/>
                <a:sym typeface="Symbol" pitchFamily="18" charset="2"/>
              </a:rPr>
              <a:t></a:t>
            </a:r>
            <a:r>
              <a:rPr lang="en-US" b="0" baseline="-25000" dirty="0" err="1" smtClean="0">
                <a:latin typeface="Trebuchet MS" pitchFamily="34" charset="0"/>
              </a:rPr>
              <a:t>oil</a:t>
            </a:r>
            <a:r>
              <a:rPr lang="en-US" b="0" dirty="0" err="1" smtClean="0">
                <a:latin typeface="Trebuchet MS" pitchFamily="34" charset="0"/>
              </a:rPr>
              <a:t>gh</a:t>
            </a:r>
            <a:r>
              <a:rPr lang="en-US" b="0" baseline="-25000" dirty="0" err="1" smtClean="0">
                <a:latin typeface="Trebuchet MS" pitchFamily="34" charset="0"/>
              </a:rPr>
              <a:t>oil</a:t>
            </a:r>
            <a:r>
              <a:rPr lang="en-US" b="0" dirty="0" smtClean="0">
                <a:latin typeface="Trebuchet MS" pitchFamily="34" charset="0"/>
              </a:rPr>
              <a:t> = 0 +  0.98 x 1000 x 9.81 x 2</a:t>
            </a:r>
          </a:p>
          <a:p>
            <a:pPr>
              <a:lnSpc>
                <a:spcPct val="100000"/>
              </a:lnSpc>
            </a:pPr>
            <a:r>
              <a:rPr lang="en-US" b="0" dirty="0" smtClean="0">
                <a:latin typeface="Trebuchet MS" pitchFamily="34" charset="0"/>
              </a:rPr>
              <a:t>	     = 15696 Pa</a:t>
            </a:r>
          </a:p>
          <a:p>
            <a:pPr>
              <a:lnSpc>
                <a:spcPct val="100000"/>
              </a:lnSpc>
            </a:pPr>
            <a:r>
              <a:rPr lang="en-US" b="0" dirty="0" smtClean="0">
                <a:latin typeface="Trebuchet MS" pitchFamily="34" charset="0"/>
              </a:rPr>
              <a:t>	</a:t>
            </a:r>
            <a:r>
              <a:rPr lang="en-US" dirty="0" smtClean="0">
                <a:latin typeface="Trebuchet MS" pitchFamily="34" charset="0"/>
              </a:rPr>
              <a:t>PA = 15.7 </a:t>
            </a:r>
            <a:r>
              <a:rPr lang="en-US" dirty="0" err="1" smtClean="0">
                <a:latin typeface="Trebuchet MS" pitchFamily="34" charset="0"/>
              </a:rPr>
              <a:t>kPa</a:t>
            </a:r>
            <a:endParaRPr lang="en-US" b="0" dirty="0" smtClean="0">
              <a:latin typeface="Trebuchet MS" pitchFamily="34" charset="0"/>
            </a:endParaRPr>
          </a:p>
          <a:p>
            <a:pPr>
              <a:lnSpc>
                <a:spcPct val="100000"/>
              </a:lnSpc>
            </a:pPr>
            <a:r>
              <a:rPr lang="en-US" sz="2000" b="0" dirty="0" smtClean="0">
                <a:latin typeface="Trebuchet MS" pitchFamily="34" charset="0"/>
              </a:rPr>
              <a:t>Pressure at the bottom of the tank;</a:t>
            </a:r>
          </a:p>
          <a:p>
            <a:pPr>
              <a:lnSpc>
                <a:spcPct val="100000"/>
              </a:lnSpc>
            </a:pPr>
            <a:r>
              <a:rPr lang="en-US" sz="2000" b="0" dirty="0" smtClean="0">
                <a:latin typeface="Trebuchet MS" pitchFamily="34" charset="0"/>
              </a:rPr>
              <a:t>	</a:t>
            </a:r>
            <a:r>
              <a:rPr lang="en-US" b="0" dirty="0" smtClean="0">
                <a:latin typeface="Trebuchet MS" pitchFamily="34" charset="0"/>
              </a:rPr>
              <a:t>P</a:t>
            </a:r>
            <a:r>
              <a:rPr lang="en-US" b="0" baseline="-25000" dirty="0" smtClean="0">
                <a:latin typeface="Trebuchet MS" pitchFamily="34" charset="0"/>
              </a:rPr>
              <a:t>B </a:t>
            </a:r>
            <a:r>
              <a:rPr lang="en-US" b="0" dirty="0" smtClean="0">
                <a:latin typeface="Trebuchet MS" pitchFamily="34" charset="0"/>
              </a:rPr>
              <a:t>= P</a:t>
            </a:r>
            <a:r>
              <a:rPr lang="en-US" b="0" baseline="-25000" dirty="0" smtClean="0">
                <a:latin typeface="Trebuchet MS" pitchFamily="34" charset="0"/>
              </a:rPr>
              <a:t>A</a:t>
            </a:r>
            <a:r>
              <a:rPr lang="en-US" b="0" dirty="0" smtClean="0">
                <a:latin typeface="Trebuchet MS" pitchFamily="34" charset="0"/>
              </a:rPr>
              <a:t> + </a:t>
            </a:r>
            <a:r>
              <a:rPr lang="en-US" b="0" dirty="0" smtClean="0">
                <a:latin typeface="Trebuchet MS" pitchFamily="34" charset="0"/>
                <a:sym typeface="Symbol" pitchFamily="18" charset="2"/>
              </a:rPr>
              <a:t></a:t>
            </a:r>
            <a:r>
              <a:rPr lang="en-US" b="0" baseline="-25000" dirty="0" err="1" smtClean="0">
                <a:latin typeface="Trebuchet MS" pitchFamily="34" charset="0"/>
              </a:rPr>
              <a:t>water</a:t>
            </a:r>
            <a:r>
              <a:rPr lang="en-US" b="0" dirty="0" err="1" smtClean="0">
                <a:latin typeface="Trebuchet MS" pitchFamily="34" charset="0"/>
              </a:rPr>
              <a:t>gh</a:t>
            </a:r>
            <a:r>
              <a:rPr lang="en-US" b="0" baseline="-25000" dirty="0" err="1" smtClean="0">
                <a:latin typeface="Trebuchet MS" pitchFamily="34" charset="0"/>
              </a:rPr>
              <a:t>water</a:t>
            </a:r>
            <a:endParaRPr lang="en-US" b="0" baseline="-25000" dirty="0" smtClean="0">
              <a:latin typeface="Trebuchet MS" pitchFamily="34" charset="0"/>
            </a:endParaRPr>
          </a:p>
          <a:p>
            <a:pPr>
              <a:lnSpc>
                <a:spcPct val="100000"/>
              </a:lnSpc>
            </a:pPr>
            <a:r>
              <a:rPr lang="en-US" b="0" dirty="0" smtClean="0">
                <a:latin typeface="Trebuchet MS" pitchFamily="34" charset="0"/>
              </a:rPr>
              <a:t>	P</a:t>
            </a:r>
            <a:r>
              <a:rPr lang="en-US" b="0" baseline="-25000" dirty="0" smtClean="0">
                <a:latin typeface="Trebuchet MS" pitchFamily="34" charset="0"/>
              </a:rPr>
              <a:t>B</a:t>
            </a:r>
            <a:r>
              <a:rPr lang="en-US" b="0" dirty="0" smtClean="0">
                <a:latin typeface="Trebuchet MS" pitchFamily="34" charset="0"/>
              </a:rPr>
              <a:t> = 15.7x1000  + 1000 x 9.81 x 4 </a:t>
            </a:r>
          </a:p>
          <a:p>
            <a:pPr>
              <a:lnSpc>
                <a:spcPct val="100000"/>
              </a:lnSpc>
            </a:pPr>
            <a:r>
              <a:rPr lang="en-US" b="0" dirty="0" smtClean="0">
                <a:latin typeface="Trebuchet MS" pitchFamily="34" charset="0"/>
              </a:rPr>
              <a:t>	     = 54940 Pa</a:t>
            </a:r>
          </a:p>
          <a:p>
            <a:pPr>
              <a:lnSpc>
                <a:spcPct val="100000"/>
              </a:lnSpc>
            </a:pPr>
            <a:r>
              <a:rPr lang="en-US" b="0" dirty="0" smtClean="0">
                <a:latin typeface="Trebuchet MS" pitchFamily="34" charset="0"/>
              </a:rPr>
              <a:t>	</a:t>
            </a:r>
            <a:r>
              <a:rPr lang="en-US" dirty="0" smtClean="0">
                <a:latin typeface="Trebuchet MS" pitchFamily="34" charset="0"/>
              </a:rPr>
              <a:t>P</a:t>
            </a:r>
            <a:r>
              <a:rPr lang="en-US" baseline="-25000" dirty="0" smtClean="0">
                <a:latin typeface="Trebuchet MS" pitchFamily="34" charset="0"/>
              </a:rPr>
              <a:t>B </a:t>
            </a:r>
            <a:r>
              <a:rPr lang="en-US" dirty="0" smtClean="0">
                <a:latin typeface="Trebuchet MS" pitchFamily="34" charset="0"/>
              </a:rPr>
              <a:t>= 54.9 </a:t>
            </a:r>
            <a:r>
              <a:rPr lang="en-US" dirty="0" err="1" smtClean="0">
                <a:latin typeface="Trebuchet MS" pitchFamily="34" charset="0"/>
              </a:rPr>
              <a:t>kPa</a:t>
            </a:r>
            <a:endParaRPr lang="en-US" dirty="0" smtClean="0">
              <a:latin typeface="Trebuchet MS" pitchFamily="34" charset="0"/>
            </a:endParaRPr>
          </a:p>
          <a:p>
            <a:endParaRPr lang="en-US" dirty="0"/>
          </a:p>
        </p:txBody>
      </p:sp>
      <p:sp>
        <p:nvSpPr>
          <p:cNvPr id="3" name="TextBox 2"/>
          <p:cNvSpPr txBox="1"/>
          <p:nvPr/>
        </p:nvSpPr>
        <p:spPr>
          <a:xfrm>
            <a:off x="1066800" y="4267200"/>
            <a:ext cx="3124200" cy="369332"/>
          </a:xfrm>
          <a:prstGeom prst="rect">
            <a:avLst/>
          </a:prstGeom>
          <a:noFill/>
        </p:spPr>
        <p:txBody>
          <a:bodyPr wrap="square" rtlCol="0">
            <a:spAutoFit/>
          </a:bodyPr>
          <a:lstStyle/>
          <a:p>
            <a:endParaRPr lang="en-US" dirty="0"/>
          </a:p>
        </p:txBody>
      </p:sp>
      <p:grpSp>
        <p:nvGrpSpPr>
          <p:cNvPr id="4" name="Group 38"/>
          <p:cNvGrpSpPr>
            <a:grpSpLocks/>
          </p:cNvGrpSpPr>
          <p:nvPr/>
        </p:nvGrpSpPr>
        <p:grpSpPr bwMode="auto">
          <a:xfrm>
            <a:off x="1524000" y="4381500"/>
            <a:ext cx="5105400" cy="1943100"/>
            <a:chOff x="1200" y="2856"/>
            <a:chExt cx="3120" cy="1224"/>
          </a:xfrm>
        </p:grpSpPr>
        <p:grpSp>
          <p:nvGrpSpPr>
            <p:cNvPr id="5" name="Group 3"/>
            <p:cNvGrpSpPr>
              <a:grpSpLocks/>
            </p:cNvGrpSpPr>
            <p:nvPr/>
          </p:nvGrpSpPr>
          <p:grpSpPr bwMode="auto">
            <a:xfrm>
              <a:off x="1201" y="2856"/>
              <a:ext cx="3125" cy="1224"/>
              <a:chOff x="1598" y="10337"/>
              <a:chExt cx="6840" cy="3060"/>
            </a:xfrm>
          </p:grpSpPr>
          <p:sp>
            <p:nvSpPr>
              <p:cNvPr id="7" name="Text Box 4"/>
              <p:cNvSpPr txBox="1">
                <a:spLocks noChangeArrowheads="1"/>
              </p:cNvSpPr>
              <p:nvPr/>
            </p:nvSpPr>
            <p:spPr bwMode="auto">
              <a:xfrm>
                <a:off x="3218" y="10410"/>
                <a:ext cx="108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err="1">
                    <a:latin typeface="Times New Roman" pitchFamily="18" charset="0"/>
                  </a:rPr>
                  <a:t>P</a:t>
                </a:r>
                <a:r>
                  <a:rPr lang="en-US" sz="1000" b="0" baseline="-25000" dirty="0" err="1">
                    <a:latin typeface="Times New Roman" pitchFamily="18" charset="0"/>
                  </a:rPr>
                  <a:t>atm</a:t>
                </a:r>
                <a:r>
                  <a:rPr lang="en-US" sz="1000" b="0" dirty="0">
                    <a:latin typeface="Times New Roman" pitchFamily="18" charset="0"/>
                  </a:rPr>
                  <a:t> = 0</a:t>
                </a:r>
                <a:endParaRPr lang="en-US" sz="2400" b="0" dirty="0">
                  <a:latin typeface="Times New Roman" pitchFamily="18" charset="0"/>
                </a:endParaRPr>
              </a:p>
            </p:txBody>
          </p:sp>
          <p:sp>
            <p:nvSpPr>
              <p:cNvPr id="8" name="Text Box 5"/>
              <p:cNvSpPr txBox="1">
                <a:spLocks noChangeArrowheads="1"/>
              </p:cNvSpPr>
              <p:nvPr/>
            </p:nvSpPr>
            <p:spPr bwMode="auto">
              <a:xfrm>
                <a:off x="1598" y="11845"/>
                <a:ext cx="72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latin typeface="Times New Roman" pitchFamily="18" charset="0"/>
                  </a:rPr>
                  <a:t>4 m</a:t>
                </a:r>
                <a:endParaRPr lang="en-US" sz="2400" b="0" dirty="0">
                  <a:latin typeface="Times New Roman" pitchFamily="18" charset="0"/>
                </a:endParaRPr>
              </a:p>
            </p:txBody>
          </p:sp>
          <p:sp>
            <p:nvSpPr>
              <p:cNvPr id="9" name="Text Box 6"/>
              <p:cNvSpPr txBox="1">
                <a:spLocks noChangeArrowheads="1"/>
              </p:cNvSpPr>
              <p:nvPr/>
            </p:nvSpPr>
            <p:spPr bwMode="auto">
              <a:xfrm>
                <a:off x="1598" y="10945"/>
                <a:ext cx="72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latin typeface="Times New Roman" pitchFamily="18" charset="0"/>
                  </a:rPr>
                  <a:t>2 m </a:t>
                </a:r>
                <a:endParaRPr lang="en-US" sz="2400" b="0" dirty="0">
                  <a:latin typeface="Times New Roman" pitchFamily="18" charset="0"/>
                </a:endParaRPr>
              </a:p>
            </p:txBody>
          </p:sp>
          <p:sp>
            <p:nvSpPr>
              <p:cNvPr id="10" name="Text Box 7"/>
              <p:cNvSpPr txBox="1">
                <a:spLocks noChangeArrowheads="1"/>
              </p:cNvSpPr>
              <p:nvPr/>
            </p:nvSpPr>
            <p:spPr bwMode="auto">
              <a:xfrm>
                <a:off x="5918" y="11665"/>
                <a:ext cx="720" cy="54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200" b="0" dirty="0">
                    <a:latin typeface="Times New Roman" pitchFamily="18" charset="0"/>
                  </a:rPr>
                  <a:t>P</a:t>
                </a:r>
                <a:r>
                  <a:rPr lang="en-US" sz="1200" b="0" baseline="-25000" dirty="0">
                    <a:latin typeface="Times New Roman" pitchFamily="18" charset="0"/>
                  </a:rPr>
                  <a:t>A</a:t>
                </a:r>
                <a:endParaRPr lang="en-US" sz="2400" b="0" dirty="0">
                  <a:latin typeface="Times New Roman" pitchFamily="18" charset="0"/>
                </a:endParaRPr>
              </a:p>
            </p:txBody>
          </p:sp>
          <p:sp>
            <p:nvSpPr>
              <p:cNvPr id="11" name="Text Box 8"/>
              <p:cNvSpPr txBox="1">
                <a:spLocks noChangeArrowheads="1"/>
              </p:cNvSpPr>
              <p:nvPr/>
            </p:nvSpPr>
            <p:spPr bwMode="auto">
              <a:xfrm>
                <a:off x="6488" y="10877"/>
                <a:ext cx="144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latin typeface="Times New Roman" pitchFamily="18" charset="0"/>
                  </a:rPr>
                  <a:t>P</a:t>
                </a:r>
                <a:r>
                  <a:rPr lang="en-US" sz="1000" b="0" baseline="-25000" dirty="0">
                    <a:latin typeface="Times New Roman" pitchFamily="18" charset="0"/>
                  </a:rPr>
                  <a:t>A</a:t>
                </a:r>
                <a:r>
                  <a:rPr lang="en-US" sz="1000" b="0" dirty="0">
                    <a:latin typeface="Times New Roman" pitchFamily="18" charset="0"/>
                  </a:rPr>
                  <a:t>=15.7 </a:t>
                </a:r>
                <a:r>
                  <a:rPr lang="en-US" sz="1000" b="0" dirty="0" err="1">
                    <a:latin typeface="Times New Roman" pitchFamily="18" charset="0"/>
                  </a:rPr>
                  <a:t>kPa</a:t>
                </a:r>
                <a:endParaRPr lang="en-US" sz="2400" b="0" dirty="0">
                  <a:latin typeface="Times New Roman" pitchFamily="18" charset="0"/>
                </a:endParaRPr>
              </a:p>
            </p:txBody>
          </p:sp>
          <p:sp>
            <p:nvSpPr>
              <p:cNvPr id="12" name="Text Box 9"/>
              <p:cNvSpPr txBox="1">
                <a:spLocks noChangeArrowheads="1"/>
              </p:cNvSpPr>
              <p:nvPr/>
            </p:nvSpPr>
            <p:spPr bwMode="auto">
              <a:xfrm>
                <a:off x="4298" y="12385"/>
                <a:ext cx="54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latin typeface="Times New Roman" pitchFamily="18" charset="0"/>
                  </a:rPr>
                  <a:t>B</a:t>
                </a:r>
                <a:endParaRPr lang="en-US" sz="2400" b="0" dirty="0">
                  <a:latin typeface="Times New Roman" pitchFamily="18" charset="0"/>
                </a:endParaRPr>
              </a:p>
            </p:txBody>
          </p:sp>
          <p:sp>
            <p:nvSpPr>
              <p:cNvPr id="13" name="Text Box 10"/>
              <p:cNvSpPr txBox="1">
                <a:spLocks noChangeArrowheads="1"/>
              </p:cNvSpPr>
              <p:nvPr/>
            </p:nvSpPr>
            <p:spPr bwMode="auto">
              <a:xfrm>
                <a:off x="4298" y="11125"/>
                <a:ext cx="54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latin typeface="Times New Roman" pitchFamily="18" charset="0"/>
                  </a:rPr>
                  <a:t>A</a:t>
                </a:r>
                <a:endParaRPr lang="en-US" sz="2400" b="0" dirty="0">
                  <a:latin typeface="Times New Roman" pitchFamily="18" charset="0"/>
                </a:endParaRPr>
              </a:p>
            </p:txBody>
          </p:sp>
          <p:sp>
            <p:nvSpPr>
              <p:cNvPr id="14" name="Text Box 11"/>
              <p:cNvSpPr txBox="1">
                <a:spLocks noChangeArrowheads="1"/>
              </p:cNvSpPr>
              <p:nvPr/>
            </p:nvSpPr>
            <p:spPr bwMode="auto">
              <a:xfrm>
                <a:off x="5918" y="10337"/>
                <a:ext cx="1211" cy="613"/>
              </a:xfrm>
              <a:prstGeom prst="rect">
                <a:avLst/>
              </a:prstGeom>
              <a:solidFill>
                <a:srgbClr val="FFFFFF"/>
              </a:solidFill>
              <a:ln w="9525">
                <a:solidFill>
                  <a:srgbClr val="FFFFFF"/>
                </a:solidFill>
                <a:miter lim="800000"/>
                <a:headEnd/>
                <a:tailEnd/>
              </a:ln>
              <a:effectLst/>
            </p:spPr>
            <p:txBody>
              <a:bodyPr/>
              <a:lstStyle/>
              <a:p>
                <a:pPr>
                  <a:lnSpc>
                    <a:spcPct val="100000"/>
                  </a:lnSpc>
                </a:pPr>
                <a:endParaRPr lang="en-US" sz="2400" b="0">
                  <a:solidFill>
                    <a:schemeClr val="bg2"/>
                  </a:solidFill>
                  <a:latin typeface="Times New Roman" pitchFamily="18" charset="0"/>
                </a:endParaRPr>
              </a:p>
            </p:txBody>
          </p:sp>
          <p:sp>
            <p:nvSpPr>
              <p:cNvPr id="15" name="Freeform 12"/>
              <p:cNvSpPr>
                <a:spLocks/>
              </p:cNvSpPr>
              <p:nvPr/>
            </p:nvSpPr>
            <p:spPr bwMode="auto">
              <a:xfrm>
                <a:off x="2858" y="10658"/>
                <a:ext cx="2160" cy="2053"/>
              </a:xfrm>
              <a:custGeom>
                <a:avLst/>
                <a:gdLst/>
                <a:ahLst/>
                <a:cxnLst>
                  <a:cxn ang="0">
                    <a:pos x="0" y="0"/>
                  </a:cxn>
                  <a:cxn ang="0">
                    <a:pos x="0" y="1800"/>
                  </a:cxn>
                  <a:cxn ang="0">
                    <a:pos x="1620" y="1800"/>
                  </a:cxn>
                  <a:cxn ang="0">
                    <a:pos x="1620" y="0"/>
                  </a:cxn>
                </a:cxnLst>
                <a:rect l="0" t="0" r="r" b="b"/>
                <a:pathLst>
                  <a:path w="1620" h="1800">
                    <a:moveTo>
                      <a:pt x="0" y="0"/>
                    </a:moveTo>
                    <a:lnTo>
                      <a:pt x="0" y="1800"/>
                    </a:lnTo>
                    <a:lnTo>
                      <a:pt x="1620" y="1800"/>
                    </a:lnTo>
                    <a:lnTo>
                      <a:pt x="1620" y="0"/>
                    </a:lnTo>
                  </a:path>
                </a:pathLst>
              </a:custGeom>
              <a:noFill/>
              <a:ln w="9525" cap="flat" cmpd="sng">
                <a:solidFill>
                  <a:srgbClr val="000000"/>
                </a:solidFill>
                <a:prstDash val="solid"/>
                <a:round/>
                <a:headEnd/>
                <a:tailEnd/>
              </a:ln>
              <a:effectLst/>
            </p:spPr>
            <p:txBody>
              <a:bodyPr/>
              <a:lstStyle/>
              <a:p>
                <a:endParaRPr lang="en-US"/>
              </a:p>
            </p:txBody>
          </p:sp>
          <p:sp>
            <p:nvSpPr>
              <p:cNvPr id="16" name="Line 13"/>
              <p:cNvSpPr>
                <a:spLocks noChangeShapeType="1"/>
              </p:cNvSpPr>
              <p:nvPr/>
            </p:nvSpPr>
            <p:spPr bwMode="auto">
              <a:xfrm>
                <a:off x="2858" y="10765"/>
                <a:ext cx="2160" cy="0"/>
              </a:xfrm>
              <a:prstGeom prst="line">
                <a:avLst/>
              </a:prstGeom>
              <a:noFill/>
              <a:ln w="9525">
                <a:solidFill>
                  <a:srgbClr val="000000"/>
                </a:solidFill>
                <a:round/>
                <a:headEnd/>
                <a:tailEnd/>
              </a:ln>
              <a:effectLst/>
            </p:spPr>
            <p:txBody>
              <a:bodyPr/>
              <a:lstStyle/>
              <a:p>
                <a:endParaRPr lang="en-US"/>
              </a:p>
            </p:txBody>
          </p:sp>
          <p:sp>
            <p:nvSpPr>
              <p:cNvPr id="17" name="Line 14"/>
              <p:cNvSpPr>
                <a:spLocks noChangeShapeType="1"/>
              </p:cNvSpPr>
              <p:nvPr/>
            </p:nvSpPr>
            <p:spPr bwMode="auto">
              <a:xfrm>
                <a:off x="2858" y="11485"/>
                <a:ext cx="2160" cy="0"/>
              </a:xfrm>
              <a:prstGeom prst="line">
                <a:avLst/>
              </a:prstGeom>
              <a:noFill/>
              <a:ln w="9525">
                <a:solidFill>
                  <a:srgbClr val="000000"/>
                </a:solidFill>
                <a:prstDash val="lgDash"/>
                <a:round/>
                <a:headEnd/>
                <a:tailEnd/>
              </a:ln>
              <a:effectLst/>
            </p:spPr>
            <p:txBody>
              <a:bodyPr/>
              <a:lstStyle/>
              <a:p>
                <a:endParaRPr lang="en-US"/>
              </a:p>
            </p:txBody>
          </p:sp>
          <p:sp>
            <p:nvSpPr>
              <p:cNvPr id="18" name="Text Box 15"/>
              <p:cNvSpPr txBox="1">
                <a:spLocks noChangeArrowheads="1"/>
              </p:cNvSpPr>
              <p:nvPr/>
            </p:nvSpPr>
            <p:spPr bwMode="auto">
              <a:xfrm>
                <a:off x="3398" y="10945"/>
                <a:ext cx="54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latin typeface="Times New Roman" pitchFamily="18" charset="0"/>
                  </a:rPr>
                  <a:t>oil</a:t>
                </a:r>
                <a:endParaRPr lang="en-US" sz="2400" b="0" dirty="0">
                  <a:latin typeface="Times New Roman" pitchFamily="18" charset="0"/>
                </a:endParaRPr>
              </a:p>
            </p:txBody>
          </p:sp>
          <p:sp>
            <p:nvSpPr>
              <p:cNvPr id="19" name="Text Box 16"/>
              <p:cNvSpPr txBox="1">
                <a:spLocks noChangeArrowheads="1"/>
              </p:cNvSpPr>
              <p:nvPr/>
            </p:nvSpPr>
            <p:spPr bwMode="auto">
              <a:xfrm>
                <a:off x="3215" y="11592"/>
                <a:ext cx="90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latin typeface="Times New Roman" pitchFamily="18" charset="0"/>
                  </a:rPr>
                  <a:t>water</a:t>
                </a:r>
                <a:endParaRPr lang="en-US" sz="2400" b="0" dirty="0">
                  <a:latin typeface="Times New Roman" pitchFamily="18" charset="0"/>
                </a:endParaRPr>
              </a:p>
            </p:txBody>
          </p:sp>
          <p:sp>
            <p:nvSpPr>
              <p:cNvPr id="20" name="Line 17"/>
              <p:cNvSpPr>
                <a:spLocks noChangeShapeType="1"/>
              </p:cNvSpPr>
              <p:nvPr/>
            </p:nvSpPr>
            <p:spPr bwMode="auto">
              <a:xfrm>
                <a:off x="2858" y="10765"/>
                <a:ext cx="0" cy="0"/>
              </a:xfrm>
              <a:prstGeom prst="line">
                <a:avLst/>
              </a:prstGeom>
              <a:noFill/>
              <a:ln w="9525">
                <a:solidFill>
                  <a:srgbClr val="000000"/>
                </a:solidFill>
                <a:round/>
                <a:headEnd/>
                <a:tailEnd/>
              </a:ln>
              <a:effectLst/>
            </p:spPr>
            <p:txBody>
              <a:bodyPr/>
              <a:lstStyle/>
              <a:p>
                <a:endParaRPr lang="en-US"/>
              </a:p>
            </p:txBody>
          </p:sp>
          <p:sp>
            <p:nvSpPr>
              <p:cNvPr id="21" name="Line 18"/>
              <p:cNvSpPr>
                <a:spLocks noChangeShapeType="1"/>
              </p:cNvSpPr>
              <p:nvPr/>
            </p:nvSpPr>
            <p:spPr bwMode="auto">
              <a:xfrm>
                <a:off x="2138" y="10765"/>
                <a:ext cx="360" cy="0"/>
              </a:xfrm>
              <a:prstGeom prst="line">
                <a:avLst/>
              </a:prstGeom>
              <a:noFill/>
              <a:ln w="9525">
                <a:solidFill>
                  <a:srgbClr val="000000"/>
                </a:solidFill>
                <a:round/>
                <a:headEnd/>
                <a:tailEnd/>
              </a:ln>
              <a:effectLst/>
            </p:spPr>
            <p:txBody>
              <a:bodyPr/>
              <a:lstStyle/>
              <a:p>
                <a:endParaRPr lang="en-US"/>
              </a:p>
            </p:txBody>
          </p:sp>
          <p:sp>
            <p:nvSpPr>
              <p:cNvPr id="22" name="Line 19"/>
              <p:cNvSpPr>
                <a:spLocks noChangeShapeType="1"/>
              </p:cNvSpPr>
              <p:nvPr/>
            </p:nvSpPr>
            <p:spPr bwMode="auto">
              <a:xfrm>
                <a:off x="2138" y="12745"/>
                <a:ext cx="360" cy="0"/>
              </a:xfrm>
              <a:prstGeom prst="line">
                <a:avLst/>
              </a:prstGeom>
              <a:noFill/>
              <a:ln w="9525">
                <a:solidFill>
                  <a:srgbClr val="000000"/>
                </a:solidFill>
                <a:round/>
                <a:headEnd/>
                <a:tailEnd/>
              </a:ln>
              <a:effectLst/>
            </p:spPr>
            <p:txBody>
              <a:bodyPr/>
              <a:lstStyle/>
              <a:p>
                <a:endParaRPr lang="en-US"/>
              </a:p>
            </p:txBody>
          </p:sp>
          <p:sp>
            <p:nvSpPr>
              <p:cNvPr id="23" name="Line 20"/>
              <p:cNvSpPr>
                <a:spLocks noChangeShapeType="1"/>
              </p:cNvSpPr>
              <p:nvPr/>
            </p:nvSpPr>
            <p:spPr bwMode="auto">
              <a:xfrm>
                <a:off x="2138" y="11485"/>
                <a:ext cx="360" cy="0"/>
              </a:xfrm>
              <a:prstGeom prst="line">
                <a:avLst/>
              </a:prstGeom>
              <a:noFill/>
              <a:ln w="9525">
                <a:solidFill>
                  <a:srgbClr val="000000"/>
                </a:solidFill>
                <a:round/>
                <a:headEnd/>
                <a:tailEnd/>
              </a:ln>
              <a:effectLst/>
            </p:spPr>
            <p:txBody>
              <a:bodyPr/>
              <a:lstStyle/>
              <a:p>
                <a:endParaRPr lang="en-US"/>
              </a:p>
            </p:txBody>
          </p:sp>
          <p:sp>
            <p:nvSpPr>
              <p:cNvPr id="24" name="Line 21"/>
              <p:cNvSpPr>
                <a:spLocks noChangeShapeType="1"/>
              </p:cNvSpPr>
              <p:nvPr/>
            </p:nvSpPr>
            <p:spPr bwMode="auto">
              <a:xfrm>
                <a:off x="2318" y="10765"/>
                <a:ext cx="0" cy="720"/>
              </a:xfrm>
              <a:prstGeom prst="line">
                <a:avLst/>
              </a:prstGeom>
              <a:noFill/>
              <a:ln w="9525">
                <a:solidFill>
                  <a:srgbClr val="000000"/>
                </a:solidFill>
                <a:round/>
                <a:headEnd type="arrow" w="med" len="med"/>
                <a:tailEnd type="arrow" w="med" len="med"/>
              </a:ln>
              <a:effectLst/>
            </p:spPr>
            <p:txBody>
              <a:bodyPr/>
              <a:lstStyle/>
              <a:p>
                <a:endParaRPr lang="en-US"/>
              </a:p>
            </p:txBody>
          </p:sp>
          <p:sp>
            <p:nvSpPr>
              <p:cNvPr id="25" name="Line 22"/>
              <p:cNvSpPr>
                <a:spLocks noChangeShapeType="1"/>
              </p:cNvSpPr>
              <p:nvPr/>
            </p:nvSpPr>
            <p:spPr bwMode="auto">
              <a:xfrm>
                <a:off x="2318" y="11485"/>
                <a:ext cx="0" cy="1260"/>
              </a:xfrm>
              <a:prstGeom prst="line">
                <a:avLst/>
              </a:prstGeom>
              <a:noFill/>
              <a:ln w="9525">
                <a:solidFill>
                  <a:srgbClr val="000000"/>
                </a:solidFill>
                <a:round/>
                <a:headEnd type="arrow" w="med" len="med"/>
                <a:tailEnd type="arrow" w="med" len="med"/>
              </a:ln>
              <a:effectLst/>
            </p:spPr>
            <p:txBody>
              <a:bodyPr/>
              <a:lstStyle/>
              <a:p>
                <a:endParaRPr lang="en-US"/>
              </a:p>
            </p:txBody>
          </p:sp>
          <p:sp>
            <p:nvSpPr>
              <p:cNvPr id="26" name="Line 23"/>
              <p:cNvSpPr>
                <a:spLocks noChangeShapeType="1"/>
              </p:cNvSpPr>
              <p:nvPr/>
            </p:nvSpPr>
            <p:spPr bwMode="auto">
              <a:xfrm>
                <a:off x="5378" y="10765"/>
                <a:ext cx="3060" cy="0"/>
              </a:xfrm>
              <a:prstGeom prst="line">
                <a:avLst/>
              </a:prstGeom>
              <a:noFill/>
              <a:ln w="9525">
                <a:solidFill>
                  <a:srgbClr val="000000"/>
                </a:solidFill>
                <a:round/>
                <a:headEnd/>
                <a:tailEnd/>
              </a:ln>
              <a:effectLst/>
            </p:spPr>
            <p:txBody>
              <a:bodyPr/>
              <a:lstStyle/>
              <a:p>
                <a:endParaRPr lang="en-US"/>
              </a:p>
            </p:txBody>
          </p:sp>
          <p:sp>
            <p:nvSpPr>
              <p:cNvPr id="27" name="Line 24"/>
              <p:cNvSpPr>
                <a:spLocks noChangeShapeType="1"/>
              </p:cNvSpPr>
              <p:nvPr/>
            </p:nvSpPr>
            <p:spPr bwMode="auto">
              <a:xfrm>
                <a:off x="5918" y="10765"/>
                <a:ext cx="0" cy="1980"/>
              </a:xfrm>
              <a:prstGeom prst="line">
                <a:avLst/>
              </a:prstGeom>
              <a:noFill/>
              <a:ln w="9525">
                <a:solidFill>
                  <a:srgbClr val="000000"/>
                </a:solidFill>
                <a:round/>
                <a:headEnd/>
                <a:tailEnd/>
              </a:ln>
              <a:effectLst/>
            </p:spPr>
            <p:txBody>
              <a:bodyPr/>
              <a:lstStyle/>
              <a:p>
                <a:endParaRPr lang="en-US"/>
              </a:p>
            </p:txBody>
          </p:sp>
          <p:sp>
            <p:nvSpPr>
              <p:cNvPr id="28" name="Line 25"/>
              <p:cNvSpPr>
                <a:spLocks noChangeShapeType="1"/>
              </p:cNvSpPr>
              <p:nvPr/>
            </p:nvSpPr>
            <p:spPr bwMode="auto">
              <a:xfrm>
                <a:off x="5918" y="12745"/>
                <a:ext cx="2520" cy="0"/>
              </a:xfrm>
              <a:prstGeom prst="line">
                <a:avLst/>
              </a:prstGeom>
              <a:noFill/>
              <a:ln w="9525">
                <a:solidFill>
                  <a:srgbClr val="000000"/>
                </a:solidFill>
                <a:round/>
                <a:headEnd/>
                <a:tailEnd/>
              </a:ln>
              <a:effectLst/>
            </p:spPr>
            <p:txBody>
              <a:bodyPr/>
              <a:lstStyle/>
              <a:p>
                <a:endParaRPr lang="en-US"/>
              </a:p>
            </p:txBody>
          </p:sp>
          <p:sp>
            <p:nvSpPr>
              <p:cNvPr id="29" name="Line 26"/>
              <p:cNvSpPr>
                <a:spLocks noChangeShapeType="1"/>
              </p:cNvSpPr>
              <p:nvPr/>
            </p:nvSpPr>
            <p:spPr bwMode="auto">
              <a:xfrm>
                <a:off x="5918" y="10765"/>
                <a:ext cx="540" cy="720"/>
              </a:xfrm>
              <a:prstGeom prst="line">
                <a:avLst/>
              </a:prstGeom>
              <a:noFill/>
              <a:ln w="9525">
                <a:solidFill>
                  <a:srgbClr val="000000"/>
                </a:solidFill>
                <a:round/>
                <a:headEnd/>
                <a:tailEnd/>
              </a:ln>
              <a:effectLst/>
            </p:spPr>
            <p:txBody>
              <a:bodyPr/>
              <a:lstStyle/>
              <a:p>
                <a:endParaRPr lang="en-US"/>
              </a:p>
            </p:txBody>
          </p:sp>
          <p:sp>
            <p:nvSpPr>
              <p:cNvPr id="30" name="Line 27"/>
              <p:cNvSpPr>
                <a:spLocks noChangeShapeType="1"/>
              </p:cNvSpPr>
              <p:nvPr/>
            </p:nvSpPr>
            <p:spPr bwMode="auto">
              <a:xfrm>
                <a:off x="5918" y="11485"/>
                <a:ext cx="540" cy="0"/>
              </a:xfrm>
              <a:prstGeom prst="line">
                <a:avLst/>
              </a:prstGeom>
              <a:noFill/>
              <a:ln w="9525">
                <a:solidFill>
                  <a:srgbClr val="000000"/>
                </a:solidFill>
                <a:round/>
                <a:headEnd/>
                <a:tailEnd/>
              </a:ln>
              <a:effectLst/>
            </p:spPr>
            <p:txBody>
              <a:bodyPr/>
              <a:lstStyle/>
              <a:p>
                <a:endParaRPr lang="en-US"/>
              </a:p>
            </p:txBody>
          </p:sp>
          <p:sp>
            <p:nvSpPr>
              <p:cNvPr id="31" name="Line 28"/>
              <p:cNvSpPr>
                <a:spLocks noChangeShapeType="1"/>
              </p:cNvSpPr>
              <p:nvPr/>
            </p:nvSpPr>
            <p:spPr bwMode="auto">
              <a:xfrm>
                <a:off x="6458" y="11485"/>
                <a:ext cx="1980" cy="1260"/>
              </a:xfrm>
              <a:prstGeom prst="line">
                <a:avLst/>
              </a:prstGeom>
              <a:noFill/>
              <a:ln w="9525">
                <a:solidFill>
                  <a:srgbClr val="000000"/>
                </a:solidFill>
                <a:round/>
                <a:headEnd/>
                <a:tailEnd/>
              </a:ln>
              <a:effectLst/>
            </p:spPr>
            <p:txBody>
              <a:bodyPr/>
              <a:lstStyle/>
              <a:p>
                <a:endParaRPr lang="en-US"/>
              </a:p>
            </p:txBody>
          </p:sp>
          <p:sp>
            <p:nvSpPr>
              <p:cNvPr id="32" name="Text Box 29"/>
              <p:cNvSpPr txBox="1">
                <a:spLocks noChangeArrowheads="1"/>
              </p:cNvSpPr>
              <p:nvPr/>
            </p:nvSpPr>
            <p:spPr bwMode="auto">
              <a:xfrm>
                <a:off x="6284" y="13037"/>
                <a:ext cx="1800" cy="360"/>
              </a:xfrm>
              <a:prstGeom prst="rect">
                <a:avLst/>
              </a:prstGeom>
              <a:solidFill>
                <a:srgbClr val="FFFFFF"/>
              </a:solidFill>
              <a:ln w="9525">
                <a:solidFill>
                  <a:srgbClr val="FFFFFF"/>
                </a:solidFill>
                <a:miter lim="800000"/>
                <a:headEnd/>
                <a:tailEnd/>
              </a:ln>
              <a:effectLst/>
            </p:spPr>
            <p:txBody>
              <a:bodyPr/>
              <a:lstStyle/>
              <a:p>
                <a:pPr>
                  <a:lnSpc>
                    <a:spcPct val="100000"/>
                  </a:lnSpc>
                </a:pPr>
                <a:r>
                  <a:rPr lang="en-US" sz="1000" b="0" dirty="0">
                    <a:latin typeface="Times New Roman" pitchFamily="18" charset="0"/>
                  </a:rPr>
                  <a:t>P</a:t>
                </a:r>
                <a:r>
                  <a:rPr lang="en-US" sz="1000" b="0" baseline="-25000" dirty="0">
                    <a:latin typeface="Times New Roman" pitchFamily="18" charset="0"/>
                  </a:rPr>
                  <a:t>B</a:t>
                </a:r>
                <a:r>
                  <a:rPr lang="en-US" sz="1000" b="0" dirty="0">
                    <a:latin typeface="Times New Roman" pitchFamily="18" charset="0"/>
                  </a:rPr>
                  <a:t> = 54.9 </a:t>
                </a:r>
                <a:r>
                  <a:rPr lang="en-US" sz="1000" b="0" dirty="0" err="1">
                    <a:latin typeface="Times New Roman" pitchFamily="18" charset="0"/>
                  </a:rPr>
                  <a:t>kPA</a:t>
                </a:r>
                <a:endParaRPr lang="en-US" sz="2400" b="0" dirty="0">
                  <a:latin typeface="Times New Roman" pitchFamily="18" charset="0"/>
                </a:endParaRPr>
              </a:p>
            </p:txBody>
          </p:sp>
          <p:sp>
            <p:nvSpPr>
              <p:cNvPr id="33" name="Line 30"/>
              <p:cNvSpPr>
                <a:spLocks noChangeShapeType="1"/>
              </p:cNvSpPr>
              <p:nvPr/>
            </p:nvSpPr>
            <p:spPr bwMode="auto">
              <a:xfrm>
                <a:off x="5918" y="12925"/>
                <a:ext cx="0" cy="360"/>
              </a:xfrm>
              <a:prstGeom prst="line">
                <a:avLst/>
              </a:prstGeom>
              <a:noFill/>
              <a:ln w="9525">
                <a:solidFill>
                  <a:srgbClr val="000000"/>
                </a:solidFill>
                <a:round/>
                <a:headEnd/>
                <a:tailEnd/>
              </a:ln>
              <a:effectLst/>
            </p:spPr>
            <p:txBody>
              <a:bodyPr/>
              <a:lstStyle/>
              <a:p>
                <a:endParaRPr lang="en-US"/>
              </a:p>
            </p:txBody>
          </p:sp>
          <p:sp>
            <p:nvSpPr>
              <p:cNvPr id="34" name="Line 31"/>
              <p:cNvSpPr>
                <a:spLocks noChangeShapeType="1"/>
              </p:cNvSpPr>
              <p:nvPr/>
            </p:nvSpPr>
            <p:spPr bwMode="auto">
              <a:xfrm>
                <a:off x="8438" y="12925"/>
                <a:ext cx="0" cy="360"/>
              </a:xfrm>
              <a:prstGeom prst="line">
                <a:avLst/>
              </a:prstGeom>
              <a:noFill/>
              <a:ln w="9525">
                <a:solidFill>
                  <a:srgbClr val="000000"/>
                </a:solidFill>
                <a:round/>
                <a:headEnd/>
                <a:tailEnd/>
              </a:ln>
              <a:effectLst/>
            </p:spPr>
            <p:txBody>
              <a:bodyPr/>
              <a:lstStyle/>
              <a:p>
                <a:endParaRPr lang="en-US"/>
              </a:p>
            </p:txBody>
          </p:sp>
          <p:sp>
            <p:nvSpPr>
              <p:cNvPr id="35" name="Line 32"/>
              <p:cNvSpPr>
                <a:spLocks noChangeShapeType="1"/>
              </p:cNvSpPr>
              <p:nvPr/>
            </p:nvSpPr>
            <p:spPr bwMode="auto">
              <a:xfrm>
                <a:off x="6458" y="11485"/>
                <a:ext cx="0" cy="1260"/>
              </a:xfrm>
              <a:prstGeom prst="line">
                <a:avLst/>
              </a:prstGeom>
              <a:noFill/>
              <a:ln w="9525">
                <a:solidFill>
                  <a:srgbClr val="000000"/>
                </a:solidFill>
                <a:prstDash val="lgDash"/>
                <a:round/>
                <a:headEnd/>
                <a:tailEnd/>
              </a:ln>
              <a:effectLst/>
            </p:spPr>
            <p:txBody>
              <a:bodyPr/>
              <a:lstStyle/>
              <a:p>
                <a:endParaRPr lang="en-US"/>
              </a:p>
            </p:txBody>
          </p:sp>
          <p:sp>
            <p:nvSpPr>
              <p:cNvPr id="36" name="Line 33"/>
              <p:cNvSpPr>
                <a:spLocks noChangeShapeType="1"/>
              </p:cNvSpPr>
              <p:nvPr/>
            </p:nvSpPr>
            <p:spPr bwMode="auto">
              <a:xfrm flipH="1">
                <a:off x="6098" y="11125"/>
                <a:ext cx="360" cy="360"/>
              </a:xfrm>
              <a:prstGeom prst="line">
                <a:avLst/>
              </a:prstGeom>
              <a:noFill/>
              <a:ln w="9525">
                <a:solidFill>
                  <a:srgbClr val="000000"/>
                </a:solidFill>
                <a:round/>
                <a:headEnd/>
                <a:tailEnd type="triangle" w="med" len="med"/>
              </a:ln>
              <a:effectLst/>
            </p:spPr>
            <p:txBody>
              <a:bodyPr/>
              <a:lstStyle/>
              <a:p>
                <a:endParaRPr lang="en-US"/>
              </a:p>
            </p:txBody>
          </p:sp>
          <p:sp>
            <p:nvSpPr>
              <p:cNvPr id="37" name="AutoShape 34"/>
              <p:cNvSpPr>
                <a:spLocks noChangeArrowheads="1"/>
              </p:cNvSpPr>
              <p:nvPr/>
            </p:nvSpPr>
            <p:spPr bwMode="auto">
              <a:xfrm>
                <a:off x="4658" y="10585"/>
                <a:ext cx="180" cy="180"/>
              </a:xfrm>
              <a:prstGeom prst="flowChartMerge">
                <a:avLst/>
              </a:prstGeom>
              <a:solidFill>
                <a:srgbClr val="FFFFFF"/>
              </a:solidFill>
              <a:ln w="9525">
                <a:solidFill>
                  <a:srgbClr val="000000"/>
                </a:solidFill>
                <a:miter lim="800000"/>
                <a:headEnd/>
                <a:tailEnd/>
              </a:ln>
              <a:effectLst/>
            </p:spPr>
            <p:txBody>
              <a:bodyPr/>
              <a:lstStyle/>
              <a:p>
                <a:endParaRPr lang="en-US"/>
              </a:p>
            </p:txBody>
          </p:sp>
          <p:sp>
            <p:nvSpPr>
              <p:cNvPr id="38" name="AutoShape 35"/>
              <p:cNvSpPr>
                <a:spLocks noChangeArrowheads="1"/>
              </p:cNvSpPr>
              <p:nvPr/>
            </p:nvSpPr>
            <p:spPr bwMode="auto">
              <a:xfrm>
                <a:off x="7898" y="10551"/>
                <a:ext cx="180" cy="180"/>
              </a:xfrm>
              <a:prstGeom prst="flowChartMerge">
                <a:avLst/>
              </a:prstGeom>
              <a:solidFill>
                <a:srgbClr val="FFFFFF"/>
              </a:solidFill>
              <a:ln w="9525">
                <a:solidFill>
                  <a:srgbClr val="000000"/>
                </a:solidFill>
                <a:miter lim="800000"/>
                <a:headEnd/>
                <a:tailEnd/>
              </a:ln>
              <a:effectLst/>
            </p:spPr>
            <p:txBody>
              <a:bodyPr/>
              <a:lstStyle/>
              <a:p>
                <a:endParaRPr lang="en-US"/>
              </a:p>
            </p:txBody>
          </p:sp>
          <p:sp>
            <p:nvSpPr>
              <p:cNvPr id="39" name="Line 36"/>
              <p:cNvSpPr>
                <a:spLocks noChangeShapeType="1"/>
              </p:cNvSpPr>
              <p:nvPr/>
            </p:nvSpPr>
            <p:spPr bwMode="auto">
              <a:xfrm>
                <a:off x="5918" y="13037"/>
                <a:ext cx="2520" cy="0"/>
              </a:xfrm>
              <a:prstGeom prst="line">
                <a:avLst/>
              </a:prstGeom>
              <a:noFill/>
              <a:ln w="9525">
                <a:solidFill>
                  <a:srgbClr val="000000"/>
                </a:solidFill>
                <a:round/>
                <a:headEnd type="triangle" w="med" len="med"/>
                <a:tailEnd type="triangle" w="med" len="med"/>
              </a:ln>
              <a:effectLst/>
            </p:spPr>
            <p:txBody>
              <a:bodyPr/>
              <a:lstStyle/>
              <a:p>
                <a:endParaRPr lang="en-US"/>
              </a:p>
            </p:txBody>
          </p:sp>
        </p:grpSp>
        <p:sp>
          <p:nvSpPr>
            <p:cNvPr id="6" name="Text Box 37"/>
            <p:cNvSpPr txBox="1">
              <a:spLocks noChangeArrowheads="1"/>
            </p:cNvSpPr>
            <p:nvPr/>
          </p:nvSpPr>
          <p:spPr bwMode="auto">
            <a:xfrm>
              <a:off x="3216" y="2880"/>
              <a:ext cx="816" cy="154"/>
            </a:xfrm>
            <a:prstGeom prst="rect">
              <a:avLst/>
            </a:prstGeom>
            <a:noFill/>
            <a:ln w="12700" cap="sq">
              <a:noFill/>
              <a:miter lim="800000"/>
              <a:headEnd type="none" w="sm" len="sm"/>
              <a:tailEnd type="none" w="sm" len="sm"/>
            </a:ln>
            <a:effectLst/>
          </p:spPr>
          <p:txBody>
            <a:bodyPr>
              <a:spAutoFit/>
            </a:bodyPr>
            <a:lstStyle/>
            <a:p>
              <a:pPr>
                <a:lnSpc>
                  <a:spcPct val="100000"/>
                </a:lnSpc>
                <a:spcBef>
                  <a:spcPct val="50000"/>
                </a:spcBef>
              </a:pPr>
              <a:r>
                <a:rPr lang="en-US" sz="1000" b="0" dirty="0">
                  <a:latin typeface="Times New Roman" pitchFamily="18" charset="0"/>
                </a:rPr>
                <a:t>Pressure  Diagram</a:t>
              </a:r>
            </a:p>
          </p:txBody>
        </p:sp>
      </p:grpSp>
      <p:sp>
        <p:nvSpPr>
          <p:cNvPr id="41" name="Slide Number Placeholder 40"/>
          <p:cNvSpPr>
            <a:spLocks noGrp="1"/>
          </p:cNvSpPr>
          <p:nvPr>
            <p:ph type="sldNum" sz="quarter" idx="12"/>
          </p:nvPr>
        </p:nvSpPr>
        <p:spPr/>
        <p:txBody>
          <a:bodyPr/>
          <a:lstStyle/>
          <a:p>
            <a:fld id="{5D0D4339-22CE-4C1D-B106-43FE9685979B}"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wipe(down)">
                                      <p:cBhvr>
                                        <p:cTn id="7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795</Words>
  <Application>Microsoft Office PowerPoint</Application>
  <PresentationFormat>On-screen Show (4:3)</PresentationFormat>
  <Paragraphs>162</Paragraphs>
  <Slides>19</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Courier New</vt:lpstr>
      <vt:lpstr>Symbol</vt:lpstr>
      <vt:lpstr>Times New Roman</vt:lpstr>
      <vt:lpstr>Trebuchet MS</vt:lpstr>
      <vt:lpstr>Wingdings</vt:lpstr>
      <vt:lpstr>Office Theme</vt:lpstr>
      <vt:lpstr>Equation</vt:lpstr>
      <vt:lpstr>PowerPoint Presentation</vt:lpstr>
      <vt:lpstr>DIFFERENTIAL MANOMETER</vt:lpstr>
      <vt:lpstr>DIFFERENTIAL MANOMETER</vt:lpstr>
      <vt:lpstr>DIFFERENTIAL MANOMETER</vt:lpstr>
      <vt:lpstr>NUMERICAL PROBLEM</vt:lpstr>
      <vt:lpstr>NUMERICAL PROBLEM</vt:lpstr>
      <vt:lpstr>Hydrostatic Force on Plane Surface</vt:lpstr>
      <vt:lpstr>Numerical Problem</vt:lpstr>
      <vt:lpstr>PowerPoint Presentation</vt:lpstr>
      <vt:lpstr>Centre of Pressure</vt:lpstr>
      <vt:lpstr>Hydrostatic Buoyant Force </vt:lpstr>
      <vt:lpstr>Hydrostatic Buoyant Force </vt:lpstr>
      <vt:lpstr>Hydrostatic Buoyant Force </vt:lpstr>
      <vt:lpstr>Hydrostatic Buoyant Force </vt:lpstr>
      <vt:lpstr>Hydrostatic Buoyant Force </vt:lpstr>
      <vt:lpstr>Hydrostatic Buoyant Force </vt:lpstr>
      <vt:lpstr>PowerPoint Presentation</vt:lpstr>
      <vt:lpstr>Archimedes Principle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 MECHANICS-I</dc:title>
  <dc:creator>Jalal</dc:creator>
  <cp:lastModifiedBy>Musaab habib</cp:lastModifiedBy>
  <cp:revision>26</cp:revision>
  <dcterms:created xsi:type="dcterms:W3CDTF">2013-03-13T05:02:06Z</dcterms:created>
  <dcterms:modified xsi:type="dcterms:W3CDTF">2020-09-12T14:52:45Z</dcterms:modified>
</cp:coreProperties>
</file>