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316" r:id="rId3"/>
    <p:sldId id="317" r:id="rId4"/>
    <p:sldId id="285" r:id="rId5"/>
    <p:sldId id="323" r:id="rId6"/>
    <p:sldId id="324" r:id="rId7"/>
    <p:sldId id="325" r:id="rId8"/>
    <p:sldId id="345" r:id="rId9"/>
    <p:sldId id="356" r:id="rId10"/>
    <p:sldId id="288" r:id="rId11"/>
    <p:sldId id="357" r:id="rId12"/>
    <p:sldId id="289" r:id="rId13"/>
    <p:sldId id="291" r:id="rId14"/>
    <p:sldId id="326" r:id="rId15"/>
    <p:sldId id="292" r:id="rId16"/>
    <p:sldId id="327" r:id="rId17"/>
    <p:sldId id="328" r:id="rId18"/>
    <p:sldId id="295" r:id="rId19"/>
    <p:sldId id="321" r:id="rId20"/>
    <p:sldId id="329" r:id="rId21"/>
    <p:sldId id="330" r:id="rId22"/>
    <p:sldId id="331" r:id="rId23"/>
    <p:sldId id="353" r:id="rId24"/>
    <p:sldId id="308" r:id="rId25"/>
    <p:sldId id="309" r:id="rId26"/>
    <p:sldId id="354" r:id="rId27"/>
    <p:sldId id="355" r:id="rId28"/>
    <p:sldId id="318" r:id="rId29"/>
    <p:sldId id="259" r:id="rId30"/>
    <p:sldId id="260" r:id="rId31"/>
    <p:sldId id="270" r:id="rId32"/>
    <p:sldId id="277" r:id="rId33"/>
    <p:sldId id="346" r:id="rId34"/>
    <p:sldId id="347" r:id="rId35"/>
    <p:sldId id="348" r:id="rId36"/>
    <p:sldId id="349" r:id="rId37"/>
    <p:sldId id="350" r:id="rId38"/>
    <p:sldId id="351" r:id="rId39"/>
    <p:sldId id="352" r:id="rId40"/>
    <p:sldId id="27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201" autoAdjust="0"/>
  </p:normalViewPr>
  <p:slideViewPr>
    <p:cSldViewPr>
      <p:cViewPr varScale="1">
        <p:scale>
          <a:sx n="77" d="100"/>
          <a:sy n="77" d="100"/>
        </p:scale>
        <p:origin x="-17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83C17E-3EB0-4335-925F-0ADCB57BA644}" type="datetimeFigureOut">
              <a:rPr lang="en-US" smtClean="0"/>
              <a:t>11/9/2020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0804AD-386F-4986-B090-702692CB6E3F}" type="slidenum">
              <a:rPr lang="en-US" smtClean="0"/>
              <a:t>‹#›</a:t>
            </a:fld>
            <a:endParaRPr lang="en-US"/>
          </a:p>
        </p:txBody>
      </p:sp>
    </p:spTree>
    <p:extLst>
      <p:ext uri="{BB962C8B-B14F-4D97-AF65-F5344CB8AC3E}">
        <p14:creationId xmlns:p14="http://schemas.microsoft.com/office/powerpoint/2010/main" val="2203075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D8922E8-73A4-4A79-BB59-32BE750F796D}" type="datetimeFigureOut">
              <a:rPr lang="en-US" smtClean="0"/>
              <a:pPr/>
              <a:t>11/9/2020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275A0ED-B8DD-469E-B5D7-448C3CA7EF2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922E8-73A4-4A79-BB59-32BE750F796D}"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5A0ED-B8DD-469E-B5D7-448C3CA7EF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D8922E8-73A4-4A79-BB59-32BE750F796D}" type="datetimeFigureOut">
              <a:rPr lang="en-US" smtClean="0"/>
              <a:pPr/>
              <a:t>11/9/2020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275A0ED-B8DD-469E-B5D7-448C3CA7EF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lgn="ctr">
              <a:defRPr b="1">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5D8922E8-73A4-4A79-BB59-32BE750F796D}"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275A0ED-B8DD-469E-B5D7-448C3CA7EF2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D8922E8-73A4-4A79-BB59-32BE750F796D}" type="datetimeFigureOut">
              <a:rPr lang="en-US" smtClean="0"/>
              <a:pPr/>
              <a:t>11/9/2020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275A0ED-B8DD-469E-B5D7-448C3CA7EF21}"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D8922E8-73A4-4A79-BB59-32BE750F796D}" type="datetimeFigureOut">
              <a:rPr lang="en-US" smtClean="0"/>
              <a:pPr/>
              <a:t>11/9/2020</a:t>
            </a:fld>
            <a:endParaRPr lang="en-US"/>
          </a:p>
        </p:txBody>
      </p:sp>
      <p:sp>
        <p:nvSpPr>
          <p:cNvPr id="10" name="Slide Number Placeholder 9"/>
          <p:cNvSpPr>
            <a:spLocks noGrp="1"/>
          </p:cNvSpPr>
          <p:nvPr>
            <p:ph type="sldNum" sz="quarter" idx="16"/>
          </p:nvPr>
        </p:nvSpPr>
        <p:spPr/>
        <p:txBody>
          <a:bodyPr rtlCol="0"/>
          <a:lstStyle/>
          <a:p>
            <a:fld id="{9275A0ED-B8DD-469E-B5D7-448C3CA7EF21}"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D8922E8-73A4-4A79-BB59-32BE750F796D}" type="datetimeFigureOut">
              <a:rPr lang="en-US" smtClean="0"/>
              <a:pPr/>
              <a:t>11/9/2020</a:t>
            </a:fld>
            <a:endParaRPr lang="en-US"/>
          </a:p>
        </p:txBody>
      </p:sp>
      <p:sp>
        <p:nvSpPr>
          <p:cNvPr id="12" name="Slide Number Placeholder 11"/>
          <p:cNvSpPr>
            <a:spLocks noGrp="1"/>
          </p:cNvSpPr>
          <p:nvPr>
            <p:ph type="sldNum" sz="quarter" idx="16"/>
          </p:nvPr>
        </p:nvSpPr>
        <p:spPr/>
        <p:txBody>
          <a:bodyPr rtlCol="0"/>
          <a:lstStyle/>
          <a:p>
            <a:fld id="{9275A0ED-B8DD-469E-B5D7-448C3CA7EF21}"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8922E8-73A4-4A79-BB59-32BE750F796D}" type="datetimeFigureOut">
              <a:rPr lang="en-US" smtClean="0"/>
              <a:pPr/>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275A0ED-B8DD-469E-B5D7-448C3CA7EF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922E8-73A4-4A79-BB59-32BE750F796D}" type="datetimeFigureOut">
              <a:rPr lang="en-US" smtClean="0"/>
              <a:pPr/>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275A0ED-B8DD-469E-B5D7-448C3CA7EF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D8922E8-73A4-4A79-BB59-32BE750F796D}"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275A0ED-B8DD-469E-B5D7-448C3CA7EF2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D8922E8-73A4-4A79-BB59-32BE750F796D}" type="datetimeFigureOut">
              <a:rPr lang="en-US" smtClean="0"/>
              <a:pPr/>
              <a:t>11/9/2020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275A0ED-B8DD-469E-B5D7-448C3CA7EF2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D8922E8-73A4-4A79-BB59-32BE750F796D}" type="datetimeFigureOut">
              <a:rPr lang="en-US" smtClean="0"/>
              <a:pPr/>
              <a:t>11/9/2020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275A0ED-B8DD-469E-B5D7-448C3CA7EF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8077200" cy="1524000"/>
          </a:xfrm>
        </p:spPr>
        <p:txBody>
          <a:bodyPr>
            <a:noAutofit/>
          </a:bodyPr>
          <a:lstStyle/>
          <a:p>
            <a:pPr algn="ctr"/>
            <a:r>
              <a:rPr lang="en-US" sz="6000" b="1" dirty="0" smtClean="0">
                <a:solidFill>
                  <a:schemeClr val="tx1"/>
                </a:solidFill>
              </a:rPr>
              <a:t>Stress management</a:t>
            </a:r>
            <a:endParaRPr lang="en-US" sz="6000" b="1" dirty="0">
              <a:solidFill>
                <a:schemeClr val="tx1"/>
              </a:solidFill>
            </a:endParaRPr>
          </a:p>
        </p:txBody>
      </p:sp>
      <p:sp>
        <p:nvSpPr>
          <p:cNvPr id="3" name="Subtitle 2"/>
          <p:cNvSpPr>
            <a:spLocks noGrp="1"/>
          </p:cNvSpPr>
          <p:nvPr>
            <p:ph type="subTitle" idx="1"/>
          </p:nvPr>
        </p:nvSpPr>
        <p:spPr>
          <a:xfrm>
            <a:off x="6096000" y="6050037"/>
            <a:ext cx="2743200" cy="685800"/>
          </a:xfrm>
        </p:spPr>
        <p:txBody>
          <a:bodyPr>
            <a:normAutofit fontScale="92500"/>
          </a:bodyPr>
          <a:lstStyle/>
          <a:p>
            <a:pPr algn="r"/>
            <a:r>
              <a:rPr lang="en-US" sz="2800" b="1" dirty="0" smtClean="0">
                <a:solidFill>
                  <a:schemeClr val="bg1"/>
                </a:solidFill>
              </a:rPr>
              <a:t>Shahzad Anwar</a:t>
            </a:r>
            <a:endParaRPr lang="en-US" sz="2800" b="1" dirty="0">
              <a:solidFill>
                <a:schemeClr val="bg1"/>
              </a:solidFill>
            </a:endParaRPr>
          </a:p>
        </p:txBody>
      </p:sp>
      <p:pic>
        <p:nvPicPr>
          <p:cNvPr id="4" name="Picture 2" descr="http://www.indushealthplus.com/wp-content/themes/twentyeleven/art_img/Stressed-Anyone.jpg"/>
          <p:cNvPicPr>
            <a:picLocks noChangeAspect="1" noChangeArrowheads="1"/>
          </p:cNvPicPr>
          <p:nvPr/>
        </p:nvPicPr>
        <p:blipFill>
          <a:blip r:embed="rId2"/>
          <a:srcRect/>
          <a:stretch>
            <a:fillRect/>
          </a:stretch>
        </p:blipFill>
        <p:spPr bwMode="auto">
          <a:xfrm>
            <a:off x="1981200" y="1905000"/>
            <a:ext cx="5486400" cy="364297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652" y="213852"/>
            <a:ext cx="8320548" cy="990600"/>
          </a:xfrm>
        </p:spPr>
        <p:txBody>
          <a:bodyPr>
            <a:normAutofit fontScale="90000"/>
          </a:bodyPr>
          <a:lstStyle/>
          <a:p>
            <a:r>
              <a:rPr lang="en-US" dirty="0"/>
              <a:t>GAS (General </a:t>
            </a:r>
            <a:r>
              <a:rPr lang="en-US" dirty="0" smtClean="0"/>
              <a:t>Adaptation </a:t>
            </a:r>
            <a:r>
              <a:rPr lang="en-US" dirty="0"/>
              <a:t>Syndrome)</a:t>
            </a:r>
          </a:p>
        </p:txBody>
      </p:sp>
      <p:sp>
        <p:nvSpPr>
          <p:cNvPr id="6" name="Content Placeholder 5"/>
          <p:cNvSpPr>
            <a:spLocks noGrp="1"/>
          </p:cNvSpPr>
          <p:nvPr>
            <p:ph sz="quarter" idx="1"/>
          </p:nvPr>
        </p:nvSpPr>
        <p:spPr>
          <a:xfrm>
            <a:off x="457200" y="1600200"/>
            <a:ext cx="8308848" cy="5105400"/>
          </a:xfrm>
        </p:spPr>
        <p:txBody>
          <a:bodyPr>
            <a:normAutofit fontScale="92500" lnSpcReduction="10000"/>
          </a:bodyPr>
          <a:lstStyle/>
          <a:p>
            <a:pPr>
              <a:lnSpc>
                <a:spcPct val="150000"/>
              </a:lnSpc>
            </a:pPr>
            <a:r>
              <a:rPr lang="en-US" b="1" dirty="0" smtClean="0"/>
              <a:t>Stressors like pain, illness, dangers cause the body to respond with a fight-or-flight-or-</a:t>
            </a:r>
            <a:r>
              <a:rPr lang="en-US" b="1" dirty="0" err="1" smtClean="0"/>
              <a:t>freezed</a:t>
            </a:r>
            <a:r>
              <a:rPr lang="en-US" b="1" dirty="0" smtClean="0"/>
              <a:t> response. </a:t>
            </a:r>
          </a:p>
          <a:p>
            <a:pPr>
              <a:lnSpc>
                <a:spcPct val="150000"/>
              </a:lnSpc>
            </a:pPr>
            <a:r>
              <a:rPr lang="en-US" b="1" dirty="0" smtClean="0"/>
              <a:t>Stress consists of physiological reactions that occur in three phases:</a:t>
            </a:r>
          </a:p>
          <a:p>
            <a:pPr marL="514350" indent="-514350">
              <a:lnSpc>
                <a:spcPct val="150000"/>
              </a:lnSpc>
              <a:buFont typeface="+mj-lt"/>
              <a:buAutoNum type="arabicPeriod"/>
            </a:pPr>
            <a:r>
              <a:rPr lang="en-US" b="1" dirty="0" smtClean="0"/>
              <a:t>Alarm Phase</a:t>
            </a:r>
          </a:p>
          <a:p>
            <a:pPr marL="514350" indent="-514350">
              <a:lnSpc>
                <a:spcPct val="150000"/>
              </a:lnSpc>
              <a:buFont typeface="+mj-lt"/>
              <a:buAutoNum type="arabicPeriod"/>
            </a:pPr>
            <a:r>
              <a:rPr lang="en-US" b="1" dirty="0" smtClean="0"/>
              <a:t>Resistance Phase</a:t>
            </a:r>
          </a:p>
          <a:p>
            <a:pPr marL="514350" indent="-514350">
              <a:lnSpc>
                <a:spcPct val="150000"/>
              </a:lnSpc>
              <a:buFont typeface="+mj-lt"/>
              <a:buAutoNum type="arabicPeriod"/>
            </a:pPr>
            <a:r>
              <a:rPr lang="en-US" b="1" dirty="0" smtClean="0"/>
              <a:t>Exhaustion Phase</a:t>
            </a:r>
          </a:p>
          <a:p>
            <a:pPr marL="514350" indent="-514350">
              <a:buFont typeface="+mj-lt"/>
              <a:buAutoNum type="arabicPeriod"/>
            </a:pPr>
            <a:endParaRPr lang="en-US" b="1" dirty="0"/>
          </a:p>
        </p:txBody>
      </p:sp>
    </p:spTree>
    <p:extLst>
      <p:ext uri="{BB962C8B-B14F-4D97-AF65-F5344CB8AC3E}">
        <p14:creationId xmlns:p14="http://schemas.microsoft.com/office/powerpoint/2010/main" val="1074755560"/>
      </p:ext>
    </p:extLst>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652" y="213852"/>
            <a:ext cx="8320548" cy="990600"/>
          </a:xfrm>
        </p:spPr>
        <p:txBody>
          <a:bodyPr>
            <a:normAutofit fontScale="90000"/>
          </a:bodyPr>
          <a:lstStyle/>
          <a:p>
            <a:r>
              <a:rPr lang="en-US" dirty="0"/>
              <a:t>GAS (General Adaptation Syndrome)</a:t>
            </a:r>
          </a:p>
        </p:txBody>
      </p:sp>
      <p:graphicFrame>
        <p:nvGraphicFramePr>
          <p:cNvPr id="8" name="Table 7"/>
          <p:cNvGraphicFramePr>
            <a:graphicFrameLocks noGrp="1"/>
          </p:cNvGraphicFramePr>
          <p:nvPr>
            <p:extLst>
              <p:ext uri="{D42A27DB-BD31-4B8C-83A1-F6EECF244321}">
                <p14:modId xmlns:p14="http://schemas.microsoft.com/office/powerpoint/2010/main" val="3311909475"/>
              </p:ext>
            </p:extLst>
          </p:nvPr>
        </p:nvGraphicFramePr>
        <p:xfrm>
          <a:off x="381000" y="1524000"/>
          <a:ext cx="8305800" cy="5212080"/>
        </p:xfrm>
        <a:graphic>
          <a:graphicData uri="http://schemas.openxmlformats.org/drawingml/2006/table">
            <a:tbl>
              <a:tblPr firstRow="1" bandRow="1">
                <a:tableStyleId>{21E4AEA4-8DFA-4A89-87EB-49C32662AFE0}</a:tableStyleId>
              </a:tblPr>
              <a:tblGrid>
                <a:gridCol w="1752600"/>
                <a:gridCol w="6553200"/>
              </a:tblGrid>
              <a:tr h="5029201">
                <a:tc>
                  <a:txBody>
                    <a:bodyPr/>
                    <a:lstStyle/>
                    <a:p>
                      <a:pPr algn="ctr"/>
                      <a:endParaRPr lang="en-US" sz="2800" dirty="0" smtClean="0"/>
                    </a:p>
                    <a:p>
                      <a:pPr algn="ctr"/>
                      <a:endParaRPr lang="en-US" sz="2800" dirty="0" smtClean="0"/>
                    </a:p>
                    <a:p>
                      <a:pPr algn="ctr"/>
                      <a:endParaRPr lang="en-US" sz="2800" dirty="0" smtClean="0"/>
                    </a:p>
                    <a:p>
                      <a:pPr algn="ctr"/>
                      <a:endParaRPr lang="en-US" sz="2800" dirty="0" smtClean="0"/>
                    </a:p>
                    <a:p>
                      <a:pPr algn="ctr"/>
                      <a:endParaRPr lang="en-US" sz="2800" dirty="0" smtClean="0"/>
                    </a:p>
                    <a:p>
                      <a:pPr algn="ctr"/>
                      <a:r>
                        <a:rPr lang="en-US" sz="2800" dirty="0" smtClean="0"/>
                        <a:t>Alarm Phase</a:t>
                      </a:r>
                      <a:endParaRPr lang="en-US" sz="2800" dirty="0"/>
                    </a:p>
                  </a:txBody>
                  <a:tcPr>
                    <a:solidFill>
                      <a:schemeClr val="bg2">
                        <a:lumMod val="75000"/>
                      </a:schemeClr>
                    </a:solidFill>
                  </a:tcPr>
                </a:tc>
                <a:tc>
                  <a:txBody>
                    <a:bodyPr/>
                    <a:lstStyle/>
                    <a:p>
                      <a:pPr algn="l"/>
                      <a:r>
                        <a:rPr lang="en-US" sz="2800" dirty="0" smtClean="0"/>
                        <a:t>Upon facing a stressor, body reacts with “fight-or-flight-or-freeze” response and sympathetic nervous system is activated.</a:t>
                      </a:r>
                    </a:p>
                    <a:p>
                      <a:pPr algn="l"/>
                      <a:endParaRPr lang="en-US" sz="2800" dirty="0" smtClean="0"/>
                    </a:p>
                    <a:p>
                      <a:pPr algn="l"/>
                      <a:r>
                        <a:rPr lang="en-US" sz="2800" dirty="0" smtClean="0"/>
                        <a:t>Hormones such as Cortisol and Adrenaline released into the bloodstream to meet the threat or danger. </a:t>
                      </a:r>
                    </a:p>
                    <a:p>
                      <a:pPr algn="l"/>
                      <a:endParaRPr lang="en-US" sz="2800" dirty="0" smtClean="0"/>
                    </a:p>
                    <a:p>
                      <a:pPr algn="l"/>
                      <a:r>
                        <a:rPr lang="en-US" sz="2800" dirty="0" smtClean="0"/>
                        <a:t>The body’s resources are now mobilized. </a:t>
                      </a:r>
                      <a:endParaRPr lang="en-US" sz="2800" dirty="0"/>
                    </a:p>
                  </a:txBody>
                  <a:tcPr/>
                </a:tc>
              </a:tr>
            </a:tbl>
          </a:graphicData>
        </a:graphic>
      </p:graphicFrame>
    </p:spTree>
    <p:extLst>
      <p:ext uri="{BB962C8B-B14F-4D97-AF65-F5344CB8AC3E}">
        <p14:creationId xmlns:p14="http://schemas.microsoft.com/office/powerpoint/2010/main" val="1878676262"/>
      </p:ext>
    </p:extLst>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103901681"/>
              </p:ext>
            </p:extLst>
          </p:nvPr>
        </p:nvGraphicFramePr>
        <p:xfrm>
          <a:off x="457200" y="152400"/>
          <a:ext cx="8229600" cy="6522720"/>
        </p:xfrm>
        <a:graphic>
          <a:graphicData uri="http://schemas.openxmlformats.org/drawingml/2006/table">
            <a:tbl>
              <a:tblPr firstRow="1" bandRow="1">
                <a:tableStyleId>{21E4AEA4-8DFA-4A89-87EB-49C32662AFE0}</a:tableStyleId>
              </a:tblPr>
              <a:tblGrid>
                <a:gridCol w="1615155"/>
                <a:gridCol w="6614445"/>
              </a:tblGrid>
              <a:tr h="4491563">
                <a:tc>
                  <a:txBody>
                    <a:bodyPr/>
                    <a:lstStyle/>
                    <a:p>
                      <a:pPr algn="ctr"/>
                      <a:endParaRPr lang="en-US" sz="2000" b="1" dirty="0" smtClean="0"/>
                    </a:p>
                    <a:p>
                      <a:pPr algn="ctr"/>
                      <a:endParaRPr lang="en-US" sz="2000" b="1" dirty="0" smtClean="0"/>
                    </a:p>
                    <a:p>
                      <a:pPr algn="ctr"/>
                      <a:endParaRPr lang="en-US" sz="2000" b="1" dirty="0" smtClean="0"/>
                    </a:p>
                    <a:p>
                      <a:pPr algn="ctr"/>
                      <a:endParaRPr lang="en-US" sz="2000" b="1" dirty="0" smtClean="0"/>
                    </a:p>
                    <a:p>
                      <a:pPr algn="ctr"/>
                      <a:endParaRPr lang="en-US" sz="2000" b="1" dirty="0" smtClean="0"/>
                    </a:p>
                    <a:p>
                      <a:pPr algn="ctr"/>
                      <a:endParaRPr lang="en-US" sz="2000" b="1" dirty="0" smtClean="0"/>
                    </a:p>
                    <a:p>
                      <a:pPr algn="ctr"/>
                      <a:r>
                        <a:rPr lang="en-US" sz="2000" b="1" dirty="0" smtClean="0"/>
                        <a:t>Resistance Phase</a:t>
                      </a:r>
                      <a:endParaRPr lang="en-US" sz="2000" b="1" dirty="0"/>
                    </a:p>
                  </a:txBody>
                  <a:tcPr>
                    <a:solidFill>
                      <a:schemeClr val="bg2">
                        <a:lumMod val="75000"/>
                      </a:schemeClr>
                    </a:solidFill>
                  </a:tcPr>
                </a:tc>
                <a:tc>
                  <a:txBody>
                    <a:bodyPr/>
                    <a:lstStyle/>
                    <a:p>
                      <a:pPr marL="342900" indent="-342900" algn="just">
                        <a:buFont typeface="Arial" panose="020B0604020202020204" pitchFamily="34" charset="0"/>
                        <a:buChar char="•"/>
                      </a:pPr>
                      <a:r>
                        <a:rPr lang="en-US" sz="2600" b="1" dirty="0" smtClean="0"/>
                        <a:t>Parasympathetic nervous system returns many physiological</a:t>
                      </a:r>
                      <a:r>
                        <a:rPr lang="en-US" sz="2600" b="1" baseline="0" dirty="0" smtClean="0"/>
                        <a:t> functions to normal level while body gathers resources against the stressor.</a:t>
                      </a:r>
                    </a:p>
                    <a:p>
                      <a:pPr marL="342900" indent="-342900" algn="just">
                        <a:buFont typeface="Arial" panose="020B0604020202020204" pitchFamily="34" charset="0"/>
                        <a:buChar char="•"/>
                      </a:pPr>
                      <a:r>
                        <a:rPr lang="en-US" sz="2600" b="1" baseline="0" dirty="0" smtClean="0"/>
                        <a:t>Blood glucose levels remain high, cortisol and adrenaline continue to circulate at elevated levels, but outward appearance of organism seems normal.</a:t>
                      </a:r>
                    </a:p>
                    <a:p>
                      <a:pPr marL="342900" indent="-342900" algn="just">
                        <a:buFont typeface="Arial" panose="020B0604020202020204" pitchFamily="34" charset="0"/>
                        <a:buChar char="•"/>
                      </a:pPr>
                      <a:r>
                        <a:rPr lang="en-US" sz="2600" b="1" baseline="0" dirty="0" smtClean="0"/>
                        <a:t>Heart Rate, Blood Pressure and breathing still increased.</a:t>
                      </a:r>
                    </a:p>
                    <a:p>
                      <a:pPr marL="342900" indent="-342900" algn="just">
                        <a:buFont typeface="Arial" panose="020B0604020202020204" pitchFamily="34" charset="0"/>
                        <a:buChar char="•"/>
                      </a:pPr>
                      <a:r>
                        <a:rPr lang="en-US" sz="2600" b="1" baseline="0" dirty="0" smtClean="0"/>
                        <a:t>Body remains on red alert. </a:t>
                      </a:r>
                      <a:endParaRPr lang="en-US" sz="2600" b="1" dirty="0"/>
                    </a:p>
                  </a:txBody>
                  <a:tcPr/>
                </a:tc>
              </a:tr>
              <a:tr h="1452037">
                <a:tc>
                  <a:txBody>
                    <a:bodyPr/>
                    <a:lstStyle/>
                    <a:p>
                      <a:pPr algn="just"/>
                      <a:endParaRPr lang="en-US" sz="2000" b="1" dirty="0" smtClean="0"/>
                    </a:p>
                    <a:p>
                      <a:pPr algn="just"/>
                      <a:r>
                        <a:rPr lang="en-US" sz="2000" b="1" dirty="0" smtClean="0">
                          <a:solidFill>
                            <a:schemeClr val="bg1"/>
                          </a:solidFill>
                        </a:rPr>
                        <a:t>Exhaustion </a:t>
                      </a:r>
                    </a:p>
                    <a:p>
                      <a:pPr algn="ctr"/>
                      <a:r>
                        <a:rPr lang="en-US" sz="2000" b="1" dirty="0" smtClean="0">
                          <a:solidFill>
                            <a:schemeClr val="bg1"/>
                          </a:solidFill>
                        </a:rPr>
                        <a:t>Phase</a:t>
                      </a:r>
                      <a:endParaRPr lang="en-US" sz="2000" b="1" dirty="0">
                        <a:solidFill>
                          <a:schemeClr val="bg1"/>
                        </a:solidFill>
                      </a:endParaRPr>
                    </a:p>
                  </a:txBody>
                  <a:tcPr>
                    <a:solidFill>
                      <a:schemeClr val="bg2">
                        <a:lumMod val="75000"/>
                      </a:schemeClr>
                    </a:solidFill>
                  </a:tcPr>
                </a:tc>
                <a:tc>
                  <a:txBody>
                    <a:bodyPr/>
                    <a:lstStyle/>
                    <a:p>
                      <a:pPr algn="just"/>
                      <a:r>
                        <a:rPr lang="en-US" sz="2600" b="1" dirty="0" smtClean="0">
                          <a:solidFill>
                            <a:schemeClr val="bg1"/>
                          </a:solidFill>
                        </a:rPr>
                        <a:t>If stressor continues beyond body’s capacity, organism exhausts resources and becomes prone to disease and</a:t>
                      </a:r>
                      <a:r>
                        <a:rPr lang="en-US" sz="2600" b="1" baseline="0" dirty="0" smtClean="0">
                          <a:solidFill>
                            <a:schemeClr val="bg1"/>
                          </a:solidFill>
                        </a:rPr>
                        <a:t> death (in some cases).</a:t>
                      </a:r>
                      <a:endParaRPr lang="en-US" sz="2600" b="1" dirty="0">
                        <a:solidFill>
                          <a:schemeClr val="bg1"/>
                        </a:solidFill>
                      </a:endParaRPr>
                    </a:p>
                  </a:txBody>
                  <a:tcPr>
                    <a:solidFill>
                      <a:schemeClr val="accent2"/>
                    </a:solidFill>
                  </a:tcPr>
                </a:tc>
              </a:tr>
            </a:tbl>
          </a:graphicData>
        </a:graphic>
      </p:graphicFrame>
    </p:spTree>
    <p:extLst>
      <p:ext uri="{BB962C8B-B14F-4D97-AF65-F5344CB8AC3E}">
        <p14:creationId xmlns:p14="http://schemas.microsoft.com/office/powerpoint/2010/main" val="1095184584"/>
      </p:ext>
    </p:extLst>
  </p:cSld>
  <p:clrMapOvr>
    <a:masterClrMapping/>
  </p:clrMapOvr>
  <p:transition>
    <p:wheel spokes="2"/>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STRESS</a:t>
            </a:r>
            <a:endParaRPr lang="en-US" dirty="0"/>
          </a:p>
        </p:txBody>
      </p:sp>
      <p:sp>
        <p:nvSpPr>
          <p:cNvPr id="3" name="Content Placeholder 2"/>
          <p:cNvSpPr>
            <a:spLocks noGrp="1"/>
          </p:cNvSpPr>
          <p:nvPr>
            <p:ph sz="quarter" idx="1"/>
          </p:nvPr>
        </p:nvSpPr>
        <p:spPr>
          <a:xfrm>
            <a:off x="457200" y="1600200"/>
            <a:ext cx="8382000" cy="5029200"/>
          </a:xfrm>
        </p:spPr>
        <p:txBody>
          <a:bodyPr>
            <a:noAutofit/>
          </a:bodyPr>
          <a:lstStyle/>
          <a:p>
            <a:pPr algn="just">
              <a:lnSpc>
                <a:spcPts val="4300"/>
              </a:lnSpc>
            </a:pPr>
            <a:r>
              <a:rPr lang="en-US" sz="3200" dirty="0" smtClean="0"/>
              <a:t>Stress </a:t>
            </a:r>
            <a:r>
              <a:rPr lang="en-US" sz="3200" dirty="0"/>
              <a:t>can be both positive and negative. </a:t>
            </a:r>
            <a:endParaRPr lang="en-US" sz="3200" dirty="0" smtClean="0"/>
          </a:p>
          <a:p>
            <a:pPr algn="just">
              <a:lnSpc>
                <a:spcPts val="4300"/>
              </a:lnSpc>
            </a:pPr>
            <a:r>
              <a:rPr lang="en-US" sz="3200" dirty="0"/>
              <a:t>I</a:t>
            </a:r>
            <a:r>
              <a:rPr lang="en-US" sz="3200" dirty="0" smtClean="0"/>
              <a:t>t </a:t>
            </a:r>
            <a:r>
              <a:rPr lang="en-US" sz="3200" dirty="0"/>
              <a:t>is our response to </a:t>
            </a:r>
            <a:r>
              <a:rPr lang="en-US" sz="3200" dirty="0" smtClean="0"/>
              <a:t>stress, that how </a:t>
            </a:r>
            <a:r>
              <a:rPr lang="en-US" sz="3200" dirty="0"/>
              <a:t>we manage </a:t>
            </a:r>
            <a:r>
              <a:rPr lang="en-US" sz="3200" dirty="0" smtClean="0"/>
              <a:t>stress. That </a:t>
            </a:r>
            <a:r>
              <a:rPr lang="en-US" sz="3200" dirty="0"/>
              <a:t>makes a difference in terms of how it affects us. </a:t>
            </a:r>
            <a:endParaRPr lang="en-US" sz="3200" dirty="0" smtClean="0"/>
          </a:p>
          <a:p>
            <a:pPr algn="just">
              <a:lnSpc>
                <a:spcPts val="4300"/>
              </a:lnSpc>
            </a:pPr>
            <a:r>
              <a:rPr lang="en-US" sz="3200" b="1" dirty="0" smtClean="0"/>
              <a:t>Two </a:t>
            </a:r>
            <a:r>
              <a:rPr lang="en-US" sz="3200" b="1" dirty="0"/>
              <a:t>types of </a:t>
            </a:r>
            <a:r>
              <a:rPr lang="en-US" sz="3200" b="1" dirty="0" smtClean="0"/>
              <a:t>stress:</a:t>
            </a:r>
            <a:r>
              <a:rPr lang="en-US" sz="3200" dirty="0" smtClean="0"/>
              <a:t> </a:t>
            </a:r>
          </a:p>
          <a:p>
            <a:pPr marL="796925" lvl="1" indent="-430213" algn="just">
              <a:lnSpc>
                <a:spcPts val="4300"/>
              </a:lnSpc>
            </a:pPr>
            <a:r>
              <a:rPr lang="en-US" sz="3200" b="1" dirty="0" smtClean="0"/>
              <a:t>EUSTRESS </a:t>
            </a:r>
          </a:p>
          <a:p>
            <a:pPr marL="1195388" lvl="2" indent="-398463" algn="just">
              <a:lnSpc>
                <a:spcPts val="4300"/>
              </a:lnSpc>
            </a:pPr>
            <a:r>
              <a:rPr lang="en-US" sz="2900" dirty="0" smtClean="0"/>
              <a:t>Stress </a:t>
            </a:r>
            <a:r>
              <a:rPr lang="en-US" sz="2900" dirty="0"/>
              <a:t>resulting from pleasant events or conditions is called </a:t>
            </a:r>
            <a:r>
              <a:rPr lang="en-US" sz="2900" dirty="0" err="1"/>
              <a:t>eustress</a:t>
            </a:r>
            <a:r>
              <a:rPr lang="en-US" sz="2900" dirty="0" smtClean="0"/>
              <a:t>.</a:t>
            </a:r>
          </a:p>
        </p:txBody>
      </p:sp>
    </p:spTree>
    <p:extLst>
      <p:ext uri="{BB962C8B-B14F-4D97-AF65-F5344CB8AC3E}">
        <p14:creationId xmlns:p14="http://schemas.microsoft.com/office/powerpoint/2010/main" val="2172246090"/>
      </p:ext>
    </p:extLst>
  </p:cSld>
  <p:clrMapOvr>
    <a:masterClrMapping/>
  </p:clrMapOvr>
  <p:transition>
    <p:spli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STRESS</a:t>
            </a:r>
          </a:p>
        </p:txBody>
      </p:sp>
      <p:sp>
        <p:nvSpPr>
          <p:cNvPr id="3" name="Content Placeholder 2"/>
          <p:cNvSpPr>
            <a:spLocks noGrp="1"/>
          </p:cNvSpPr>
          <p:nvPr>
            <p:ph sz="quarter" idx="1"/>
          </p:nvPr>
        </p:nvSpPr>
        <p:spPr>
          <a:xfrm>
            <a:off x="152400" y="1600200"/>
            <a:ext cx="8382000" cy="5029200"/>
          </a:xfrm>
        </p:spPr>
        <p:txBody>
          <a:bodyPr>
            <a:noAutofit/>
          </a:bodyPr>
          <a:lstStyle/>
          <a:p>
            <a:pPr marL="1150938" lvl="2" indent="-465138">
              <a:lnSpc>
                <a:spcPts val="4400"/>
              </a:lnSpc>
            </a:pPr>
            <a:r>
              <a:rPr lang="en-US" sz="3200" dirty="0" smtClean="0"/>
              <a:t>We </a:t>
            </a:r>
            <a:r>
              <a:rPr lang="en-US" sz="3200" dirty="0"/>
              <a:t>cant always avoid stress, in fact, sometimes we </a:t>
            </a:r>
            <a:r>
              <a:rPr lang="en-US" sz="3200" dirty="0" smtClean="0"/>
              <a:t>don’t </a:t>
            </a:r>
            <a:r>
              <a:rPr lang="en-US" sz="3200" dirty="0"/>
              <a:t>want to. </a:t>
            </a:r>
            <a:endParaRPr lang="en-US" sz="3200" dirty="0" smtClean="0"/>
          </a:p>
          <a:p>
            <a:pPr marL="1150938" lvl="2" indent="-465138">
              <a:lnSpc>
                <a:spcPts val="4400"/>
              </a:lnSpc>
            </a:pPr>
            <a:endParaRPr lang="en-US" sz="3200" dirty="0" smtClean="0"/>
          </a:p>
          <a:p>
            <a:pPr marL="1150938" lvl="2" indent="-465138">
              <a:lnSpc>
                <a:spcPts val="4400"/>
              </a:lnSpc>
            </a:pPr>
            <a:r>
              <a:rPr lang="en-US" sz="3200" dirty="0" smtClean="0"/>
              <a:t>Often</a:t>
            </a:r>
            <a:r>
              <a:rPr lang="en-US" sz="3200" dirty="0"/>
              <a:t>, it is controlled stress that gives us our competitive edge in </a:t>
            </a:r>
            <a:r>
              <a:rPr lang="en-US" sz="3200" dirty="0" smtClean="0"/>
              <a:t>performance-related-activities </a:t>
            </a:r>
            <a:r>
              <a:rPr lang="en-US" sz="3200" dirty="0"/>
              <a:t>like athletics, giving a speech, or acting. </a:t>
            </a:r>
          </a:p>
        </p:txBody>
      </p:sp>
    </p:spTree>
    <p:extLst>
      <p:ext uri="{BB962C8B-B14F-4D97-AF65-F5344CB8AC3E}">
        <p14:creationId xmlns:p14="http://schemas.microsoft.com/office/powerpoint/2010/main" val="2172246090"/>
      </p:ext>
    </p:extLst>
  </p:cSld>
  <p:clrMapOvr>
    <a:masterClrMapping/>
  </p:clrMapOvr>
  <p:transition>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295400"/>
            <a:ext cx="8153400" cy="5334000"/>
          </a:xfrm>
        </p:spPr>
        <p:txBody>
          <a:bodyPr>
            <a:noAutofit/>
          </a:bodyPr>
          <a:lstStyle/>
          <a:p>
            <a:pPr algn="just">
              <a:lnSpc>
                <a:spcPct val="150000"/>
              </a:lnSpc>
            </a:pPr>
            <a:r>
              <a:rPr lang="en-US" sz="3200" b="1" dirty="0"/>
              <a:t>DISTRESS</a:t>
            </a:r>
            <a:r>
              <a:rPr lang="en-US" sz="3200" dirty="0"/>
              <a:t> </a:t>
            </a:r>
            <a:endParaRPr lang="en-US" sz="3200" dirty="0" smtClean="0"/>
          </a:p>
          <a:p>
            <a:pPr marL="796925" lvl="1" indent="-430213" algn="just">
              <a:lnSpc>
                <a:spcPct val="150000"/>
              </a:lnSpc>
            </a:pPr>
            <a:r>
              <a:rPr lang="en-US" sz="3200" dirty="0" smtClean="0"/>
              <a:t>Stress </a:t>
            </a:r>
            <a:r>
              <a:rPr lang="en-US" sz="3200" dirty="0"/>
              <a:t>resulting from unpleasant events or conditions is called distress. </a:t>
            </a:r>
            <a:endParaRPr lang="en-US" sz="3200" dirty="0" smtClean="0"/>
          </a:p>
          <a:p>
            <a:pPr marL="796925" lvl="1" indent="-430213" algn="just">
              <a:lnSpc>
                <a:spcPct val="150000"/>
              </a:lnSpc>
            </a:pPr>
            <a:r>
              <a:rPr lang="en-US" sz="3200" dirty="0" smtClean="0"/>
              <a:t>If we </a:t>
            </a:r>
            <a:r>
              <a:rPr lang="en-US" sz="3200" dirty="0"/>
              <a:t>react to a negative stimulus, we </a:t>
            </a:r>
            <a:r>
              <a:rPr lang="en-US" sz="3200" dirty="0" smtClean="0"/>
              <a:t>actually feel </a:t>
            </a:r>
            <a:r>
              <a:rPr lang="en-US" sz="3200" dirty="0"/>
              <a:t>“distress</a:t>
            </a:r>
            <a:r>
              <a:rPr lang="en-US" sz="3200" dirty="0" smtClean="0"/>
              <a:t>”, however </a:t>
            </a:r>
            <a:r>
              <a:rPr lang="en-US" sz="3200" dirty="0"/>
              <a:t>we label it as stress. </a:t>
            </a:r>
            <a:r>
              <a:rPr lang="en-US" sz="3200" dirty="0" smtClean="0"/>
              <a:t>e.g</a:t>
            </a:r>
            <a:r>
              <a:rPr lang="en-US" sz="3200" dirty="0"/>
              <a:t>. death of a close </a:t>
            </a:r>
            <a:r>
              <a:rPr lang="en-US" sz="3200" dirty="0" smtClean="0"/>
              <a:t>friend</a:t>
            </a:r>
            <a:r>
              <a:rPr lang="en-US" sz="3200" dirty="0"/>
              <a:t> </a:t>
            </a:r>
            <a:r>
              <a:rPr lang="en-US" sz="3200" dirty="0" smtClean="0"/>
              <a:t>or failing an exam</a:t>
            </a:r>
          </a:p>
        </p:txBody>
      </p:sp>
      <p:sp>
        <p:nvSpPr>
          <p:cNvPr id="4" name="Title 1"/>
          <p:cNvSpPr txBox="1">
            <a:spLocks/>
          </p:cNvSpPr>
          <p:nvPr/>
        </p:nvSpPr>
        <p:spPr>
          <a:xfrm>
            <a:off x="609600" y="22860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Title 1"/>
          <p:cNvSpPr>
            <a:spLocks noGrp="1"/>
          </p:cNvSpPr>
          <p:nvPr>
            <p:ph type="title"/>
          </p:nvPr>
        </p:nvSpPr>
        <p:spPr>
          <a:xfrm>
            <a:off x="612648" y="228600"/>
            <a:ext cx="8153400" cy="990600"/>
          </a:xfrm>
        </p:spPr>
        <p:txBody>
          <a:bodyPr/>
          <a:lstStyle/>
          <a:p>
            <a:r>
              <a:rPr lang="en-US" dirty="0"/>
              <a:t>TYPES OF STRESS</a:t>
            </a:r>
          </a:p>
        </p:txBody>
      </p:sp>
    </p:spTree>
    <p:extLst>
      <p:ext uri="{BB962C8B-B14F-4D97-AF65-F5344CB8AC3E}">
        <p14:creationId xmlns:p14="http://schemas.microsoft.com/office/powerpoint/2010/main" val="1972646166"/>
      </p:ext>
    </p:extLst>
  </p:cSld>
  <p:clrMapOvr>
    <a:masterClrMapping/>
  </p:clrMapOvr>
  <p:transition>
    <p:pull dir="l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83152" y="1327356"/>
            <a:ext cx="8153400" cy="5257800"/>
          </a:xfrm>
        </p:spPr>
        <p:txBody>
          <a:bodyPr>
            <a:noAutofit/>
          </a:bodyPr>
          <a:lstStyle/>
          <a:p>
            <a:pPr algn="just">
              <a:lnSpc>
                <a:spcPct val="150000"/>
              </a:lnSpc>
            </a:pPr>
            <a:r>
              <a:rPr lang="en-US" sz="3200" b="1" dirty="0" smtClean="0"/>
              <a:t>Acute stress</a:t>
            </a:r>
          </a:p>
          <a:p>
            <a:pPr marL="796925" lvl="1" indent="-430213" algn="just">
              <a:lnSpc>
                <a:spcPct val="150000"/>
              </a:lnSpc>
            </a:pPr>
            <a:r>
              <a:rPr lang="en-US" sz="3200" dirty="0" smtClean="0"/>
              <a:t>Acute </a:t>
            </a:r>
            <a:r>
              <a:rPr lang="en-US" sz="3200" dirty="0"/>
              <a:t>stress is usually for short time and may be due to work </a:t>
            </a:r>
            <a:r>
              <a:rPr lang="en-US" sz="3200" dirty="0" smtClean="0"/>
              <a:t>burden, </a:t>
            </a:r>
            <a:r>
              <a:rPr lang="en-US" sz="3200" dirty="0"/>
              <a:t>meeting deadlines pressure or minor accident, over exertion, increased physical activity, searching something but you misplaced it, or similar things</a:t>
            </a:r>
            <a:r>
              <a:rPr lang="en-US" sz="3200" dirty="0" smtClean="0"/>
              <a:t>.</a:t>
            </a:r>
            <a:endParaRPr lang="en-US" sz="3200" dirty="0"/>
          </a:p>
        </p:txBody>
      </p:sp>
      <p:sp>
        <p:nvSpPr>
          <p:cNvPr id="4" name="Title 1"/>
          <p:cNvSpPr txBox="1">
            <a:spLocks/>
          </p:cNvSpPr>
          <p:nvPr/>
        </p:nvSpPr>
        <p:spPr>
          <a:xfrm>
            <a:off x="609600" y="22860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dirty="0" smtClean="0">
                <a:latin typeface="+mj-lt"/>
                <a:ea typeface="+mj-ea"/>
                <a:cs typeface="+mj-cs"/>
              </a:rPr>
              <a:t>OTHER TYPES</a:t>
            </a:r>
            <a:r>
              <a:rPr kumimoji="0" lang="en-US" sz="4400" b="1" i="0" u="none" strike="noStrike" kern="1200" cap="none" spc="0" normalizeH="0" baseline="0" noProof="0" dirty="0" smtClean="0">
                <a:ln>
                  <a:noFill/>
                </a:ln>
                <a:solidFill>
                  <a:schemeClr val="tx1"/>
                </a:solidFill>
                <a:effectLst/>
                <a:uLnTx/>
                <a:uFillTx/>
                <a:latin typeface="+mj-lt"/>
                <a:ea typeface="+mj-ea"/>
                <a:cs typeface="+mj-cs"/>
              </a:rPr>
              <a:t> OF STRESS</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972646166"/>
      </p:ext>
    </p:extLst>
  </p:cSld>
  <p:clrMapOvr>
    <a:masterClrMapping/>
  </p:clrMapOvr>
  <p:transition>
    <p:pull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8908" y="1482216"/>
            <a:ext cx="8153400" cy="5257800"/>
          </a:xfrm>
        </p:spPr>
        <p:txBody>
          <a:bodyPr>
            <a:noAutofit/>
          </a:bodyPr>
          <a:lstStyle/>
          <a:p>
            <a:pPr algn="just"/>
            <a:r>
              <a:rPr lang="en-US" sz="3200" b="1" dirty="0" smtClean="0"/>
              <a:t>Chronic stress</a:t>
            </a:r>
          </a:p>
          <a:p>
            <a:pPr marL="796925" lvl="1" indent="-430213" algn="just"/>
            <a:r>
              <a:rPr lang="en-US" sz="3200" dirty="0" smtClean="0"/>
              <a:t>Chronic </a:t>
            </a:r>
            <a:r>
              <a:rPr lang="en-US" sz="3200" dirty="0"/>
              <a:t>stress is a prolonged stress that exists for weeks, months, or even years. This stress is due to poverty, broken or stressed families and marriages, chronic illness and </a:t>
            </a:r>
            <a:r>
              <a:rPr lang="en-US" sz="3200" dirty="0" smtClean="0"/>
              <a:t>consecutive </a:t>
            </a:r>
            <a:r>
              <a:rPr lang="en-US" sz="3200" dirty="0"/>
              <a:t>failures in life. </a:t>
            </a:r>
            <a:endParaRPr lang="en-US" sz="3200" dirty="0" smtClean="0"/>
          </a:p>
          <a:p>
            <a:pPr marL="796925" lvl="1" indent="-430213" algn="just"/>
            <a:r>
              <a:rPr lang="en-US" sz="3200" dirty="0" smtClean="0"/>
              <a:t>People </a:t>
            </a:r>
            <a:r>
              <a:rPr lang="en-US" sz="3200" dirty="0"/>
              <a:t>suffering from this type of stress get used to it and may even not realize that they are under chronic stress. </a:t>
            </a:r>
            <a:endParaRPr lang="en-US" sz="3200" dirty="0" smtClean="0"/>
          </a:p>
        </p:txBody>
      </p:sp>
      <p:sp>
        <p:nvSpPr>
          <p:cNvPr id="4" name="Title 1"/>
          <p:cNvSpPr txBox="1">
            <a:spLocks/>
          </p:cNvSpPr>
          <p:nvPr/>
        </p:nvSpPr>
        <p:spPr>
          <a:xfrm>
            <a:off x="457200" y="304800"/>
            <a:ext cx="8153400" cy="9906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noProof="0" dirty="0" smtClean="0">
                <a:latin typeface="+mj-lt"/>
                <a:ea typeface="+mj-ea"/>
                <a:cs typeface="+mj-cs"/>
              </a:rPr>
              <a:t>OTHER TYPES</a:t>
            </a:r>
            <a:r>
              <a:rPr kumimoji="0" lang="en-US" sz="4400" b="1" i="0" u="none" strike="noStrike" kern="1200" cap="none" spc="0" normalizeH="0" baseline="0" noProof="0" dirty="0" smtClean="0">
                <a:ln>
                  <a:noFill/>
                </a:ln>
                <a:solidFill>
                  <a:schemeClr val="tx1"/>
                </a:solidFill>
                <a:effectLst/>
                <a:uLnTx/>
                <a:uFillTx/>
                <a:latin typeface="+mj-lt"/>
                <a:ea typeface="+mj-ea"/>
                <a:cs typeface="+mj-cs"/>
              </a:rPr>
              <a:t> OF STRESS</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972646166"/>
      </p:ext>
    </p:extLst>
  </p:cSld>
  <p:clrMapOvr>
    <a:masterClrMapping/>
  </p:clrMapOvr>
  <p:transition>
    <p:wheel spokes="2"/>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lstStyle/>
          <a:p>
            <a:r>
              <a:rPr lang="en-US" dirty="0"/>
              <a:t>POTENTIAL </a:t>
            </a:r>
            <a:r>
              <a:rPr lang="en-US" dirty="0" smtClean="0"/>
              <a:t>STRESSORS</a:t>
            </a:r>
            <a:endParaRPr lang="en-US" dirty="0"/>
          </a:p>
        </p:txBody>
      </p:sp>
      <p:sp>
        <p:nvSpPr>
          <p:cNvPr id="3" name="Content Placeholder 2"/>
          <p:cNvSpPr>
            <a:spLocks noGrp="1"/>
          </p:cNvSpPr>
          <p:nvPr>
            <p:ph sz="quarter" idx="1"/>
          </p:nvPr>
        </p:nvSpPr>
        <p:spPr>
          <a:xfrm>
            <a:off x="76200" y="1600200"/>
            <a:ext cx="8915400" cy="4800600"/>
          </a:xfrm>
        </p:spPr>
        <p:txBody>
          <a:bodyPr>
            <a:noAutofit/>
          </a:bodyPr>
          <a:lstStyle/>
          <a:p>
            <a:pPr algn="just"/>
            <a:r>
              <a:rPr lang="en-US" sz="3200" dirty="0" smtClean="0"/>
              <a:t>The </a:t>
            </a:r>
            <a:r>
              <a:rPr lang="en-US" sz="3200" dirty="0"/>
              <a:t>following are the sources </a:t>
            </a:r>
            <a:r>
              <a:rPr lang="en-US" sz="3200" dirty="0" smtClean="0"/>
              <a:t>or causes of </a:t>
            </a:r>
            <a:r>
              <a:rPr lang="en-US" sz="3200" dirty="0"/>
              <a:t>stress</a:t>
            </a:r>
            <a:r>
              <a:rPr lang="en-US" sz="3200" dirty="0" smtClean="0"/>
              <a:t>.</a:t>
            </a:r>
          </a:p>
          <a:p>
            <a:pPr lvl="1" algn="just"/>
            <a:r>
              <a:rPr lang="en-US" sz="3200" dirty="0" smtClean="0"/>
              <a:t> </a:t>
            </a:r>
            <a:r>
              <a:rPr lang="en-US" sz="3200" b="1" dirty="0" smtClean="0"/>
              <a:t>INDIVIDUAL </a:t>
            </a:r>
            <a:r>
              <a:rPr lang="en-US" sz="3200" b="1" dirty="0"/>
              <a:t>LEVEL STRESSORS</a:t>
            </a:r>
            <a:r>
              <a:rPr lang="en-US" sz="3200" dirty="0" smtClean="0"/>
              <a:t>:</a:t>
            </a:r>
          </a:p>
          <a:p>
            <a:pPr marL="1195388" lvl="2" indent="-509588">
              <a:buNone/>
            </a:pPr>
            <a:r>
              <a:rPr lang="en-US" sz="3200" b="1" dirty="0" smtClean="0"/>
              <a:t>1</a:t>
            </a:r>
            <a:r>
              <a:rPr lang="en-US" sz="3200" b="1" dirty="0"/>
              <a:t>) </a:t>
            </a:r>
            <a:r>
              <a:rPr lang="en-US" sz="3200" b="1" dirty="0" smtClean="0"/>
              <a:t>	Career </a:t>
            </a:r>
            <a:r>
              <a:rPr lang="en-US" sz="3200" b="1" dirty="0"/>
              <a:t>Changes</a:t>
            </a:r>
            <a:r>
              <a:rPr lang="en-US" sz="3200" dirty="0"/>
              <a:t>: When a person suddenly switches over a new J</a:t>
            </a:r>
            <a:r>
              <a:rPr lang="en-US" sz="3200" dirty="0" smtClean="0"/>
              <a:t>ob</a:t>
            </a:r>
            <a:r>
              <a:rPr lang="en-US" sz="3200" dirty="0"/>
              <a:t>, he is under stress to shoulder new responsibilities properly</a:t>
            </a:r>
            <a:r>
              <a:rPr lang="en-US" sz="3200" dirty="0" smtClean="0"/>
              <a:t>. Promotion</a:t>
            </a:r>
            <a:r>
              <a:rPr lang="en-US" sz="3200" dirty="0"/>
              <a:t>, demotion and transfers can also cause </a:t>
            </a:r>
            <a:r>
              <a:rPr lang="en-US" sz="3200" dirty="0" smtClean="0"/>
              <a:t>stress</a:t>
            </a:r>
          </a:p>
        </p:txBody>
      </p:sp>
    </p:spTree>
    <p:extLst>
      <p:ext uri="{BB962C8B-B14F-4D97-AF65-F5344CB8AC3E}">
        <p14:creationId xmlns:p14="http://schemas.microsoft.com/office/powerpoint/2010/main" val="3896063320"/>
      </p:ext>
    </p:extLst>
  </p:cSld>
  <p:clrMapOvr>
    <a:masterClrMapping/>
  </p:clrMapOvr>
  <p:transition>
    <p:pull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28600" y="762000"/>
            <a:ext cx="8610600" cy="5562600"/>
          </a:xfrm>
        </p:spPr>
        <p:txBody>
          <a:bodyPr>
            <a:noAutofit/>
          </a:bodyPr>
          <a:lstStyle/>
          <a:p>
            <a:pPr marL="515938" indent="-515938" algn="just">
              <a:lnSpc>
                <a:spcPts val="3800"/>
              </a:lnSpc>
              <a:spcBef>
                <a:spcPts val="2400"/>
              </a:spcBef>
              <a:buNone/>
            </a:pPr>
            <a:r>
              <a:rPr lang="en-US" sz="3200" b="1" dirty="0" smtClean="0"/>
              <a:t>2</a:t>
            </a:r>
            <a:r>
              <a:rPr lang="en-US" sz="3200" b="1" dirty="0"/>
              <a:t>) Career Concern </a:t>
            </a:r>
            <a:r>
              <a:rPr lang="en-US" sz="3200" dirty="0"/>
              <a:t>: If an employee feels that he is very much behind in </a:t>
            </a:r>
            <a:r>
              <a:rPr lang="en-US" sz="3200" dirty="0" smtClean="0"/>
              <a:t>professional competition, </a:t>
            </a:r>
            <a:r>
              <a:rPr lang="en-US" sz="3200" dirty="0"/>
              <a:t>then he may experience stress and if he feels that there are no opportunities for self-growth he may experience stress. </a:t>
            </a:r>
            <a:endParaRPr lang="en-US" sz="3200" dirty="0" smtClean="0"/>
          </a:p>
          <a:p>
            <a:pPr marL="515938" indent="-515938" algn="just">
              <a:lnSpc>
                <a:spcPts val="3800"/>
              </a:lnSpc>
              <a:spcBef>
                <a:spcPts val="2400"/>
              </a:spcBef>
              <a:buNone/>
            </a:pPr>
            <a:r>
              <a:rPr lang="en-US" sz="3200" b="1" dirty="0" smtClean="0"/>
              <a:t>3) </a:t>
            </a:r>
            <a:r>
              <a:rPr lang="en-US" sz="3200" b="1" dirty="0"/>
              <a:t>Work Overload</a:t>
            </a:r>
            <a:r>
              <a:rPr lang="en-US" sz="3200" dirty="0"/>
              <a:t>: Stress may occur to those individuals who work in different shifts. Employees may be expected to work in day shift for some days and then in the night shift. </a:t>
            </a:r>
          </a:p>
          <a:p>
            <a:pPr marL="515938" indent="-515938" algn="just">
              <a:lnSpc>
                <a:spcPts val="3800"/>
              </a:lnSpc>
              <a:spcBef>
                <a:spcPts val="2400"/>
              </a:spcBef>
              <a:buNone/>
            </a:pPr>
            <a:endParaRPr lang="en-US" sz="3200" dirty="0" smtClean="0"/>
          </a:p>
        </p:txBody>
      </p:sp>
    </p:spTree>
    <p:extLst>
      <p:ext uri="{BB962C8B-B14F-4D97-AF65-F5344CB8AC3E}">
        <p14:creationId xmlns:p14="http://schemas.microsoft.com/office/powerpoint/2010/main" val="926592042"/>
      </p:ext>
    </p:extLst>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nSpc>
                <a:spcPct val="150000"/>
              </a:lnSpc>
            </a:pPr>
            <a:endParaRPr lang="en-US" sz="3600" b="1" dirty="0" smtClean="0"/>
          </a:p>
          <a:p>
            <a:pPr algn="ctr">
              <a:lnSpc>
                <a:spcPct val="150000"/>
              </a:lnSpc>
              <a:buNone/>
            </a:pPr>
            <a:r>
              <a:rPr lang="en-US" sz="3600" b="1" dirty="0" smtClean="0"/>
              <a:t>“The only person without stress is a dead person”</a:t>
            </a:r>
          </a:p>
          <a:p>
            <a:pPr algn="r">
              <a:lnSpc>
                <a:spcPct val="150000"/>
              </a:lnSpc>
              <a:buNone/>
            </a:pPr>
            <a:r>
              <a:rPr lang="en-US" sz="3600" b="1" dirty="0" smtClean="0"/>
              <a:t>-  Hans </a:t>
            </a:r>
            <a:r>
              <a:rPr lang="en-US" sz="3600" b="1" dirty="0" err="1" smtClean="0"/>
              <a:t>Selye</a:t>
            </a:r>
            <a:endParaRPr lang="en-US" sz="3600" b="1" dirty="0"/>
          </a:p>
        </p:txBody>
      </p:sp>
    </p:spTree>
    <p:extLst>
      <p:ext uri="{BB962C8B-B14F-4D97-AF65-F5344CB8AC3E}">
        <p14:creationId xmlns:p14="http://schemas.microsoft.com/office/powerpoint/2010/main" val="1603940389"/>
      </p:ext>
    </p:extLst>
  </p:cSld>
  <p:clrMapOvr>
    <a:masterClrMapping/>
  </p:clrMapOvr>
  <p:transition>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28600" y="685800"/>
            <a:ext cx="8610600" cy="6019800"/>
          </a:xfrm>
        </p:spPr>
        <p:txBody>
          <a:bodyPr>
            <a:noAutofit/>
          </a:bodyPr>
          <a:lstStyle/>
          <a:p>
            <a:pPr marL="0" indent="0" algn="just">
              <a:lnSpc>
                <a:spcPct val="150000"/>
              </a:lnSpc>
              <a:spcBef>
                <a:spcPts val="2400"/>
              </a:spcBef>
              <a:buNone/>
            </a:pPr>
            <a:r>
              <a:rPr lang="en-US" sz="3200" b="1" dirty="0" smtClean="0"/>
              <a:t>4)  Role </a:t>
            </a:r>
            <a:r>
              <a:rPr lang="en-US" sz="3200" b="1" dirty="0"/>
              <a:t>Conflict</a:t>
            </a:r>
            <a:r>
              <a:rPr lang="en-US" sz="3200" dirty="0"/>
              <a:t>: It takes place when different people have different expectations from a person performing a particular role. It can also occur if the job is not as per the </a:t>
            </a:r>
            <a:r>
              <a:rPr lang="en-US" sz="3200" dirty="0" smtClean="0"/>
              <a:t>expectation.</a:t>
            </a:r>
          </a:p>
          <a:p>
            <a:pPr marL="0" indent="0" algn="just">
              <a:lnSpc>
                <a:spcPct val="150000"/>
              </a:lnSpc>
              <a:spcBef>
                <a:spcPts val="2400"/>
              </a:spcBef>
              <a:buNone/>
            </a:pPr>
            <a:r>
              <a:rPr lang="en-US" sz="3200" b="1" dirty="0"/>
              <a:t>5)</a:t>
            </a:r>
            <a:r>
              <a:rPr lang="en-US" sz="3200" dirty="0"/>
              <a:t> </a:t>
            </a:r>
            <a:r>
              <a:rPr lang="en-US" sz="3200" b="1" dirty="0"/>
              <a:t>Frustration</a:t>
            </a:r>
            <a:r>
              <a:rPr lang="en-US" sz="3200" dirty="0"/>
              <a:t>: Frustration arises when goal directed behavior is blocked. That causes stress</a:t>
            </a:r>
          </a:p>
          <a:p>
            <a:pPr marL="515938" indent="-515938" algn="just">
              <a:lnSpc>
                <a:spcPct val="150000"/>
              </a:lnSpc>
              <a:spcBef>
                <a:spcPts val="2400"/>
              </a:spcBef>
              <a:buAutoNum type="arabicParenR" startAt="4"/>
            </a:pPr>
            <a:endParaRPr lang="en-US" sz="3200" dirty="0" smtClean="0"/>
          </a:p>
        </p:txBody>
      </p:sp>
    </p:spTree>
    <p:extLst>
      <p:ext uri="{BB962C8B-B14F-4D97-AF65-F5344CB8AC3E}">
        <p14:creationId xmlns:p14="http://schemas.microsoft.com/office/powerpoint/2010/main" val="926592042"/>
      </p:ext>
    </p:extLst>
  </p:cSld>
  <p:clrMapOvr>
    <a:masterClrMapping/>
  </p:clrMapOvr>
  <p:transition>
    <p:wheel spokes="2"/>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81000" y="609600"/>
            <a:ext cx="8077200" cy="5867400"/>
          </a:xfrm>
        </p:spPr>
        <p:txBody>
          <a:bodyPr>
            <a:noAutofit/>
          </a:bodyPr>
          <a:lstStyle/>
          <a:p>
            <a:pPr marL="0" indent="0" algn="just">
              <a:lnSpc>
                <a:spcPct val="150000"/>
              </a:lnSpc>
              <a:buNone/>
            </a:pPr>
            <a:r>
              <a:rPr lang="en-US" sz="3200" b="1" dirty="0" smtClean="0"/>
              <a:t>6)</a:t>
            </a:r>
            <a:r>
              <a:rPr lang="en-US" sz="3200" dirty="0" smtClean="0"/>
              <a:t>  </a:t>
            </a:r>
            <a:r>
              <a:rPr lang="en-US" sz="3200" b="1" dirty="0" smtClean="0"/>
              <a:t>Life Changes</a:t>
            </a:r>
            <a:r>
              <a:rPr lang="en-US" sz="3200" dirty="0" smtClean="0"/>
              <a:t>: Life changes can bring stress to a person. Life changes can be slow or sudden. Slow life changes include getting older and sudden life changes include death or accident of a loved one. Sudden life changes are highly stressful and very difficult to cope.</a:t>
            </a:r>
            <a:endParaRPr lang="en-US" sz="3200" dirty="0"/>
          </a:p>
          <a:p>
            <a:pPr marL="515938" indent="-515938" algn="just">
              <a:lnSpc>
                <a:spcPct val="150000"/>
              </a:lnSpc>
              <a:spcBef>
                <a:spcPts val="2400"/>
              </a:spcBef>
            </a:pPr>
            <a:endParaRPr lang="en-US" sz="2800" dirty="0"/>
          </a:p>
        </p:txBody>
      </p:sp>
    </p:spTree>
    <p:extLst>
      <p:ext uri="{BB962C8B-B14F-4D97-AF65-F5344CB8AC3E}">
        <p14:creationId xmlns:p14="http://schemas.microsoft.com/office/powerpoint/2010/main" val="926592042"/>
      </p:ext>
    </p:extLst>
  </p:cSld>
  <p:clrMapOvr>
    <a:masterClrMapping/>
  </p:clrMapOvr>
  <p:transition>
    <p:circl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28600" y="457200"/>
            <a:ext cx="8610600" cy="6172200"/>
          </a:xfrm>
        </p:spPr>
        <p:txBody>
          <a:bodyPr>
            <a:noAutofit/>
          </a:bodyPr>
          <a:lstStyle/>
          <a:p>
            <a:pPr marL="0" indent="0" algn="just">
              <a:buNone/>
            </a:pPr>
            <a:r>
              <a:rPr lang="en-US" sz="3200" b="1" dirty="0"/>
              <a:t>7</a:t>
            </a:r>
            <a:r>
              <a:rPr lang="en-US" sz="3200" b="1" dirty="0" smtClean="0"/>
              <a:t>)</a:t>
            </a:r>
            <a:r>
              <a:rPr lang="en-US" sz="3200" dirty="0" smtClean="0"/>
              <a:t> </a:t>
            </a:r>
            <a:r>
              <a:rPr lang="en-US" sz="3200" b="1" dirty="0" smtClean="0"/>
              <a:t>Personality</a:t>
            </a:r>
            <a:r>
              <a:rPr lang="en-US" sz="3200" dirty="0" smtClean="0"/>
              <a:t>: People are broadly classified as  </a:t>
            </a:r>
          </a:p>
          <a:p>
            <a:pPr marL="0" indent="0" algn="just">
              <a:buNone/>
            </a:pPr>
            <a:r>
              <a:rPr lang="en-US" sz="3200" dirty="0"/>
              <a:t> </a:t>
            </a:r>
            <a:r>
              <a:rPr lang="en-US" sz="3200" dirty="0" smtClean="0"/>
              <a:t>  Type A and Type B.</a:t>
            </a:r>
          </a:p>
          <a:p>
            <a:pPr algn="just">
              <a:buFont typeface="Arial" panose="020B0604020202020204" pitchFamily="34" charset="0"/>
              <a:buChar char="•"/>
            </a:pPr>
            <a:r>
              <a:rPr lang="en-US" sz="3200" dirty="0" smtClean="0"/>
              <a:t>Type A, feels guilty while relaxing</a:t>
            </a:r>
          </a:p>
          <a:p>
            <a:pPr algn="just">
              <a:buFont typeface="Arial" panose="020B0604020202020204" pitchFamily="34" charset="0"/>
              <a:buChar char="•"/>
            </a:pPr>
            <a:r>
              <a:rPr lang="en-US" sz="3200" dirty="0" smtClean="0"/>
              <a:t>Gets irritated by minor mistakes of self and others</a:t>
            </a:r>
          </a:p>
          <a:p>
            <a:pPr algn="just">
              <a:buFont typeface="Arial" panose="020B0604020202020204" pitchFamily="34" charset="0"/>
              <a:buChar char="•"/>
            </a:pPr>
            <a:r>
              <a:rPr lang="en-US" sz="3200" dirty="0" smtClean="0"/>
              <a:t>Feels impatient and dislikes waiting</a:t>
            </a:r>
          </a:p>
          <a:p>
            <a:pPr algn="just">
              <a:buFont typeface="Arial" panose="020B0604020202020204" pitchFamily="34" charset="0"/>
              <a:buChar char="•"/>
            </a:pPr>
            <a:r>
              <a:rPr lang="en-US" sz="3200" dirty="0" smtClean="0"/>
              <a:t>Does several things at one time</a:t>
            </a:r>
          </a:p>
          <a:p>
            <a:pPr algn="just">
              <a:buFont typeface="Arial" panose="020B0604020202020204" pitchFamily="34" charset="0"/>
              <a:buChar char="•"/>
            </a:pPr>
            <a:r>
              <a:rPr lang="en-US" sz="3200" dirty="0" smtClean="0"/>
              <a:t>While the Type B people are exactly opposite and hence are less affected by stress due to above mentioned factors. </a:t>
            </a:r>
          </a:p>
          <a:p>
            <a:pPr marL="515938" indent="-515938" algn="just">
              <a:lnSpc>
                <a:spcPct val="150000"/>
              </a:lnSpc>
              <a:spcBef>
                <a:spcPts val="2400"/>
              </a:spcBef>
              <a:buAutoNum type="arabicParenR" startAt="4"/>
            </a:pPr>
            <a:endParaRPr lang="en-US" sz="2800" dirty="0"/>
          </a:p>
          <a:p>
            <a:pPr marL="515938" indent="-515938" algn="just">
              <a:lnSpc>
                <a:spcPct val="150000"/>
              </a:lnSpc>
              <a:spcBef>
                <a:spcPts val="2400"/>
              </a:spcBef>
            </a:pPr>
            <a:endParaRPr lang="en-US" sz="2800" dirty="0"/>
          </a:p>
        </p:txBody>
      </p:sp>
    </p:spTree>
    <p:extLst>
      <p:ext uri="{BB962C8B-B14F-4D97-AF65-F5344CB8AC3E}">
        <p14:creationId xmlns:p14="http://schemas.microsoft.com/office/powerpoint/2010/main" val="926592042"/>
      </p:ext>
    </p:extLst>
  </p:cSld>
  <p:clrMapOvr>
    <a:masterClrMapping/>
  </p:clrMapOvr>
  <p:transition>
    <p:newsfla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Tree>
    <p:extLst>
      <p:ext uri="{BB962C8B-B14F-4D97-AF65-F5344CB8AC3E}">
        <p14:creationId xmlns:p14="http://schemas.microsoft.com/office/powerpoint/2010/main" val="2647869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rmAutofit fontScale="90000"/>
          </a:bodyPr>
          <a:lstStyle/>
          <a:p>
            <a:r>
              <a:rPr lang="en-US" dirty="0"/>
              <a:t>STRESS </a:t>
            </a:r>
            <a:r>
              <a:rPr lang="en-US" dirty="0" smtClean="0"/>
              <a:t>MANAGEMENT STRATEGIES</a:t>
            </a:r>
            <a:endParaRPr lang="en-US" dirty="0"/>
          </a:p>
        </p:txBody>
      </p:sp>
      <p:sp>
        <p:nvSpPr>
          <p:cNvPr id="3" name="Content Placeholder 2"/>
          <p:cNvSpPr>
            <a:spLocks noGrp="1"/>
          </p:cNvSpPr>
          <p:nvPr>
            <p:ph sz="quarter" idx="1"/>
          </p:nvPr>
        </p:nvSpPr>
        <p:spPr>
          <a:xfrm>
            <a:off x="228600" y="914400"/>
            <a:ext cx="8385048" cy="4495800"/>
          </a:xfrm>
        </p:spPr>
        <p:txBody>
          <a:bodyPr>
            <a:noAutofit/>
          </a:bodyPr>
          <a:lstStyle/>
          <a:p>
            <a:pPr marL="0" indent="0" algn="just">
              <a:lnSpc>
                <a:spcPts val="4000"/>
              </a:lnSpc>
              <a:spcBef>
                <a:spcPts val="0"/>
              </a:spcBef>
              <a:buNone/>
            </a:pPr>
            <a:endParaRPr lang="en-US" sz="2800" b="1" dirty="0" smtClean="0"/>
          </a:p>
          <a:p>
            <a:pPr marL="881063" lvl="1" indent="-514350" algn="just">
              <a:lnSpc>
                <a:spcPct val="150000"/>
              </a:lnSpc>
              <a:spcBef>
                <a:spcPts val="0"/>
              </a:spcBef>
              <a:buAutoNum type="arabicParenR"/>
            </a:pPr>
            <a:r>
              <a:rPr lang="en-US" sz="2800" b="1" dirty="0" smtClean="0"/>
              <a:t>Biofeedback</a:t>
            </a:r>
            <a:r>
              <a:rPr lang="en-US" sz="2800" b="1" dirty="0"/>
              <a:t>: </a:t>
            </a:r>
            <a:r>
              <a:rPr lang="en-US" sz="2800" dirty="0"/>
              <a:t>Biofeedback is the process of gaining greater awareness of many physiological functions primarily using instruments that provide information on the activity of those same systems, </a:t>
            </a:r>
            <a:r>
              <a:rPr lang="en-US" sz="2800" dirty="0" smtClean="0"/>
              <a:t>and to control </a:t>
            </a:r>
            <a:r>
              <a:rPr lang="en-US" sz="2800" dirty="0"/>
              <a:t>them </a:t>
            </a:r>
            <a:r>
              <a:rPr lang="en-US" sz="2800" dirty="0" smtClean="0"/>
              <a:t>willingly.</a:t>
            </a:r>
          </a:p>
          <a:p>
            <a:pPr marL="366713" lvl="1" indent="0" algn="just">
              <a:lnSpc>
                <a:spcPct val="150000"/>
              </a:lnSpc>
              <a:spcBef>
                <a:spcPts val="0"/>
              </a:spcBef>
              <a:buNone/>
            </a:pPr>
            <a:r>
              <a:rPr lang="en-US" sz="2800" dirty="0"/>
              <a:t>	Biofeedback has been found to be effective </a:t>
            </a:r>
            <a:endParaRPr lang="en-US" sz="2800" dirty="0" smtClean="0"/>
          </a:p>
          <a:p>
            <a:pPr marL="366713" lvl="1" indent="0" algn="just">
              <a:lnSpc>
                <a:spcPct val="150000"/>
              </a:lnSpc>
              <a:spcBef>
                <a:spcPts val="0"/>
              </a:spcBef>
              <a:buNone/>
            </a:pPr>
            <a:r>
              <a:rPr lang="en-US" sz="2800" dirty="0"/>
              <a:t> </a:t>
            </a:r>
            <a:r>
              <a:rPr lang="en-US" sz="2800" dirty="0" smtClean="0"/>
              <a:t>     for </a:t>
            </a:r>
            <a:r>
              <a:rPr lang="en-US" sz="2800" dirty="0"/>
              <a:t>the </a:t>
            </a:r>
            <a:r>
              <a:rPr lang="en-US" sz="2800" dirty="0" smtClean="0"/>
              <a:t>treatment </a:t>
            </a:r>
            <a:r>
              <a:rPr lang="en-US" sz="2800" dirty="0"/>
              <a:t>of headaches and migraines</a:t>
            </a:r>
          </a:p>
          <a:p>
            <a:pPr marL="366713" lvl="1" indent="0" algn="just">
              <a:lnSpc>
                <a:spcPct val="150000"/>
              </a:lnSpc>
              <a:spcBef>
                <a:spcPts val="0"/>
              </a:spcBef>
              <a:buNone/>
            </a:pPr>
            <a:r>
              <a:rPr lang="en-US" sz="2800" dirty="0" smtClean="0"/>
              <a:t> </a:t>
            </a:r>
          </a:p>
        </p:txBody>
      </p:sp>
    </p:spTree>
    <p:extLst>
      <p:ext uri="{BB962C8B-B14F-4D97-AF65-F5344CB8AC3E}">
        <p14:creationId xmlns:p14="http://schemas.microsoft.com/office/powerpoint/2010/main" val="249908400"/>
      </p:ext>
    </p:extLst>
  </p:cSld>
  <p:clrMapOvr>
    <a:masterClrMapping/>
  </p:clrMapOvr>
  <p:transition>
    <p:newsfla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533400" y="1752600"/>
            <a:ext cx="8153400" cy="5105400"/>
          </a:xfrm>
        </p:spPr>
        <p:txBody>
          <a:bodyPr>
            <a:noAutofit/>
          </a:bodyPr>
          <a:lstStyle/>
          <a:p>
            <a:pPr marL="398463" indent="-398463" algn="just">
              <a:lnSpc>
                <a:spcPts val="3800"/>
              </a:lnSpc>
              <a:spcBef>
                <a:spcPts val="1800"/>
              </a:spcBef>
              <a:buNone/>
            </a:pPr>
            <a:r>
              <a:rPr lang="en-US" b="1" dirty="0" smtClean="0"/>
              <a:t>2</a:t>
            </a:r>
            <a:r>
              <a:rPr lang="en-US" b="1" dirty="0"/>
              <a:t>) Time management: </a:t>
            </a:r>
            <a:r>
              <a:rPr lang="en-US" dirty="0"/>
              <a:t>Time management is the act or process of planning and exercising conscious control over the amount of time spent on specific activities, especially to increase </a:t>
            </a:r>
            <a:r>
              <a:rPr lang="en-US" dirty="0" smtClean="0"/>
              <a:t>effectiveness </a:t>
            </a:r>
            <a:r>
              <a:rPr lang="en-US" dirty="0"/>
              <a:t>or productivity. </a:t>
            </a:r>
            <a:endParaRPr lang="en-US" dirty="0" smtClean="0"/>
          </a:p>
          <a:p>
            <a:pPr lvl="1" algn="just">
              <a:lnSpc>
                <a:spcPts val="3800"/>
              </a:lnSpc>
              <a:spcBef>
                <a:spcPts val="1800"/>
              </a:spcBef>
            </a:pPr>
            <a:r>
              <a:rPr lang="en-US" sz="2900" dirty="0" smtClean="0"/>
              <a:t>Time </a:t>
            </a:r>
            <a:r>
              <a:rPr lang="en-US" sz="2900" dirty="0"/>
              <a:t>management may be </a:t>
            </a:r>
            <a:r>
              <a:rPr lang="en-US" sz="2900" dirty="0" smtClean="0"/>
              <a:t>supported </a:t>
            </a:r>
            <a:r>
              <a:rPr lang="en-US" sz="2900" dirty="0"/>
              <a:t>by a range of skills, tools, and techniques used to manage time when accomplishing specific tasks, projects and goals complying with a due date. </a:t>
            </a:r>
            <a:endParaRPr lang="en-US" sz="2900" dirty="0" smtClean="0"/>
          </a:p>
        </p:txBody>
      </p:sp>
    </p:spTree>
    <p:extLst>
      <p:ext uri="{BB962C8B-B14F-4D97-AF65-F5344CB8AC3E}">
        <p14:creationId xmlns:p14="http://schemas.microsoft.com/office/powerpoint/2010/main" val="3389144430"/>
      </p:ext>
    </p:extLst>
  </p:cSld>
  <p:clrMapOvr>
    <a:masterClrMapping/>
  </p:clrMapOvr>
  <p:transition>
    <p:whee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533400" y="1752600"/>
            <a:ext cx="8153400" cy="5105400"/>
          </a:xfrm>
        </p:spPr>
        <p:txBody>
          <a:bodyPr>
            <a:noAutofit/>
          </a:bodyPr>
          <a:lstStyle/>
          <a:p>
            <a:pPr marL="398463" indent="-398463" algn="just">
              <a:lnSpc>
                <a:spcPts val="3800"/>
              </a:lnSpc>
              <a:spcBef>
                <a:spcPts val="1800"/>
              </a:spcBef>
              <a:buNone/>
            </a:pPr>
            <a:r>
              <a:rPr lang="en-US" b="1" dirty="0"/>
              <a:t>3</a:t>
            </a:r>
            <a:r>
              <a:rPr lang="en-US" b="1" dirty="0" smtClean="0"/>
              <a:t>) Defining Priorities: </a:t>
            </a:r>
            <a:r>
              <a:rPr lang="en-US" dirty="0" smtClean="0"/>
              <a:t>By defining priorities in life, we can make our self able to manage tasks and thus can reduce our stress. By managing our personal and professional life, our likes and dislikes, our defining goals, our priorities, and our sense of right and wrong, we can reduce our life stresses.</a:t>
            </a:r>
          </a:p>
          <a:p>
            <a:pPr marL="398463" indent="-398463" algn="just">
              <a:lnSpc>
                <a:spcPts val="3800"/>
              </a:lnSpc>
              <a:spcBef>
                <a:spcPts val="1800"/>
              </a:spcBef>
              <a:buNone/>
            </a:pPr>
            <a:r>
              <a:rPr lang="en-US" sz="2900" dirty="0"/>
              <a:t>	</a:t>
            </a:r>
            <a:r>
              <a:rPr lang="en-US" dirty="0" smtClean="0"/>
              <a:t>By </a:t>
            </a:r>
            <a:r>
              <a:rPr lang="en-US" sz="2900" dirty="0" smtClean="0"/>
              <a:t>keeping positive beliefs and attitude of gratitude, we can have a healthy life style with lesser stresses.</a:t>
            </a:r>
          </a:p>
        </p:txBody>
      </p:sp>
    </p:spTree>
    <p:extLst>
      <p:ext uri="{BB962C8B-B14F-4D97-AF65-F5344CB8AC3E}">
        <p14:creationId xmlns:p14="http://schemas.microsoft.com/office/powerpoint/2010/main" val="219770279"/>
      </p:ext>
    </p:extLst>
  </p:cSld>
  <p:clrMapOvr>
    <a:masterClrMapping/>
  </p:clrMapOvr>
  <p:transition>
    <p:whee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228600" y="1524000"/>
            <a:ext cx="8686800" cy="5105400"/>
          </a:xfrm>
        </p:spPr>
        <p:txBody>
          <a:bodyPr>
            <a:noAutofit/>
          </a:bodyPr>
          <a:lstStyle/>
          <a:p>
            <a:pPr algn="just">
              <a:lnSpc>
                <a:spcPts val="3900"/>
              </a:lnSpc>
              <a:spcBef>
                <a:spcPts val="1200"/>
              </a:spcBef>
              <a:buNone/>
            </a:pPr>
            <a:r>
              <a:rPr lang="en-US" sz="2800" b="1" dirty="0"/>
              <a:t>4)  Relaxation technique: </a:t>
            </a:r>
          </a:p>
          <a:p>
            <a:pPr lvl="1" algn="just">
              <a:lnSpc>
                <a:spcPts val="3900"/>
              </a:lnSpc>
              <a:spcBef>
                <a:spcPts val="1200"/>
              </a:spcBef>
            </a:pPr>
            <a:r>
              <a:rPr lang="en-US" sz="2800" dirty="0"/>
              <a:t>A relaxation technique (also known as relaxation training) is any method or procedure that helps a person to relax; to achieve a state of increased calmness; or otherwise reduce levels of anxiety, stress or anger. </a:t>
            </a:r>
          </a:p>
          <a:p>
            <a:pPr lvl="1" algn="just">
              <a:lnSpc>
                <a:spcPts val="3900"/>
              </a:lnSpc>
              <a:spcBef>
                <a:spcPts val="1200"/>
              </a:spcBef>
            </a:pPr>
            <a:r>
              <a:rPr lang="en-US" sz="2800" dirty="0"/>
              <a:t>Relaxation techniques </a:t>
            </a:r>
            <a:r>
              <a:rPr lang="en-US" sz="2800" dirty="0" smtClean="0"/>
              <a:t>includes </a:t>
            </a:r>
            <a:r>
              <a:rPr lang="en-US" sz="2800" u="sng" dirty="0" smtClean="0"/>
              <a:t>slow </a:t>
            </a:r>
            <a:r>
              <a:rPr lang="en-US" sz="2800" u="sng" dirty="0"/>
              <a:t>breathing </a:t>
            </a:r>
            <a:r>
              <a:rPr lang="en-US" sz="2800" u="sng" dirty="0" smtClean="0"/>
              <a:t>exercises with mindfulness</a:t>
            </a:r>
            <a:r>
              <a:rPr lang="en-US" sz="2800" dirty="0" smtClean="0"/>
              <a:t>, that can </a:t>
            </a:r>
            <a:r>
              <a:rPr lang="en-US" sz="2800" dirty="0"/>
              <a:t>decrease muscle tension, </a:t>
            </a:r>
            <a:r>
              <a:rPr lang="en-US" sz="2800" dirty="0" smtClean="0"/>
              <a:t>lowers </a:t>
            </a:r>
            <a:r>
              <a:rPr lang="en-US" sz="2800" dirty="0"/>
              <a:t>the blood pressure and </a:t>
            </a:r>
            <a:r>
              <a:rPr lang="en-US" sz="2800" dirty="0" smtClean="0"/>
              <a:t>slows down </a:t>
            </a:r>
            <a:r>
              <a:rPr lang="en-US" sz="2800" dirty="0"/>
              <a:t>heart and breathe rates. </a:t>
            </a:r>
          </a:p>
        </p:txBody>
      </p:sp>
    </p:spTree>
    <p:extLst>
      <p:ext uri="{BB962C8B-B14F-4D97-AF65-F5344CB8AC3E}">
        <p14:creationId xmlns:p14="http://schemas.microsoft.com/office/powerpoint/2010/main" val="772524916"/>
      </p:ext>
    </p:extLst>
  </p:cSld>
  <p:clrMapOvr>
    <a:masterClrMapping/>
  </p:clrMapOvr>
  <p:transition>
    <p:whee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RELATIONSHIP BETWEEN STRESS AND ILLNESS</a:t>
            </a:r>
            <a:endParaRPr lang="en-US" dirty="0"/>
          </a:p>
        </p:txBody>
      </p:sp>
      <p:sp>
        <p:nvSpPr>
          <p:cNvPr id="3" name="Content Placeholder 2"/>
          <p:cNvSpPr>
            <a:spLocks noGrp="1"/>
          </p:cNvSpPr>
          <p:nvPr>
            <p:ph sz="quarter" idx="1"/>
          </p:nvPr>
        </p:nvSpPr>
        <p:spPr>
          <a:xfrm>
            <a:off x="304800" y="1600200"/>
            <a:ext cx="8534400" cy="4876800"/>
          </a:xfrm>
        </p:spPr>
        <p:txBody>
          <a:bodyPr>
            <a:noAutofit/>
          </a:bodyPr>
          <a:lstStyle/>
          <a:p>
            <a:pPr algn="just"/>
            <a:r>
              <a:rPr lang="en-US" sz="2600" dirty="0" smtClean="0"/>
              <a:t>Relationship between stress and illness is complex.</a:t>
            </a:r>
          </a:p>
          <a:p>
            <a:pPr algn="just"/>
            <a:r>
              <a:rPr lang="en-US" sz="2600" dirty="0" smtClean="0"/>
              <a:t>The exposure to stress varies from person to person. </a:t>
            </a:r>
          </a:p>
          <a:p>
            <a:pPr algn="just"/>
            <a:endParaRPr lang="en-US" sz="2600" dirty="0" smtClean="0"/>
          </a:p>
          <a:p>
            <a:pPr algn="just"/>
            <a:r>
              <a:rPr lang="en-US" sz="2600" dirty="0" smtClean="0"/>
              <a:t>Factors that can cause stress are genetic vulnerability, poor coping style, type of personality and less social support. Not all stresses have negative effect.</a:t>
            </a:r>
          </a:p>
          <a:p>
            <a:pPr algn="just"/>
            <a:endParaRPr lang="en-US" sz="2600" dirty="0" smtClean="0"/>
          </a:p>
          <a:p>
            <a:pPr algn="just"/>
            <a:r>
              <a:rPr lang="en-US" sz="2600" dirty="0" smtClean="0"/>
              <a:t>Studies have shown that short-term stress boosts the immune system, but chronic stress has a significant effect on the immune system that is ultimately visible as an illness. </a:t>
            </a:r>
          </a:p>
        </p:txBody>
      </p:sp>
    </p:spTree>
    <p:extLst>
      <p:ext uri="{BB962C8B-B14F-4D97-AF65-F5344CB8AC3E}">
        <p14:creationId xmlns:p14="http://schemas.microsoft.com/office/powerpoint/2010/main" val="21193243"/>
      </p:ext>
    </p:extLst>
  </p:cSld>
  <p:clrMapOvr>
    <a:masterClrMapping/>
  </p:clrMapOvr>
  <p:transition>
    <p:pull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990600"/>
          </a:xfrm>
        </p:spPr>
        <p:txBody>
          <a:bodyPr/>
          <a:lstStyle/>
          <a:p>
            <a:r>
              <a:rPr lang="en-US" dirty="0" smtClean="0"/>
              <a:t>ANXIETY </a:t>
            </a:r>
            <a:endParaRPr lang="en-US" dirty="0"/>
          </a:p>
        </p:txBody>
      </p:sp>
      <p:sp>
        <p:nvSpPr>
          <p:cNvPr id="3" name="Content Placeholder 2"/>
          <p:cNvSpPr>
            <a:spLocks noGrp="1"/>
          </p:cNvSpPr>
          <p:nvPr>
            <p:ph sz="quarter" idx="1"/>
          </p:nvPr>
        </p:nvSpPr>
        <p:spPr>
          <a:xfrm>
            <a:off x="533400" y="1676400"/>
            <a:ext cx="8080248" cy="4953000"/>
          </a:xfrm>
        </p:spPr>
        <p:txBody>
          <a:bodyPr>
            <a:normAutofit fontScale="92500"/>
          </a:bodyPr>
          <a:lstStyle/>
          <a:p>
            <a:pPr algn="just">
              <a:spcBef>
                <a:spcPts val="1800"/>
              </a:spcBef>
            </a:pPr>
            <a:r>
              <a:rPr lang="en-US" sz="3200" dirty="0"/>
              <a:t>Anxiety is a normal human emotion that everyone experiences at times</a:t>
            </a:r>
            <a:r>
              <a:rPr lang="en-US" sz="3200" dirty="0" smtClean="0"/>
              <a:t>.</a:t>
            </a:r>
          </a:p>
          <a:p>
            <a:pPr algn="just">
              <a:spcBef>
                <a:spcPts val="1800"/>
              </a:spcBef>
            </a:pPr>
            <a:r>
              <a:rPr lang="en-US" sz="3200" dirty="0" err="1" smtClean="0"/>
              <a:t>Def</a:t>
            </a:r>
            <a:r>
              <a:rPr lang="en-US" sz="3200" dirty="0" smtClean="0"/>
              <a:t>: “Worry about future”</a:t>
            </a:r>
          </a:p>
          <a:p>
            <a:pPr algn="just">
              <a:spcBef>
                <a:spcPts val="1800"/>
              </a:spcBef>
            </a:pPr>
            <a:r>
              <a:rPr lang="en-US" sz="3200" dirty="0" smtClean="0"/>
              <a:t>Many </a:t>
            </a:r>
            <a:r>
              <a:rPr lang="en-US" sz="3200" dirty="0"/>
              <a:t>people feel anxious, or nervous, when faced with a problem at work, before taking a test, or making an important </a:t>
            </a:r>
            <a:r>
              <a:rPr lang="en-US" sz="3200" dirty="0" smtClean="0"/>
              <a:t>decision</a:t>
            </a:r>
          </a:p>
          <a:p>
            <a:pPr algn="just">
              <a:spcBef>
                <a:spcPts val="1800"/>
              </a:spcBef>
            </a:pPr>
            <a:r>
              <a:rPr lang="en-US" sz="3200" dirty="0" smtClean="0"/>
              <a:t>Anxiety </a:t>
            </a:r>
            <a:r>
              <a:rPr lang="en-US" sz="3200" dirty="0"/>
              <a:t>disorders, however, are different. They can cause such </a:t>
            </a:r>
            <a:r>
              <a:rPr lang="en-US" sz="3200"/>
              <a:t>distress </a:t>
            </a:r>
            <a:r>
              <a:rPr lang="en-US" sz="3200" smtClean="0"/>
              <a:t>that </a:t>
            </a:r>
            <a:r>
              <a:rPr lang="en-US" sz="3200" dirty="0"/>
              <a:t>interferes with a person's ability to lead a normal life.</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2438400"/>
            <a:ext cx="8153400" cy="3352800"/>
          </a:xfrm>
        </p:spPr>
        <p:txBody>
          <a:bodyPr>
            <a:normAutofit/>
          </a:bodyPr>
          <a:lstStyle/>
          <a:p>
            <a:pPr algn="just">
              <a:lnSpc>
                <a:spcPct val="150000"/>
              </a:lnSpc>
            </a:pPr>
            <a:r>
              <a:rPr lang="en-US" sz="3200" b="1" dirty="0" smtClean="0"/>
              <a:t>Stress occurs when pressure is greater than resources</a:t>
            </a:r>
          </a:p>
          <a:p>
            <a:pPr algn="just">
              <a:lnSpc>
                <a:spcPct val="150000"/>
              </a:lnSpc>
            </a:pPr>
            <a:r>
              <a:rPr lang="en-US" sz="3200" b="1" dirty="0"/>
              <a:t> S = P &gt; </a:t>
            </a:r>
            <a:r>
              <a:rPr lang="en-US" sz="3200" b="1" dirty="0" smtClean="0"/>
              <a:t>R</a:t>
            </a:r>
            <a:endParaRPr lang="en-US" sz="3200" b="1" dirty="0"/>
          </a:p>
        </p:txBody>
      </p:sp>
      <p:sp>
        <p:nvSpPr>
          <p:cNvPr id="4" name="Title 1"/>
          <p:cNvSpPr>
            <a:spLocks noGrp="1"/>
          </p:cNvSpPr>
          <p:nvPr>
            <p:ph type="title"/>
          </p:nvPr>
        </p:nvSpPr>
        <p:spPr>
          <a:xfrm>
            <a:off x="533400" y="228600"/>
            <a:ext cx="8153400" cy="990600"/>
          </a:xfrm>
        </p:spPr>
        <p:txBody>
          <a:bodyPr/>
          <a:lstStyle/>
          <a:p>
            <a:r>
              <a:rPr lang="en-US" dirty="0" smtClean="0"/>
              <a:t>STRESS</a:t>
            </a:r>
            <a:endParaRPr lang="en-US" dirty="0"/>
          </a:p>
        </p:txBody>
      </p:sp>
    </p:spTree>
    <p:extLst>
      <p:ext uri="{BB962C8B-B14F-4D97-AF65-F5344CB8AC3E}">
        <p14:creationId xmlns:p14="http://schemas.microsoft.com/office/powerpoint/2010/main" val="871649764"/>
      </p:ext>
    </p:extLst>
  </p:cSld>
  <p:clrMapOvr>
    <a:masterClrMapping/>
  </p:clrMapOvr>
  <p:transition>
    <p:pull dir="l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ANXIETY</a:t>
            </a:r>
            <a:endParaRPr lang="en-US" dirty="0"/>
          </a:p>
        </p:txBody>
      </p:sp>
      <p:sp>
        <p:nvSpPr>
          <p:cNvPr id="3" name="Content Placeholder 2"/>
          <p:cNvSpPr>
            <a:spLocks noGrp="1"/>
          </p:cNvSpPr>
          <p:nvPr>
            <p:ph sz="quarter" idx="1"/>
          </p:nvPr>
        </p:nvSpPr>
        <p:spPr>
          <a:xfrm>
            <a:off x="612648" y="1600200"/>
            <a:ext cx="8153400" cy="4953000"/>
          </a:xfrm>
        </p:spPr>
        <p:txBody>
          <a:bodyPr>
            <a:noAutofit/>
          </a:bodyPr>
          <a:lstStyle/>
          <a:p>
            <a:pPr>
              <a:lnSpc>
                <a:spcPts val="2800"/>
              </a:lnSpc>
            </a:pPr>
            <a:r>
              <a:rPr lang="en-US" sz="3200" dirty="0"/>
              <a:t>Feelings of panic, fear, and uneasiness</a:t>
            </a:r>
          </a:p>
          <a:p>
            <a:pPr>
              <a:lnSpc>
                <a:spcPts val="2800"/>
              </a:lnSpc>
            </a:pPr>
            <a:r>
              <a:rPr lang="en-US" sz="3200" dirty="0" smtClean="0"/>
              <a:t>Difficulty in </a:t>
            </a:r>
            <a:r>
              <a:rPr lang="en-US" sz="3200" dirty="0"/>
              <a:t>sleeping</a:t>
            </a:r>
          </a:p>
          <a:p>
            <a:pPr>
              <a:lnSpc>
                <a:spcPts val="2800"/>
              </a:lnSpc>
            </a:pPr>
            <a:r>
              <a:rPr lang="en-US" sz="3200" dirty="0"/>
              <a:t>Cold or sweaty </a:t>
            </a:r>
            <a:r>
              <a:rPr lang="en-US" sz="3200" dirty="0" smtClean="0"/>
              <a:t>hands </a:t>
            </a:r>
            <a:r>
              <a:rPr lang="en-US" sz="3200" dirty="0"/>
              <a:t>and/or feet</a:t>
            </a:r>
          </a:p>
          <a:p>
            <a:pPr>
              <a:lnSpc>
                <a:spcPts val="2800"/>
              </a:lnSpc>
            </a:pPr>
            <a:r>
              <a:rPr lang="en-US" sz="3200" dirty="0"/>
              <a:t>Shortness of breath</a:t>
            </a:r>
          </a:p>
          <a:p>
            <a:pPr>
              <a:lnSpc>
                <a:spcPts val="2800"/>
              </a:lnSpc>
            </a:pPr>
            <a:r>
              <a:rPr lang="en-US" sz="3200" dirty="0"/>
              <a:t>Heart palpitations</a:t>
            </a:r>
          </a:p>
          <a:p>
            <a:pPr>
              <a:lnSpc>
                <a:spcPts val="2800"/>
              </a:lnSpc>
            </a:pPr>
            <a:r>
              <a:rPr lang="en-US" sz="3200" dirty="0"/>
              <a:t>An inability </a:t>
            </a:r>
            <a:r>
              <a:rPr lang="en-US" sz="3200" dirty="0" smtClean="0"/>
              <a:t>to remain </a:t>
            </a:r>
            <a:r>
              <a:rPr lang="en-US" sz="3200" dirty="0"/>
              <a:t>still and calm</a:t>
            </a:r>
          </a:p>
          <a:p>
            <a:pPr>
              <a:lnSpc>
                <a:spcPts val="2800"/>
              </a:lnSpc>
            </a:pPr>
            <a:r>
              <a:rPr lang="en-US" sz="3200" dirty="0" smtClean="0"/>
              <a:t>Dryness of </a:t>
            </a:r>
            <a:r>
              <a:rPr lang="en-US" sz="3200" dirty="0"/>
              <a:t>mouth</a:t>
            </a:r>
          </a:p>
          <a:p>
            <a:pPr>
              <a:lnSpc>
                <a:spcPts val="2800"/>
              </a:lnSpc>
            </a:pPr>
            <a:r>
              <a:rPr lang="en-US" sz="3200" dirty="0"/>
              <a:t>Numbness or tingling in the hands or feet</a:t>
            </a:r>
          </a:p>
          <a:p>
            <a:pPr>
              <a:lnSpc>
                <a:spcPts val="2800"/>
              </a:lnSpc>
            </a:pPr>
            <a:r>
              <a:rPr lang="en-US" sz="3200" dirty="0"/>
              <a:t>Nausea</a:t>
            </a:r>
          </a:p>
          <a:p>
            <a:pPr>
              <a:lnSpc>
                <a:spcPts val="2800"/>
              </a:lnSpc>
            </a:pPr>
            <a:r>
              <a:rPr lang="en-US" sz="3200" dirty="0"/>
              <a:t>Muscle tension</a:t>
            </a:r>
          </a:p>
          <a:p>
            <a:pPr>
              <a:lnSpc>
                <a:spcPts val="2800"/>
              </a:lnSpc>
            </a:pPr>
            <a:r>
              <a:rPr lang="en-US" sz="3200" dirty="0"/>
              <a:t>Dizziness</a:t>
            </a: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edg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edg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edg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edg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edg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edg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edg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edg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COPING TECHNIQUES</a:t>
            </a:r>
            <a:endParaRPr lang="en-US" dirty="0"/>
          </a:p>
        </p:txBody>
      </p:sp>
      <p:sp>
        <p:nvSpPr>
          <p:cNvPr id="3" name="Content Placeholder 2"/>
          <p:cNvSpPr>
            <a:spLocks noGrp="1"/>
          </p:cNvSpPr>
          <p:nvPr>
            <p:ph sz="quarter" idx="1"/>
          </p:nvPr>
        </p:nvSpPr>
        <p:spPr>
          <a:xfrm>
            <a:off x="612648" y="1600200"/>
            <a:ext cx="8153400" cy="5029200"/>
          </a:xfrm>
        </p:spPr>
        <p:txBody>
          <a:bodyPr>
            <a:noAutofit/>
          </a:bodyPr>
          <a:lstStyle/>
          <a:p>
            <a:pPr algn="just">
              <a:lnSpc>
                <a:spcPts val="3000"/>
              </a:lnSpc>
            </a:pPr>
            <a:r>
              <a:rPr lang="en-US" sz="3000" dirty="0" smtClean="0"/>
              <a:t>Morris (1990) described several important stress reducing techniques:</a:t>
            </a:r>
          </a:p>
          <a:p>
            <a:pPr marL="834390" lvl="1" indent="-514350" algn="just">
              <a:lnSpc>
                <a:spcPts val="3000"/>
              </a:lnSpc>
              <a:buClr>
                <a:schemeClr val="tx1"/>
              </a:buClr>
              <a:buFont typeface="+mj-lt"/>
              <a:buAutoNum type="arabicPeriod"/>
            </a:pPr>
            <a:r>
              <a:rPr lang="en-US" sz="3000" dirty="0" smtClean="0"/>
              <a:t>Crying</a:t>
            </a:r>
          </a:p>
          <a:p>
            <a:pPr marL="834390" lvl="1" indent="-514350" algn="just">
              <a:lnSpc>
                <a:spcPts val="3000"/>
              </a:lnSpc>
              <a:buClr>
                <a:schemeClr val="tx1"/>
              </a:buClr>
              <a:buFont typeface="+mj-lt"/>
              <a:buAutoNum type="arabicPeriod"/>
            </a:pPr>
            <a:r>
              <a:rPr lang="en-US" sz="3000" dirty="0" smtClean="0"/>
              <a:t>Sharing</a:t>
            </a:r>
          </a:p>
          <a:p>
            <a:pPr marL="834390" lvl="1" indent="-514350" algn="just">
              <a:lnSpc>
                <a:spcPts val="3000"/>
              </a:lnSpc>
              <a:buClr>
                <a:schemeClr val="tx1"/>
              </a:buClr>
              <a:buFont typeface="+mj-lt"/>
              <a:buAutoNum type="arabicPeriod"/>
            </a:pPr>
            <a:r>
              <a:rPr lang="en-US" sz="3000" dirty="0" smtClean="0"/>
              <a:t>Humor</a:t>
            </a:r>
          </a:p>
          <a:p>
            <a:pPr marL="834390" lvl="1" indent="-514350" algn="just">
              <a:lnSpc>
                <a:spcPts val="3000"/>
              </a:lnSpc>
              <a:buClr>
                <a:schemeClr val="tx1"/>
              </a:buClr>
              <a:buFont typeface="+mj-lt"/>
              <a:buAutoNum type="arabicPeriod"/>
            </a:pPr>
            <a:r>
              <a:rPr lang="en-US" sz="3000" dirty="0" smtClean="0"/>
              <a:t>Seeking help</a:t>
            </a:r>
          </a:p>
          <a:p>
            <a:pPr marL="834390" lvl="1" indent="-514350" algn="just">
              <a:lnSpc>
                <a:spcPts val="3000"/>
              </a:lnSpc>
              <a:buClr>
                <a:schemeClr val="tx1"/>
              </a:buClr>
              <a:buFont typeface="+mj-lt"/>
              <a:buAutoNum type="arabicPeriod"/>
            </a:pPr>
            <a:r>
              <a:rPr lang="en-US" sz="3000" dirty="0" smtClean="0"/>
              <a:t>Adjustment</a:t>
            </a:r>
          </a:p>
          <a:p>
            <a:pPr marL="834390" lvl="1" indent="-514350" algn="just">
              <a:lnSpc>
                <a:spcPts val="3000"/>
              </a:lnSpc>
              <a:buClr>
                <a:schemeClr val="tx1"/>
              </a:buClr>
              <a:buFont typeface="+mj-lt"/>
              <a:buAutoNum type="arabicPeriod"/>
            </a:pPr>
            <a:r>
              <a:rPr lang="en-US" sz="3000" dirty="0" smtClean="0"/>
              <a:t>Attack </a:t>
            </a:r>
          </a:p>
          <a:p>
            <a:pPr marL="834390" lvl="1" indent="-514350" algn="just">
              <a:lnSpc>
                <a:spcPts val="3000"/>
              </a:lnSpc>
              <a:buClr>
                <a:schemeClr val="tx1"/>
              </a:buClr>
              <a:buFont typeface="+mj-lt"/>
              <a:buAutoNum type="arabicPeriod"/>
            </a:pPr>
            <a:r>
              <a:rPr lang="en-US" sz="3000" dirty="0" smtClean="0"/>
              <a:t>Withdrawal</a:t>
            </a:r>
          </a:p>
          <a:p>
            <a:pPr marL="514350" indent="-514350" algn="just">
              <a:lnSpc>
                <a:spcPts val="3000"/>
              </a:lnSpc>
              <a:buFont typeface="+mj-lt"/>
              <a:buAutoNum type="arabicPeriod"/>
            </a:pPr>
            <a:endParaRPr lang="en-US" sz="3000"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marL="320040" lvl="1" indent="-320040">
              <a:spcBef>
                <a:spcPts val="700"/>
              </a:spcBef>
              <a:buClr>
                <a:schemeClr val="accent2"/>
              </a:buClr>
              <a:buSzPct val="60000"/>
              <a:buNone/>
            </a:pPr>
            <a:r>
              <a:rPr lang="en-US" sz="3000" dirty="0" smtClean="0"/>
              <a:t>8.  Compromise</a:t>
            </a:r>
          </a:p>
          <a:p>
            <a:pPr marL="320040" lvl="1" indent="-320040">
              <a:spcBef>
                <a:spcPts val="700"/>
              </a:spcBef>
              <a:buClr>
                <a:schemeClr val="accent2"/>
              </a:buClr>
              <a:buSzPct val="60000"/>
              <a:buNone/>
            </a:pPr>
            <a:r>
              <a:rPr lang="en-US" sz="3000" dirty="0"/>
              <a:t>9</a:t>
            </a:r>
            <a:r>
              <a:rPr lang="en-US" sz="3000" smtClean="0"/>
              <a:t>.  Stress </a:t>
            </a:r>
            <a:r>
              <a:rPr lang="en-US" sz="3000" dirty="0" smtClean="0"/>
              <a:t>inoculation</a:t>
            </a:r>
          </a:p>
          <a:p>
            <a:pPr marL="320040" lvl="1" indent="-320040">
              <a:spcBef>
                <a:spcPts val="700"/>
              </a:spcBef>
              <a:buClr>
                <a:schemeClr val="accent2"/>
              </a:buClr>
              <a:buSzPct val="60000"/>
              <a:buNone/>
            </a:pPr>
            <a:r>
              <a:rPr lang="en-US" sz="3000" dirty="0" smtClean="0"/>
              <a:t>10. Time management </a:t>
            </a:r>
          </a:p>
          <a:p>
            <a:pPr marL="320040" lvl="1" indent="-320040" algn="just">
              <a:spcBef>
                <a:spcPts val="700"/>
              </a:spcBef>
              <a:buClr>
                <a:schemeClr val="accent2"/>
              </a:buClr>
              <a:buSzPct val="60000"/>
              <a:buNone/>
            </a:pPr>
            <a:endParaRPr lang="en-US" sz="3000" dirty="0" smtClean="0"/>
          </a:p>
          <a:p>
            <a:pPr marL="320040" lvl="1" indent="-320040" algn="just">
              <a:spcBef>
                <a:spcPts val="700"/>
              </a:spcBef>
              <a:buClr>
                <a:schemeClr val="accent2"/>
              </a:buClr>
              <a:buSzPct val="60000"/>
              <a:buNone/>
            </a:pPr>
            <a:r>
              <a:rPr lang="en-US" sz="3000" b="1" dirty="0" smtClean="0"/>
              <a:t>“These coping techniques do not solve problems that lead to stress, but rather help to reduce the stress so that the individual can try more for re-adjustment.”</a:t>
            </a:r>
          </a:p>
          <a:p>
            <a:endParaRPr lang="en-US" dirty="0"/>
          </a:p>
        </p:txBody>
      </p:sp>
    </p:spTree>
  </p:cSld>
  <p:clrMapOvr>
    <a:masterClrMapping/>
  </p:clrMapOvr>
  <p:transition>
    <p:diamon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152400" y="1600200"/>
            <a:ext cx="8613648" cy="5029200"/>
          </a:xfrm>
        </p:spPr>
        <p:txBody>
          <a:bodyPr>
            <a:noAutofit/>
          </a:bodyPr>
          <a:lstStyle/>
          <a:p>
            <a:pPr marL="514350" indent="-514350" algn="just">
              <a:buAutoNum type="arabicPeriod"/>
            </a:pPr>
            <a:r>
              <a:rPr lang="en-US" sz="3200" u="sng" dirty="0" smtClean="0"/>
              <a:t>Crying:</a:t>
            </a:r>
            <a:r>
              <a:rPr lang="en-US" sz="3200" dirty="0"/>
              <a:t> </a:t>
            </a:r>
            <a:r>
              <a:rPr lang="en-US" sz="3200" dirty="0" smtClean="0"/>
              <a:t>is extremely useful in releasing tension from a stressful situation. Although adults (specially males)</a:t>
            </a:r>
            <a:r>
              <a:rPr lang="en-US" sz="3200" dirty="0"/>
              <a:t> </a:t>
            </a:r>
            <a:r>
              <a:rPr lang="en-US" sz="3200" dirty="0" smtClean="0"/>
              <a:t>are taught not to cry (in our society). We all sometimes cry when the pressure is too high. This helps us to release tension and become relax.</a:t>
            </a:r>
          </a:p>
          <a:p>
            <a:pPr marL="514350" indent="-514350" algn="just">
              <a:buAutoNum type="arabicPeriod"/>
            </a:pPr>
            <a:r>
              <a:rPr lang="en-US" sz="3200" u="sng" dirty="0" smtClean="0"/>
              <a:t>Sharing:</a:t>
            </a:r>
            <a:r>
              <a:rPr lang="en-US" sz="3200" dirty="0" smtClean="0"/>
              <a:t> An important way of dealing with stress is talking about your problem with someone else. Sharing your problem with someone makes you feel better. </a:t>
            </a:r>
          </a:p>
        </p:txBody>
      </p:sp>
    </p:spTree>
    <p:extLst>
      <p:ext uri="{BB962C8B-B14F-4D97-AF65-F5344CB8AC3E}">
        <p14:creationId xmlns:p14="http://schemas.microsoft.com/office/powerpoint/2010/main" val="1606179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228600" y="1600200"/>
            <a:ext cx="8610600" cy="5029200"/>
          </a:xfrm>
        </p:spPr>
        <p:txBody>
          <a:bodyPr>
            <a:noAutofit/>
          </a:bodyPr>
          <a:lstStyle/>
          <a:p>
            <a:pPr marL="0" indent="0" algn="just">
              <a:buNone/>
            </a:pPr>
            <a:r>
              <a:rPr lang="en-US" sz="2800" dirty="0" smtClean="0"/>
              <a:t>3. </a:t>
            </a:r>
            <a:r>
              <a:rPr lang="en-US" sz="2800" u="sng" dirty="0" smtClean="0"/>
              <a:t>Humor:</a:t>
            </a:r>
            <a:r>
              <a:rPr lang="en-US" sz="2800" dirty="0" smtClean="0"/>
              <a:t> “laughter is the best medicine”</a:t>
            </a:r>
          </a:p>
          <a:p>
            <a:pPr marL="0" indent="0" algn="just">
              <a:buNone/>
            </a:pPr>
            <a:r>
              <a:rPr lang="en-US" sz="2800" dirty="0"/>
              <a:t> </a:t>
            </a:r>
            <a:r>
              <a:rPr lang="en-US" sz="2800" dirty="0" smtClean="0"/>
              <a:t>  If we can laugh about our problems, the stress is reduced. Through laughter we are able to accept pain and disappointment, and we can begin to solve our problems more effectively.</a:t>
            </a:r>
          </a:p>
          <a:p>
            <a:pPr marL="0" indent="0" algn="just">
              <a:buNone/>
            </a:pPr>
            <a:r>
              <a:rPr lang="en-US" sz="2800" dirty="0" smtClean="0"/>
              <a:t>4. </a:t>
            </a:r>
            <a:r>
              <a:rPr lang="en-US" sz="2800" u="sng" dirty="0" smtClean="0"/>
              <a:t>Seeking Help:</a:t>
            </a:r>
            <a:r>
              <a:rPr lang="en-US" sz="2800" dirty="0" smtClean="0"/>
              <a:t> Often we are unable to deal with the </a:t>
            </a:r>
          </a:p>
          <a:p>
            <a:pPr marL="0" indent="0" algn="just">
              <a:buNone/>
            </a:pPr>
            <a:r>
              <a:rPr lang="en-US" sz="2800" dirty="0"/>
              <a:t> </a:t>
            </a:r>
            <a:r>
              <a:rPr lang="en-US" sz="2800" dirty="0" smtClean="0"/>
              <a:t>   problems by ourselves more effectively. It is often hard to admit ourselves that we need outside help. Find information from library. Visit a counselor. Talk to a teacher. See a friend</a:t>
            </a:r>
            <a:endParaRPr lang="en-US" sz="2800" u="sng" dirty="0"/>
          </a:p>
        </p:txBody>
      </p:sp>
    </p:spTree>
    <p:extLst>
      <p:ext uri="{BB962C8B-B14F-4D97-AF65-F5344CB8AC3E}">
        <p14:creationId xmlns:p14="http://schemas.microsoft.com/office/powerpoint/2010/main" val="331342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1752600"/>
            <a:ext cx="8153400" cy="4495800"/>
          </a:xfrm>
        </p:spPr>
        <p:txBody>
          <a:bodyPr/>
          <a:lstStyle/>
          <a:p>
            <a:pPr marL="0" indent="0" algn="just">
              <a:buNone/>
            </a:pPr>
            <a:r>
              <a:rPr lang="en-US" dirty="0" smtClean="0"/>
              <a:t>5. </a:t>
            </a:r>
            <a:r>
              <a:rPr lang="en-US" u="sng" dirty="0" smtClean="0"/>
              <a:t>Adjustment:</a:t>
            </a:r>
            <a:r>
              <a:rPr lang="en-US" dirty="0" smtClean="0"/>
              <a:t> Task oriented coping responses require that the person evaluate the stressful situation accurately and then formulate a plan to solve the problem. Three basic task-oriented coping include </a:t>
            </a:r>
            <a:r>
              <a:rPr lang="en-US" b="1" dirty="0" smtClean="0"/>
              <a:t>attack</a:t>
            </a:r>
            <a:r>
              <a:rPr lang="en-US" dirty="0" smtClean="0"/>
              <a:t>, </a:t>
            </a:r>
            <a:r>
              <a:rPr lang="en-US" b="1" dirty="0" smtClean="0"/>
              <a:t>withdrawal</a:t>
            </a:r>
            <a:r>
              <a:rPr lang="en-US" dirty="0" smtClean="0"/>
              <a:t> and </a:t>
            </a:r>
            <a:r>
              <a:rPr lang="en-US" b="1" dirty="0" smtClean="0"/>
              <a:t>compromise</a:t>
            </a:r>
            <a:r>
              <a:rPr lang="en-US" dirty="0" smtClean="0"/>
              <a:t>.</a:t>
            </a:r>
            <a:endParaRPr lang="en-US" u="sng" dirty="0"/>
          </a:p>
        </p:txBody>
      </p:sp>
    </p:spTree>
    <p:extLst>
      <p:ext uri="{BB962C8B-B14F-4D97-AF65-F5344CB8AC3E}">
        <p14:creationId xmlns:p14="http://schemas.microsoft.com/office/powerpoint/2010/main" val="8373346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4800" y="1600200"/>
            <a:ext cx="8461248" cy="5029200"/>
          </a:xfrm>
        </p:spPr>
        <p:txBody>
          <a:bodyPr>
            <a:normAutofit lnSpcReduction="10000"/>
          </a:bodyPr>
          <a:lstStyle/>
          <a:p>
            <a:pPr marL="0" indent="0" algn="just">
              <a:buNone/>
            </a:pPr>
            <a:r>
              <a:rPr lang="en-US" dirty="0" smtClean="0"/>
              <a:t>6. </a:t>
            </a:r>
            <a:r>
              <a:rPr lang="en-US" u="sng" dirty="0"/>
              <a:t>A</a:t>
            </a:r>
            <a:r>
              <a:rPr lang="en-US" u="sng" dirty="0" smtClean="0"/>
              <a:t>ttack:</a:t>
            </a:r>
            <a:r>
              <a:rPr lang="en-US" dirty="0" smtClean="0"/>
              <a:t> In attack, the person meets the problem face-to-face. The first task is to survey the problem and determine a course of action. It is important to remain flexible and seek additional information, if the problem requires it.</a:t>
            </a:r>
          </a:p>
          <a:p>
            <a:pPr marL="0" indent="0" algn="just">
              <a:buNone/>
            </a:pPr>
            <a:endParaRPr lang="en-US" dirty="0" smtClean="0"/>
          </a:p>
          <a:p>
            <a:pPr marL="0" indent="0" algn="just">
              <a:buNone/>
            </a:pPr>
            <a:r>
              <a:rPr lang="en-US" dirty="0" smtClean="0"/>
              <a:t>7. </a:t>
            </a:r>
            <a:r>
              <a:rPr lang="en-US" u="sng" dirty="0" smtClean="0"/>
              <a:t>Withdrawal:</a:t>
            </a:r>
            <a:r>
              <a:rPr lang="en-US" dirty="0" smtClean="0"/>
              <a:t> Sometimes it is wise to reassess the situation and decide to withdraw. If you have chosen an inappropriate goal that is unachievable, its wise to admit defeat, leave the situation and establish a new direction.</a:t>
            </a:r>
            <a:endParaRPr lang="en-US" dirty="0"/>
          </a:p>
        </p:txBody>
      </p:sp>
    </p:spTree>
    <p:extLst>
      <p:ext uri="{BB962C8B-B14F-4D97-AF65-F5344CB8AC3E}">
        <p14:creationId xmlns:p14="http://schemas.microsoft.com/office/powerpoint/2010/main" val="30348900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1752600"/>
            <a:ext cx="8153400" cy="4495800"/>
          </a:xfrm>
        </p:spPr>
        <p:txBody>
          <a:bodyPr/>
          <a:lstStyle/>
          <a:p>
            <a:pPr marL="0" indent="0" algn="just">
              <a:buNone/>
            </a:pPr>
            <a:r>
              <a:rPr lang="en-US" dirty="0" smtClean="0"/>
              <a:t>8. </a:t>
            </a:r>
            <a:r>
              <a:rPr lang="en-US" u="sng" dirty="0" smtClean="0"/>
              <a:t>Compromise:</a:t>
            </a:r>
            <a:r>
              <a:rPr lang="en-US" dirty="0" smtClean="0"/>
              <a:t> When you are unable to reach a particular goal, its time to sit back and think about your options. Perhaps you could reach the goal through some other way.</a:t>
            </a:r>
          </a:p>
          <a:p>
            <a:pPr marL="0" indent="0" algn="just">
              <a:buNone/>
            </a:pPr>
            <a:r>
              <a:rPr lang="en-US" dirty="0" smtClean="0"/>
              <a:t>E.g., If you find Medical degree is impossible, perhaps a degree in DPT/MLT/DT would satisfy you.</a:t>
            </a:r>
          </a:p>
        </p:txBody>
      </p:sp>
    </p:spTree>
    <p:extLst>
      <p:ext uri="{BB962C8B-B14F-4D97-AF65-F5344CB8AC3E}">
        <p14:creationId xmlns:p14="http://schemas.microsoft.com/office/powerpoint/2010/main" val="38587607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81000" y="1600200"/>
            <a:ext cx="8385048" cy="5181600"/>
          </a:xfrm>
        </p:spPr>
        <p:txBody>
          <a:bodyPr>
            <a:noAutofit/>
          </a:bodyPr>
          <a:lstStyle/>
          <a:p>
            <a:pPr marL="0" indent="0" algn="just">
              <a:buNone/>
            </a:pPr>
            <a:r>
              <a:rPr lang="en-US" sz="2700" dirty="0"/>
              <a:t>9. </a:t>
            </a:r>
            <a:r>
              <a:rPr lang="en-US" sz="2700" u="sng" dirty="0" smtClean="0"/>
              <a:t>Stress inoculation:</a:t>
            </a:r>
            <a:r>
              <a:rPr lang="en-US" sz="2700" dirty="0" smtClean="0"/>
              <a:t> “Inoculation means vaccination”</a:t>
            </a:r>
          </a:p>
          <a:p>
            <a:pPr marL="0" indent="0" algn="just">
              <a:buNone/>
            </a:pPr>
            <a:r>
              <a:rPr lang="en-US" sz="2700" dirty="0" smtClean="0"/>
              <a:t>There are three phases of stress inoculation.</a:t>
            </a:r>
          </a:p>
          <a:p>
            <a:pPr marL="514350" indent="-514350" algn="just">
              <a:buFont typeface="+mj-lt"/>
              <a:buAutoNum type="alphaLcParenR"/>
            </a:pPr>
            <a:r>
              <a:rPr lang="en-US" sz="2700" b="1" u="sng" dirty="0" smtClean="0"/>
              <a:t>Education phase</a:t>
            </a:r>
            <a:r>
              <a:rPr lang="en-US" sz="2700" u="sng" dirty="0"/>
              <a:t>:</a:t>
            </a:r>
            <a:r>
              <a:rPr lang="en-US" sz="2700" dirty="0" smtClean="0"/>
              <a:t> </a:t>
            </a:r>
            <a:r>
              <a:rPr lang="en-US" sz="2700" dirty="0"/>
              <a:t>S</a:t>
            </a:r>
            <a:r>
              <a:rPr lang="en-US" sz="2700" dirty="0" smtClean="0"/>
              <a:t>pecific information about what to expect is given to the individual.</a:t>
            </a:r>
          </a:p>
          <a:p>
            <a:pPr marL="0" indent="0" algn="just">
              <a:buNone/>
            </a:pPr>
            <a:r>
              <a:rPr lang="en-US" sz="2700" dirty="0" smtClean="0"/>
              <a:t>      For example, someone is going to hospital for a </a:t>
            </a:r>
          </a:p>
          <a:p>
            <a:pPr marL="0" indent="0" algn="just">
              <a:buNone/>
            </a:pPr>
            <a:r>
              <a:rPr lang="en-US" sz="2700" dirty="0"/>
              <a:t> </a:t>
            </a:r>
            <a:r>
              <a:rPr lang="en-US" sz="2700" dirty="0" smtClean="0"/>
              <a:t>     surgery, will be able to cope better if he knows </a:t>
            </a:r>
          </a:p>
          <a:p>
            <a:pPr marL="0" indent="0" algn="just">
              <a:buNone/>
            </a:pPr>
            <a:r>
              <a:rPr lang="en-US" sz="2700" dirty="0"/>
              <a:t> </a:t>
            </a:r>
            <a:r>
              <a:rPr lang="en-US" sz="2700" dirty="0" smtClean="0"/>
              <a:t>     what to expect.</a:t>
            </a:r>
          </a:p>
          <a:p>
            <a:pPr marL="514350" indent="-514350" algn="just">
              <a:buFont typeface="+mj-lt"/>
              <a:buAutoNum type="alphaLcParenR"/>
            </a:pPr>
            <a:r>
              <a:rPr lang="en-US" sz="2700" b="1" u="sng" dirty="0" smtClean="0"/>
              <a:t>Rehearsal phase</a:t>
            </a:r>
            <a:r>
              <a:rPr lang="en-US" sz="2700" u="sng" dirty="0"/>
              <a:t>:</a:t>
            </a:r>
            <a:r>
              <a:rPr lang="en-US" sz="2700" dirty="0" smtClean="0"/>
              <a:t> the person practices the threatening event in safe surroundings.</a:t>
            </a:r>
          </a:p>
          <a:p>
            <a:pPr marL="514350" indent="-514350" algn="just">
              <a:buFont typeface="+mj-lt"/>
              <a:buAutoNum type="alphaLcParenR"/>
            </a:pPr>
            <a:r>
              <a:rPr lang="en-US" sz="2700" b="1" u="sng" dirty="0" smtClean="0"/>
              <a:t>Implementation phase</a:t>
            </a:r>
            <a:r>
              <a:rPr lang="en-US" sz="2700" dirty="0"/>
              <a:t>:</a:t>
            </a:r>
            <a:r>
              <a:rPr lang="en-US" sz="2700" dirty="0" smtClean="0"/>
              <a:t> the person actually carries out the plan.</a:t>
            </a:r>
            <a:endParaRPr lang="en-US" sz="2700" b="1" u="sng" dirty="0"/>
          </a:p>
        </p:txBody>
      </p:sp>
    </p:spTree>
    <p:extLst>
      <p:ext uri="{BB962C8B-B14F-4D97-AF65-F5344CB8AC3E}">
        <p14:creationId xmlns:p14="http://schemas.microsoft.com/office/powerpoint/2010/main" val="24497941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533400" y="1828800"/>
            <a:ext cx="8153400" cy="4495800"/>
          </a:xfrm>
        </p:spPr>
        <p:txBody>
          <a:bodyPr>
            <a:normAutofit/>
          </a:bodyPr>
          <a:lstStyle/>
          <a:p>
            <a:pPr marL="0" indent="0" algn="just">
              <a:buNone/>
            </a:pPr>
            <a:r>
              <a:rPr lang="en-US" sz="3200" dirty="0" smtClean="0"/>
              <a:t>10. </a:t>
            </a:r>
            <a:r>
              <a:rPr lang="en-US" sz="3200" u="sng" dirty="0" smtClean="0"/>
              <a:t>Time management:</a:t>
            </a:r>
            <a:r>
              <a:rPr lang="en-US" sz="3200" dirty="0" smtClean="0"/>
              <a:t> The easiest way of analyzing your use of time is to keep a time record for a week. Every half hour throughout the day, what you are doing. Then analyze how much time you are spending on various activities.</a:t>
            </a:r>
            <a:endParaRPr lang="en-US" sz="3200" u="sng" dirty="0"/>
          </a:p>
        </p:txBody>
      </p:sp>
    </p:spTree>
    <p:extLst>
      <p:ext uri="{BB962C8B-B14F-4D97-AF65-F5344CB8AC3E}">
        <p14:creationId xmlns:p14="http://schemas.microsoft.com/office/powerpoint/2010/main" val="916546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lstStyle/>
          <a:p>
            <a:r>
              <a:rPr lang="en-US" dirty="0" smtClean="0"/>
              <a:t>STRESS</a:t>
            </a:r>
            <a:endParaRPr lang="en-US" dirty="0"/>
          </a:p>
        </p:txBody>
      </p:sp>
      <p:sp>
        <p:nvSpPr>
          <p:cNvPr id="3" name="Content Placeholder 2"/>
          <p:cNvSpPr>
            <a:spLocks noGrp="1"/>
          </p:cNvSpPr>
          <p:nvPr>
            <p:ph sz="quarter" idx="1"/>
          </p:nvPr>
        </p:nvSpPr>
        <p:spPr>
          <a:xfrm>
            <a:off x="612648" y="1600200"/>
            <a:ext cx="8153400" cy="4648200"/>
          </a:xfrm>
        </p:spPr>
        <p:txBody>
          <a:bodyPr>
            <a:noAutofit/>
          </a:bodyPr>
          <a:lstStyle/>
          <a:p>
            <a:pPr algn="just"/>
            <a:r>
              <a:rPr lang="en-US" sz="3200" b="1" dirty="0"/>
              <a:t>A state of mental or emotional tension resulting from adverse or demanding circumstances </a:t>
            </a:r>
            <a:endParaRPr lang="en-US" sz="3200" b="1" dirty="0" smtClean="0"/>
          </a:p>
          <a:p>
            <a:pPr algn="just"/>
            <a:r>
              <a:rPr lang="en-US" sz="3200" b="1" dirty="0" smtClean="0"/>
              <a:t>Stress </a:t>
            </a:r>
            <a:r>
              <a:rPr lang="en-US" sz="3200" b="1" dirty="0"/>
              <a:t>may be defined as </a:t>
            </a:r>
            <a:r>
              <a:rPr lang="en-US" sz="3200" b="1" dirty="0" smtClean="0"/>
              <a:t>“a </a:t>
            </a:r>
            <a:r>
              <a:rPr lang="en-US" sz="3200" b="1" dirty="0"/>
              <a:t>state of psychological and / or physiological </a:t>
            </a:r>
            <a:r>
              <a:rPr lang="en-US" sz="3200" b="1" dirty="0" smtClean="0"/>
              <a:t>imbalance resulting </a:t>
            </a:r>
            <a:r>
              <a:rPr lang="en-US" sz="3200" b="1" dirty="0"/>
              <a:t>from the </a:t>
            </a:r>
            <a:r>
              <a:rPr lang="en-US" sz="3200" b="1" dirty="0" smtClean="0"/>
              <a:t>disproportion </a:t>
            </a:r>
            <a:r>
              <a:rPr lang="en-US" sz="3200" b="1" dirty="0"/>
              <a:t>between situational demand and the </a:t>
            </a:r>
            <a:r>
              <a:rPr lang="en-US" sz="3200" b="1" dirty="0" smtClean="0"/>
              <a:t>individual’s ability and </a:t>
            </a:r>
            <a:r>
              <a:rPr lang="en-US" sz="3200" b="1" dirty="0"/>
              <a:t>/ or motivation to meet those demands</a:t>
            </a:r>
            <a:r>
              <a:rPr lang="en-US" sz="3200" b="1" dirty="0" smtClean="0"/>
              <a:t>.”</a:t>
            </a:r>
          </a:p>
        </p:txBody>
      </p:sp>
    </p:spTree>
    <p:extLst>
      <p:ext uri="{BB962C8B-B14F-4D97-AF65-F5344CB8AC3E}">
        <p14:creationId xmlns:p14="http://schemas.microsoft.com/office/powerpoint/2010/main" val="3506560070"/>
      </p:ext>
    </p:extLst>
  </p:cSld>
  <p:clrMapOvr>
    <a:masterClrMapping/>
  </p:clrMapOvr>
  <p:transition>
    <p:pull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8077200" cy="990600"/>
          </a:xfrm>
        </p:spPr>
        <p:txBody>
          <a:bodyPr>
            <a:noAutofit/>
          </a:bodyPr>
          <a:lstStyle/>
          <a:p>
            <a:pPr algn="ctr"/>
            <a:r>
              <a:rPr lang="en-US" sz="6000" b="1" dirty="0" smtClean="0">
                <a:solidFill>
                  <a:schemeClr val="tx1"/>
                </a:solidFill>
              </a:rPr>
              <a:t>Thank you</a:t>
            </a:r>
            <a:endParaRPr lang="en-US" sz="6000" b="1" dirty="0">
              <a:solidFill>
                <a:schemeClr val="tx1"/>
              </a:solidFill>
            </a:endParaRPr>
          </a:p>
        </p:txBody>
      </p:sp>
      <p:sp>
        <p:nvSpPr>
          <p:cNvPr id="4" name="Subtitle 3"/>
          <p:cNvSpPr>
            <a:spLocks noGrp="1"/>
          </p:cNvSpPr>
          <p:nvPr>
            <p:ph type="subTitle" idx="1"/>
          </p:nvPr>
        </p:nvSpPr>
        <p:spPr/>
        <p:txBody>
          <a:bodyPr/>
          <a:lstStyle/>
          <a:p>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lstStyle/>
          <a:p>
            <a:r>
              <a:rPr lang="en-US" dirty="0" smtClean="0"/>
              <a:t>STRESS</a:t>
            </a:r>
            <a:endParaRPr lang="en-US" dirty="0"/>
          </a:p>
        </p:txBody>
      </p:sp>
      <p:sp>
        <p:nvSpPr>
          <p:cNvPr id="3" name="Content Placeholder 2"/>
          <p:cNvSpPr>
            <a:spLocks noGrp="1"/>
          </p:cNvSpPr>
          <p:nvPr>
            <p:ph sz="quarter" idx="1"/>
          </p:nvPr>
        </p:nvSpPr>
        <p:spPr>
          <a:xfrm>
            <a:off x="533400" y="1828800"/>
            <a:ext cx="8153400" cy="3733800"/>
          </a:xfrm>
        </p:spPr>
        <p:txBody>
          <a:bodyPr>
            <a:noAutofit/>
          </a:bodyPr>
          <a:lstStyle/>
          <a:p>
            <a:pPr algn="just">
              <a:lnSpc>
                <a:spcPts val="4200"/>
              </a:lnSpc>
            </a:pPr>
            <a:r>
              <a:rPr lang="en-US" sz="3200" b="1" dirty="0" smtClean="0"/>
              <a:t>"Stress can </a:t>
            </a:r>
            <a:r>
              <a:rPr lang="en-US" sz="3200" b="1" dirty="0"/>
              <a:t>be caused by both good and </a:t>
            </a:r>
            <a:r>
              <a:rPr lang="en-US" sz="3200" b="1" dirty="0" smtClean="0"/>
              <a:t>bad experiences.</a:t>
            </a:r>
          </a:p>
          <a:p>
            <a:pPr algn="just">
              <a:lnSpc>
                <a:spcPts val="4200"/>
              </a:lnSpc>
            </a:pPr>
            <a:endParaRPr lang="en-US" sz="3200" b="1" dirty="0" smtClean="0"/>
          </a:p>
          <a:p>
            <a:pPr algn="just">
              <a:lnSpc>
                <a:spcPts val="4200"/>
              </a:lnSpc>
            </a:pPr>
            <a:r>
              <a:rPr lang="en-US" sz="3200" b="1" dirty="0" smtClean="0"/>
              <a:t> </a:t>
            </a:r>
            <a:r>
              <a:rPr lang="en-US" sz="3200" b="1" dirty="0"/>
              <a:t>When people feel stressed by something </a:t>
            </a:r>
            <a:r>
              <a:rPr lang="en-US" sz="3200" b="1" dirty="0" smtClean="0"/>
              <a:t>going </a:t>
            </a:r>
            <a:r>
              <a:rPr lang="en-US" sz="3200" b="1" dirty="0"/>
              <a:t>around them, </a:t>
            </a:r>
            <a:r>
              <a:rPr lang="en-US" sz="3200" b="1" dirty="0" smtClean="0"/>
              <a:t>their bodies </a:t>
            </a:r>
            <a:r>
              <a:rPr lang="en-US" sz="3200" b="1" dirty="0"/>
              <a:t>react by releasing chemicals into the blood. </a:t>
            </a:r>
            <a:endParaRPr lang="en-US" sz="3200" b="1" dirty="0" smtClean="0"/>
          </a:p>
        </p:txBody>
      </p:sp>
    </p:spTree>
    <p:extLst>
      <p:ext uri="{BB962C8B-B14F-4D97-AF65-F5344CB8AC3E}">
        <p14:creationId xmlns:p14="http://schemas.microsoft.com/office/powerpoint/2010/main" val="3506560070"/>
      </p:ext>
    </p:extLst>
  </p:cSld>
  <p:clrMapOvr>
    <a:masterClrMapping/>
  </p:clrMapOvr>
  <p:transition>
    <p:wheel spokes="2"/>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lstStyle/>
          <a:p>
            <a:r>
              <a:rPr lang="en-US" dirty="0" smtClean="0"/>
              <a:t>STRESS</a:t>
            </a:r>
            <a:endParaRPr lang="en-US" dirty="0"/>
          </a:p>
        </p:txBody>
      </p:sp>
      <p:sp>
        <p:nvSpPr>
          <p:cNvPr id="3" name="Content Placeholder 2"/>
          <p:cNvSpPr>
            <a:spLocks noGrp="1"/>
          </p:cNvSpPr>
          <p:nvPr>
            <p:ph sz="quarter" idx="1"/>
          </p:nvPr>
        </p:nvSpPr>
        <p:spPr>
          <a:xfrm>
            <a:off x="533400" y="1752600"/>
            <a:ext cx="8153400" cy="4572000"/>
          </a:xfrm>
        </p:spPr>
        <p:txBody>
          <a:bodyPr>
            <a:noAutofit/>
          </a:bodyPr>
          <a:lstStyle/>
          <a:p>
            <a:pPr algn="just">
              <a:lnSpc>
                <a:spcPts val="4000"/>
              </a:lnSpc>
            </a:pPr>
            <a:r>
              <a:rPr lang="en-US" sz="3200" b="1" dirty="0" smtClean="0"/>
              <a:t>These </a:t>
            </a:r>
            <a:r>
              <a:rPr lang="en-US" sz="3200" b="1" dirty="0"/>
              <a:t>chemicals give </a:t>
            </a:r>
            <a:r>
              <a:rPr lang="en-US" sz="3200" b="1" dirty="0" smtClean="0"/>
              <a:t>people more </a:t>
            </a:r>
            <a:r>
              <a:rPr lang="en-US" sz="3200" b="1" dirty="0"/>
              <a:t>energy and strength, which can be a good thing if their stress is caused </a:t>
            </a:r>
            <a:r>
              <a:rPr lang="en-US" sz="3200" b="1" dirty="0" smtClean="0"/>
              <a:t>by physical </a:t>
            </a:r>
            <a:r>
              <a:rPr lang="en-US" sz="3200" b="1" dirty="0"/>
              <a:t>danger</a:t>
            </a:r>
            <a:r>
              <a:rPr lang="en-US" sz="3200" b="1" dirty="0" smtClean="0"/>
              <a:t>.</a:t>
            </a:r>
          </a:p>
          <a:p>
            <a:pPr marL="0" indent="0" algn="just">
              <a:lnSpc>
                <a:spcPts val="4000"/>
              </a:lnSpc>
              <a:buNone/>
            </a:pPr>
            <a:endParaRPr lang="en-US" sz="3200" b="1" dirty="0" smtClean="0"/>
          </a:p>
          <a:p>
            <a:pPr algn="just">
              <a:lnSpc>
                <a:spcPts val="4000"/>
              </a:lnSpc>
            </a:pPr>
            <a:r>
              <a:rPr lang="en-US" sz="3200" b="1" dirty="0" smtClean="0"/>
              <a:t>But this can also be a bad thing, if their stress is in response to something emotional and there is no outlet for this extra energy and strength.</a:t>
            </a:r>
          </a:p>
        </p:txBody>
      </p:sp>
    </p:spTree>
    <p:extLst>
      <p:ext uri="{BB962C8B-B14F-4D97-AF65-F5344CB8AC3E}">
        <p14:creationId xmlns:p14="http://schemas.microsoft.com/office/powerpoint/2010/main" val="3506560070"/>
      </p:ext>
    </p:extLst>
  </p:cSld>
  <p:clrMapOvr>
    <a:masterClrMapping/>
  </p:clrMapOvr>
  <p:transition>
    <p:spli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2057400"/>
            <a:ext cx="8153400" cy="4343400"/>
          </a:xfrm>
        </p:spPr>
        <p:txBody>
          <a:bodyPr>
            <a:noAutofit/>
          </a:bodyPr>
          <a:lstStyle/>
          <a:p>
            <a:pPr algn="just">
              <a:lnSpc>
                <a:spcPct val="150000"/>
              </a:lnSpc>
            </a:pPr>
            <a:r>
              <a:rPr lang="en-US" sz="3200" b="1" dirty="0" smtClean="0"/>
              <a:t>Stress </a:t>
            </a:r>
            <a:r>
              <a:rPr lang="en-US" sz="3200" b="1" dirty="0"/>
              <a:t>can cause headaches, eating disorder, allergies, insomnia, backaches, frequent cold and </a:t>
            </a:r>
            <a:r>
              <a:rPr lang="en-US" sz="3200" b="1" dirty="0" smtClean="0"/>
              <a:t>weakness </a:t>
            </a:r>
            <a:r>
              <a:rPr lang="en-US" sz="3200" b="1" dirty="0"/>
              <a:t>to diseases such as hypertension, asthma, diabetes, heart </a:t>
            </a:r>
            <a:r>
              <a:rPr lang="en-US" sz="3200" b="1" dirty="0" smtClean="0"/>
              <a:t>diseases </a:t>
            </a:r>
            <a:r>
              <a:rPr lang="en-US" sz="3200" b="1" dirty="0"/>
              <a:t>and even cancer. </a:t>
            </a:r>
          </a:p>
          <a:p>
            <a:pPr algn="just">
              <a:lnSpc>
                <a:spcPct val="150000"/>
              </a:lnSpc>
            </a:pPr>
            <a:endParaRPr lang="en-US" sz="3200" b="1" dirty="0"/>
          </a:p>
        </p:txBody>
      </p:sp>
      <p:sp>
        <p:nvSpPr>
          <p:cNvPr id="4" name="Title 1"/>
          <p:cNvSpPr>
            <a:spLocks noGrp="1"/>
          </p:cNvSpPr>
          <p:nvPr>
            <p:ph type="title"/>
          </p:nvPr>
        </p:nvSpPr>
        <p:spPr>
          <a:xfrm>
            <a:off x="533400" y="228600"/>
            <a:ext cx="8153400" cy="990600"/>
          </a:xfrm>
        </p:spPr>
        <p:txBody>
          <a:bodyPr/>
          <a:lstStyle/>
          <a:p>
            <a:r>
              <a:rPr lang="en-US" dirty="0" smtClean="0"/>
              <a:t>STRESS</a:t>
            </a:r>
            <a:endParaRPr lang="en-US" dirty="0"/>
          </a:p>
        </p:txBody>
      </p:sp>
    </p:spTree>
    <p:extLst>
      <p:ext uri="{BB962C8B-B14F-4D97-AF65-F5344CB8AC3E}">
        <p14:creationId xmlns:p14="http://schemas.microsoft.com/office/powerpoint/2010/main" val="3385175043"/>
      </p:ext>
    </p:extLst>
  </p:cSld>
  <p:clrMapOvr>
    <a:masterClrMapping/>
  </p:clrMapOvr>
  <p:transition>
    <p:pull dir="l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STRESSOR</a:t>
            </a:r>
            <a:endParaRPr lang="en-US" dirty="0"/>
          </a:p>
        </p:txBody>
      </p:sp>
      <p:sp>
        <p:nvSpPr>
          <p:cNvPr id="3" name="Content Placeholder 2"/>
          <p:cNvSpPr>
            <a:spLocks noGrp="1"/>
          </p:cNvSpPr>
          <p:nvPr>
            <p:ph sz="quarter" idx="1"/>
          </p:nvPr>
        </p:nvSpPr>
        <p:spPr>
          <a:xfrm>
            <a:off x="612648" y="1752600"/>
            <a:ext cx="8153400" cy="4495800"/>
          </a:xfrm>
        </p:spPr>
        <p:txBody>
          <a:bodyPr/>
          <a:lstStyle/>
          <a:p>
            <a:pPr algn="just">
              <a:lnSpc>
                <a:spcPct val="150000"/>
              </a:lnSpc>
            </a:pPr>
            <a:r>
              <a:rPr lang="en-US" sz="3200" b="1" dirty="0"/>
              <a:t>Factors that cause stress are called "</a:t>
            </a:r>
            <a:r>
              <a:rPr lang="en-US" sz="3200" b="1" dirty="0" smtClean="0"/>
              <a:t>Stressors"</a:t>
            </a:r>
          </a:p>
          <a:p>
            <a:pPr marL="0" indent="0" algn="just">
              <a:buNone/>
            </a:pPr>
            <a:r>
              <a:rPr lang="en-US" sz="3200" b="1" dirty="0" smtClean="0"/>
              <a:t> </a:t>
            </a:r>
            <a:endParaRPr lang="en-US" sz="3200" b="1" dirty="0"/>
          </a:p>
          <a:p>
            <a:pPr algn="just">
              <a:lnSpc>
                <a:spcPct val="150000"/>
              </a:lnSpc>
            </a:pPr>
            <a:r>
              <a:rPr lang="en-US" sz="3200" b="1" u="sng" dirty="0"/>
              <a:t>Stressor</a:t>
            </a:r>
            <a:r>
              <a:rPr lang="en-US" sz="3200" b="1" dirty="0"/>
              <a:t>: A stressor is </a:t>
            </a:r>
            <a:r>
              <a:rPr lang="en-US" sz="3200" b="1" dirty="0" smtClean="0"/>
              <a:t>an </a:t>
            </a:r>
            <a:r>
              <a:rPr lang="en-US" sz="3200" b="1" dirty="0"/>
              <a:t>environmental </a:t>
            </a:r>
            <a:r>
              <a:rPr lang="en-US" sz="3200" b="1" dirty="0" smtClean="0"/>
              <a:t>condition or an </a:t>
            </a:r>
            <a:r>
              <a:rPr lang="en-US" sz="3200" b="1" dirty="0"/>
              <a:t>event that causes stress to an organism</a:t>
            </a:r>
          </a:p>
          <a:p>
            <a:endParaRPr lang="en-US" dirty="0"/>
          </a:p>
        </p:txBody>
      </p:sp>
    </p:spTree>
    <p:extLst>
      <p:ext uri="{BB962C8B-B14F-4D97-AF65-F5344CB8AC3E}">
        <p14:creationId xmlns:p14="http://schemas.microsoft.com/office/powerpoint/2010/main" val="3280770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667000"/>
            <a:ext cx="8766048" cy="2057400"/>
          </a:xfrm>
        </p:spPr>
        <p:txBody>
          <a:bodyPr>
            <a:noAutofit/>
          </a:bodyPr>
          <a:lstStyle/>
          <a:p>
            <a:pPr marL="0" indent="0" algn="ctr">
              <a:buNone/>
            </a:pPr>
            <a:r>
              <a:rPr lang="en-US" sz="4700" b="1" dirty="0"/>
              <a:t>HANS SELYE’S MODEL OF STRESS </a:t>
            </a:r>
            <a:endParaRPr lang="en-US" sz="4700" b="1" dirty="0" smtClean="0"/>
          </a:p>
          <a:p>
            <a:pPr marL="0" indent="0" algn="ctr">
              <a:buNone/>
            </a:pPr>
            <a:r>
              <a:rPr lang="en-US" sz="4000" b="1" dirty="0" smtClean="0"/>
              <a:t>GAS (General adaptation Syndrome)</a:t>
            </a:r>
            <a:endParaRPr lang="en-US" sz="4000" b="1" dirty="0"/>
          </a:p>
        </p:txBody>
      </p:sp>
    </p:spTree>
    <p:extLst>
      <p:ext uri="{BB962C8B-B14F-4D97-AF65-F5344CB8AC3E}">
        <p14:creationId xmlns:p14="http://schemas.microsoft.com/office/powerpoint/2010/main" val="3047010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1904</TotalTime>
  <Words>1919</Words>
  <Application>Microsoft Office PowerPoint</Application>
  <PresentationFormat>On-screen Show (4:3)</PresentationFormat>
  <Paragraphs>170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Median</vt:lpstr>
      <vt:lpstr>Stress management</vt:lpstr>
      <vt:lpstr>PowerPoint Presentation</vt:lpstr>
      <vt:lpstr>STRESS</vt:lpstr>
      <vt:lpstr>STRESS</vt:lpstr>
      <vt:lpstr>STRESS</vt:lpstr>
      <vt:lpstr>STRESS</vt:lpstr>
      <vt:lpstr>STRESS</vt:lpstr>
      <vt:lpstr>STRESSOR</vt:lpstr>
      <vt:lpstr>PowerPoint Presentation</vt:lpstr>
      <vt:lpstr>GAS (General Adaptation Syndrome)</vt:lpstr>
      <vt:lpstr>GAS (General Adaptation Syndrome)</vt:lpstr>
      <vt:lpstr>PowerPoint Presentation</vt:lpstr>
      <vt:lpstr>TYPES OF STRESS</vt:lpstr>
      <vt:lpstr>TYPES OF STRESS</vt:lpstr>
      <vt:lpstr>TYPES OF STRESS</vt:lpstr>
      <vt:lpstr>PowerPoint Presentation</vt:lpstr>
      <vt:lpstr>PowerPoint Presentation</vt:lpstr>
      <vt:lpstr>POTENTIAL STRESSORS</vt:lpstr>
      <vt:lpstr>PowerPoint Presentation</vt:lpstr>
      <vt:lpstr>PowerPoint Presentation</vt:lpstr>
      <vt:lpstr>PowerPoint Presentation</vt:lpstr>
      <vt:lpstr>PowerPoint Presentation</vt:lpstr>
      <vt:lpstr>PowerPoint Presentation</vt:lpstr>
      <vt:lpstr>STRESS MANAGEMENT STRATEGIES</vt:lpstr>
      <vt:lpstr>PowerPoint Presentation</vt:lpstr>
      <vt:lpstr>PowerPoint Presentation</vt:lpstr>
      <vt:lpstr>PowerPoint Presentation</vt:lpstr>
      <vt:lpstr>RELATIONSHIP BETWEEN STRESS AND ILLNESS</vt:lpstr>
      <vt:lpstr>ANXIETY </vt:lpstr>
      <vt:lpstr>SYMPTOMS OF ANXIETY</vt:lpstr>
      <vt:lpstr>COPING TECHNIQUES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Shahzad Anwar</dc:creator>
  <cp:lastModifiedBy>Administrator</cp:lastModifiedBy>
  <cp:revision>318</cp:revision>
  <dcterms:created xsi:type="dcterms:W3CDTF">2014-10-29T15:47:49Z</dcterms:created>
  <dcterms:modified xsi:type="dcterms:W3CDTF">2020-11-09T05:52:23Z</dcterms:modified>
</cp:coreProperties>
</file>