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327" r:id="rId6"/>
    <p:sldId id="262" r:id="rId7"/>
    <p:sldId id="263" r:id="rId8"/>
    <p:sldId id="273" r:id="rId9"/>
    <p:sldId id="330" r:id="rId10"/>
    <p:sldId id="331" r:id="rId11"/>
    <p:sldId id="332" r:id="rId12"/>
    <p:sldId id="32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811B2-8F75-4D79-8F96-DA55ED6DEE72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11076-A4B1-4979-B736-49A18D1B4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4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11076-A4B1-4979-B736-49A18D1B41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F7C0-C62B-4DD3-94E3-5EB764871A82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9CFE-6220-4345-A0C0-639C3B8DF3DD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C3B8-B200-40DC-9619-9D9999F3DFD2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E11E-2D77-49F3-932C-C7D8D92A74E2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80DA-CFC1-4F50-9483-B919C9850184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B0CB-E3A8-40D9-8593-309087898808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272E-6C3A-453F-8B19-732994127E9D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46A-5B0E-4BC1-ADC3-36AD0FDF8B6A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8451-21E8-48B0-AEAE-0C3AF27A100D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C38-DE57-4A80-AC2E-A6F8800C6F1C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3A6800-7CE1-4428-8618-E4FCC46BCEE9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DE692B7-6E17-4E78-9EBF-A31F6C99EA34}" type="datetime1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745" y="757642"/>
            <a:ext cx="10769600" cy="3958045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latin typeface="Arial Black" panose="020B0A04020102020204" pitchFamily="34" charset="0"/>
              </a:rPr>
              <a:t>Concept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of Pain</a:t>
            </a:r>
            <a:endParaRPr lang="en-US" sz="8800" dirty="0">
              <a:latin typeface="Arial Black" panose="020B0A040201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956964" y="5835020"/>
            <a:ext cx="2968501" cy="592697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Shahzad Anwar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694" y="1987615"/>
            <a:ext cx="2038349" cy="1482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93" y="1987615"/>
            <a:ext cx="2204663" cy="149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75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89" y="1148317"/>
            <a:ext cx="10972800" cy="5134918"/>
          </a:xfrm>
        </p:spPr>
        <p:txBody>
          <a:bodyPr>
            <a:normAutofit/>
          </a:bodyPr>
          <a:lstStyle/>
          <a:p>
            <a:pPr marL="118872" indent="0"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Exercise results in pain relief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Eat healthy diet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Find ways to distract your pain and enjoy your life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Physical rehabilitation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Psychological Theories About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lnSpc>
                <a:spcPct val="150000"/>
              </a:lnSpc>
              <a:buNone/>
            </a:pPr>
            <a:r>
              <a:rPr lang="en-US" sz="3600" b="1" dirty="0" smtClean="0"/>
              <a:t>Assignment: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Any two psychological theories about pain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How and why do we feel pain..?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Riphahuniversity\lectures add\funny image\Thanks image\BannerThankYouCard-xbt5w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Concept of Pain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536" y="1357178"/>
            <a:ext cx="11055927" cy="5174251"/>
          </a:xfrm>
        </p:spPr>
        <p:txBody>
          <a:bodyPr>
            <a:noAutofit/>
          </a:bodyPr>
          <a:lstStyle/>
          <a:p>
            <a:pPr algn="just">
              <a:lnSpc>
                <a:spcPct val="250000"/>
              </a:lnSpc>
            </a:pPr>
            <a:r>
              <a:rPr lang="en-US" sz="2800" dirty="0"/>
              <a:t>Pain is a complex experience consisting of physiological and psychological response to a </a:t>
            </a:r>
            <a:r>
              <a:rPr lang="en-US" sz="2800" dirty="0" smtClean="0"/>
              <a:t>harmful stimulus</a:t>
            </a:r>
          </a:p>
          <a:p>
            <a:pPr algn="just">
              <a:lnSpc>
                <a:spcPct val="250000"/>
              </a:lnSpc>
            </a:pPr>
            <a:r>
              <a:rPr lang="en-US" sz="2800" dirty="0" smtClean="0"/>
              <a:t>It is </a:t>
            </a:r>
            <a:r>
              <a:rPr lang="en-US" sz="2800" dirty="0"/>
              <a:t>primarily associated with injury </a:t>
            </a:r>
            <a:r>
              <a:rPr lang="en-US" sz="2800" dirty="0" smtClean="0"/>
              <a:t>or </a:t>
            </a:r>
            <a:r>
              <a:rPr lang="en-US" sz="2800" dirty="0" smtClean="0"/>
              <a:t>threat</a:t>
            </a:r>
          </a:p>
          <a:p>
            <a:pPr algn="just">
              <a:lnSpc>
                <a:spcPct val="250000"/>
              </a:lnSpc>
            </a:pPr>
            <a:r>
              <a:rPr lang="en-US" sz="2800" dirty="0"/>
              <a:t>P</a:t>
            </a:r>
            <a:r>
              <a:rPr lang="en-US" sz="2800" dirty="0" smtClean="0"/>
              <a:t>ain is always subjective.</a:t>
            </a:r>
          </a:p>
          <a:p>
            <a:pPr algn="just">
              <a:lnSpc>
                <a:spcPct val="20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528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Function of </a:t>
            </a:r>
            <a:r>
              <a:rPr lang="en-US" sz="4400" dirty="0" smtClean="0"/>
              <a:t>Pain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5419"/>
            <a:ext cx="10972800" cy="462560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An important function of pain </a:t>
            </a:r>
            <a:r>
              <a:rPr lang="en-US" sz="2800" dirty="0" smtClean="0"/>
              <a:t>is to </a:t>
            </a:r>
            <a:r>
              <a:rPr lang="en-US" sz="2800" dirty="0"/>
              <a:t>alert the body to </a:t>
            </a:r>
            <a:r>
              <a:rPr lang="en-US" sz="2800" dirty="0" smtClean="0"/>
              <a:t>potential damage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Pain </a:t>
            </a:r>
            <a:r>
              <a:rPr lang="en-US" sz="2800" dirty="0" smtClean="0"/>
              <a:t>is a  </a:t>
            </a:r>
            <a:r>
              <a:rPr lang="en-US" sz="2800" dirty="0"/>
              <a:t>warning mechanism that protects an organism by influencing it to withdraw from harmful </a:t>
            </a:r>
            <a:r>
              <a:rPr lang="en-US" sz="2800" dirty="0" smtClean="0"/>
              <a:t>stimulus</a:t>
            </a: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336" y="3446233"/>
            <a:ext cx="4229344" cy="316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2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Types of </a:t>
            </a:r>
            <a:r>
              <a:rPr lang="en-US" sz="4400" dirty="0" smtClean="0"/>
              <a:t>Pain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2302850"/>
            <a:ext cx="6012873" cy="2963062"/>
          </a:xfrm>
        </p:spPr>
        <p:txBody>
          <a:bodyPr>
            <a:noAutofit/>
          </a:bodyPr>
          <a:lstStyle/>
          <a:p>
            <a:pPr marL="401638" indent="-401638">
              <a:lnSpc>
                <a:spcPct val="200000"/>
              </a:lnSpc>
            </a:pPr>
            <a:r>
              <a:rPr lang="en-US" sz="3600" dirty="0"/>
              <a:t>There are two types of pain</a:t>
            </a:r>
            <a:r>
              <a:rPr lang="en-US" sz="3600" dirty="0" smtClean="0"/>
              <a:t>:</a:t>
            </a:r>
          </a:p>
          <a:p>
            <a:pPr>
              <a:lnSpc>
                <a:spcPct val="200000"/>
              </a:lnSpc>
              <a:buNone/>
            </a:pPr>
            <a:r>
              <a:rPr lang="en-US" sz="3600" dirty="0" smtClean="0"/>
              <a:t>	1)	 </a:t>
            </a:r>
            <a:r>
              <a:rPr lang="en-US" sz="3600" dirty="0"/>
              <a:t>Acute </a:t>
            </a:r>
            <a:r>
              <a:rPr lang="en-US" sz="3600" dirty="0" smtClean="0"/>
              <a:t>Pain</a:t>
            </a:r>
          </a:p>
          <a:p>
            <a:pPr>
              <a:lnSpc>
                <a:spcPct val="200000"/>
              </a:lnSpc>
              <a:buNone/>
            </a:pPr>
            <a:r>
              <a:rPr lang="en-US" sz="3600" dirty="0" smtClean="0"/>
              <a:t>	2</a:t>
            </a:r>
            <a:r>
              <a:rPr lang="en-US" sz="3600" dirty="0"/>
              <a:t>) </a:t>
            </a:r>
            <a:r>
              <a:rPr lang="en-US" sz="3600" dirty="0" smtClean="0"/>
              <a:t>	Chronic Pain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9874" name="Picture 2" descr="http://www.cme-ce.com/wp-content/uploads/2012/02/acute-pain-e13295802157021-610x235.jpg"/>
          <p:cNvPicPr>
            <a:picLocks noChangeAspect="1" noChangeArrowheads="1"/>
          </p:cNvPicPr>
          <p:nvPr/>
        </p:nvPicPr>
        <p:blipFill>
          <a:blip r:embed="rId2"/>
          <a:srcRect l="30467"/>
          <a:stretch>
            <a:fillRect/>
          </a:stretch>
        </p:blipFill>
        <p:spPr bwMode="auto">
          <a:xfrm>
            <a:off x="7099009" y="1668460"/>
            <a:ext cx="3965288" cy="2196958"/>
          </a:xfrm>
          <a:prstGeom prst="rect">
            <a:avLst/>
          </a:prstGeom>
          <a:noFill/>
        </p:spPr>
      </p:pic>
      <p:pic>
        <p:nvPicPr>
          <p:cNvPr id="79876" name="Picture 4" descr="http://damronchiropractic.com/wp-content/uploads/2015/03/Chronic-Pa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2848" y="4036121"/>
            <a:ext cx="4000788" cy="2599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53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sz="4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Acute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88738"/>
            <a:ext cx="10780376" cy="4159363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During </a:t>
            </a:r>
            <a:r>
              <a:rPr lang="en-US" dirty="0"/>
              <a:t>acute pain an immediate intense feeling of short duration, sometimes described as a sharp </a:t>
            </a:r>
            <a:r>
              <a:rPr lang="en-US" dirty="0" smtClean="0"/>
              <a:t>pricking sensation.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It can arise from breaking of bone or touching a hot surface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773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sz="4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Chronic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526" y="1678146"/>
            <a:ext cx="10586411" cy="4605085"/>
          </a:xfrm>
        </p:spPr>
        <p:txBody>
          <a:bodyPr>
            <a:noAutofit/>
          </a:bodyPr>
          <a:lstStyle/>
          <a:p>
            <a:pPr marL="574675" indent="-457200">
              <a:lnSpc>
                <a:spcPct val="170000"/>
              </a:lnSpc>
            </a:pPr>
            <a:r>
              <a:rPr lang="en-US" sz="2800" dirty="0" smtClean="0"/>
              <a:t>Pain that lasts longer than </a:t>
            </a:r>
            <a:r>
              <a:rPr lang="en-US" sz="2800" dirty="0"/>
              <a:t>6</a:t>
            </a:r>
            <a:r>
              <a:rPr lang="en-US" sz="2800" dirty="0" smtClean="0"/>
              <a:t> months. </a:t>
            </a:r>
            <a:r>
              <a:rPr lang="en-US" sz="2800" dirty="0"/>
              <a:t>I</a:t>
            </a:r>
            <a:r>
              <a:rPr lang="en-US" sz="2800" dirty="0" smtClean="0"/>
              <a:t>t can be mild, episodic or continuous.</a:t>
            </a:r>
          </a:p>
          <a:p>
            <a:pPr algn="just">
              <a:lnSpc>
                <a:spcPct val="17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is often associated with diseases such as cancer or </a:t>
            </a:r>
            <a:r>
              <a:rPr lang="en-US" sz="2800" dirty="0" smtClean="0"/>
              <a:t>arthritis, </a:t>
            </a:r>
            <a:r>
              <a:rPr lang="en-US" sz="2800" dirty="0"/>
              <a:t>and is more difficult to locate and treat.</a:t>
            </a:r>
          </a:p>
          <a:p>
            <a:pPr algn="just">
              <a:lnSpc>
                <a:spcPct val="170000"/>
              </a:lnSpc>
            </a:pPr>
            <a:r>
              <a:rPr lang="en-US" sz="2800" dirty="0"/>
              <a:t>If pain can’t be </a:t>
            </a:r>
            <a:r>
              <a:rPr lang="en-US" sz="2800" dirty="0" smtClean="0"/>
              <a:t>relieved, </a:t>
            </a:r>
            <a:r>
              <a:rPr lang="en-US" sz="2800" dirty="0"/>
              <a:t>psychological factors such as depression and anxiety can intensify the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77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Factors </a:t>
            </a:r>
            <a:r>
              <a:rPr lang="en-US" sz="4400" dirty="0" smtClean="0"/>
              <a:t>Enhancing Pain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15291"/>
            <a:ext cx="11055927" cy="4872446"/>
          </a:xfrm>
        </p:spPr>
        <p:txBody>
          <a:bodyPr>
            <a:noAutofit/>
          </a:bodyPr>
          <a:lstStyle/>
          <a:p>
            <a:pPr marL="111125" indent="7938" algn="ctr">
              <a:lnSpc>
                <a:spcPct val="200000"/>
              </a:lnSpc>
              <a:buNone/>
            </a:pPr>
            <a:r>
              <a:rPr lang="en-US" sz="2800" dirty="0"/>
              <a:t>Childhood experiences, </a:t>
            </a:r>
            <a:r>
              <a:rPr lang="en-US" sz="2800" dirty="0" smtClean="0"/>
              <a:t>heredity, psychological factors  </a:t>
            </a:r>
            <a:r>
              <a:rPr lang="en-US" sz="2800" dirty="0"/>
              <a:t>and gender factors can contribute to the development of each individual’s perception </a:t>
            </a:r>
            <a:r>
              <a:rPr lang="en-US" sz="2800" dirty="0" smtClean="0"/>
              <a:t>and </a:t>
            </a:r>
            <a:r>
              <a:rPr lang="en-US" sz="2800" dirty="0"/>
              <a:t>response to different types of </a:t>
            </a:r>
            <a:r>
              <a:rPr lang="en-US" sz="2800" dirty="0" smtClean="0"/>
              <a:t>pain</a:t>
            </a:r>
          </a:p>
          <a:p>
            <a:pPr marL="111125" indent="7938" algn="ctr">
              <a:lnSpc>
                <a:spcPct val="200000"/>
              </a:lnSpc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Factors Lowering Pain</a:t>
            </a:r>
          </a:p>
          <a:p>
            <a:pPr marL="111125" indent="7938" algn="ctr">
              <a:lnSpc>
                <a:spcPct val="200000"/>
              </a:lnSpc>
              <a:buNone/>
            </a:pPr>
            <a:r>
              <a:rPr lang="en-US" sz="2800" dirty="0" smtClean="0"/>
              <a:t>Anger or excitement however can lessen pain temporarily</a:t>
            </a:r>
          </a:p>
          <a:p>
            <a:pPr marL="111125" indent="7938" algn="ctr">
              <a:lnSpc>
                <a:spcPct val="200000"/>
              </a:lnSpc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06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Assessment</a:t>
            </a:r>
            <a:r>
              <a:rPr lang="en-US" b="1" smtClean="0"/>
              <a:t>:</a:t>
            </a:r>
            <a:r>
              <a:rPr lang="en-US" smtClean="0"/>
              <a:t>  It </a:t>
            </a:r>
            <a:r>
              <a:rPr lang="en-US" dirty="0" smtClean="0"/>
              <a:t>is estimation or analysis.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History and physical examination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Diagnostic testing (Radiography or X-ray, MRI, CT-scan)</a:t>
            </a:r>
          </a:p>
          <a:p>
            <a:pPr marL="457200" indent="-338138">
              <a:lnSpc>
                <a:spcPct val="150000"/>
              </a:lnSpc>
            </a:pPr>
            <a:r>
              <a:rPr lang="en-US" b="1" dirty="0" smtClean="0"/>
              <a:t>Other assessments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Psychological assessment</a:t>
            </a:r>
            <a:endParaRPr lang="en-US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to Manage Pain?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2940"/>
            <a:ext cx="10972800" cy="47954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Learn deep breathing and meditation  to help your body  relax and  ease pain.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Reduce stress in your life (negative feelings like depression, anxiety, which increases stress, and can make pain more chronic).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855</TotalTime>
  <Words>331</Words>
  <Application>Microsoft Office PowerPoint</Application>
  <PresentationFormat>Custom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Concept of Pain</vt:lpstr>
      <vt:lpstr>Concept of Pain</vt:lpstr>
      <vt:lpstr>Function of Pain</vt:lpstr>
      <vt:lpstr>Types of Pain</vt:lpstr>
      <vt:lpstr>Acute Pain</vt:lpstr>
      <vt:lpstr>Chronic Pain</vt:lpstr>
      <vt:lpstr>Factors Enhancing Pain</vt:lpstr>
      <vt:lpstr>Assessment of Pain</vt:lpstr>
      <vt:lpstr>How to Manage Pain?</vt:lpstr>
      <vt:lpstr> </vt:lpstr>
      <vt:lpstr>Psychological Theories About Pain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</dc:title>
  <dc:creator>Shahzad Anwar</dc:creator>
  <cp:lastModifiedBy>Administrator</cp:lastModifiedBy>
  <cp:revision>154</cp:revision>
  <dcterms:created xsi:type="dcterms:W3CDTF">2015-03-07T09:19:48Z</dcterms:created>
  <dcterms:modified xsi:type="dcterms:W3CDTF">2020-10-27T06:42:31Z</dcterms:modified>
</cp:coreProperties>
</file>