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EDB9D-89DC-44B7-8733-DF675015781B}" type="datetimeFigureOut">
              <a:rPr lang="en-US" smtClean="0"/>
              <a:t>13-Nov-20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B5EEF-B5B3-48EA-A9FB-EFC58A133EF0}" type="slidenum">
              <a:rPr lang="en-US" smtClean="0"/>
              <a:t>‹#›</a:t>
            </a:fld>
            <a:endParaRPr lang="en-US"/>
          </a:p>
        </p:txBody>
      </p:sp>
    </p:spTree>
    <p:extLst>
      <p:ext uri="{BB962C8B-B14F-4D97-AF65-F5344CB8AC3E}">
        <p14:creationId xmlns:p14="http://schemas.microsoft.com/office/powerpoint/2010/main" val="359733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398711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113378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CE3972-1706-4A21-8FF9-5C2DDC093B5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0464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2840BCA-B002-4B4F-8541-2F8738577DE2}"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4132290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2840BCA-B002-4B4F-8541-2F8738577DE2}"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CE3972-1706-4A21-8FF9-5C2DDC093B5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9684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2840BCA-B002-4B4F-8541-2F8738577DE2}"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1429646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838488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147788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187339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840BCA-B002-4B4F-8541-2F8738577DE2}"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278024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840BCA-B002-4B4F-8541-2F8738577DE2}"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419539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840BCA-B002-4B4F-8541-2F8738577DE2}" type="datetimeFigureOut">
              <a:rPr lang="en-US" smtClean="0"/>
              <a:t>13-Nov-20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393073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840BCA-B002-4B4F-8541-2F8738577DE2}" type="datetimeFigureOut">
              <a:rPr lang="en-US" smtClean="0"/>
              <a:t>13-Nov-20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132234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40BCA-B002-4B4F-8541-2F8738577DE2}" type="datetimeFigureOut">
              <a:rPr lang="en-US" smtClean="0"/>
              <a:t>13-Nov-20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341280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2840BCA-B002-4B4F-8541-2F8738577DE2}"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259189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2840BCA-B002-4B4F-8541-2F8738577DE2}"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CE3972-1706-4A21-8FF9-5C2DDC093B55}" type="slidenum">
              <a:rPr lang="en-US" smtClean="0"/>
              <a:t>‹#›</a:t>
            </a:fld>
            <a:endParaRPr lang="en-US"/>
          </a:p>
        </p:txBody>
      </p:sp>
    </p:spTree>
    <p:extLst>
      <p:ext uri="{BB962C8B-B14F-4D97-AF65-F5344CB8AC3E}">
        <p14:creationId xmlns:p14="http://schemas.microsoft.com/office/powerpoint/2010/main" val="105272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2840BCA-B002-4B4F-8541-2F8738577DE2}" type="datetimeFigureOut">
              <a:rPr lang="en-US" smtClean="0"/>
              <a:t>13-Nov-20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CE3972-1706-4A21-8FF9-5C2DDC093B55}" type="slidenum">
              <a:rPr lang="en-US" smtClean="0"/>
              <a:t>‹#›</a:t>
            </a:fld>
            <a:endParaRPr lang="en-US"/>
          </a:p>
        </p:txBody>
      </p:sp>
    </p:spTree>
    <p:extLst>
      <p:ext uri="{BB962C8B-B14F-4D97-AF65-F5344CB8AC3E}">
        <p14:creationId xmlns:p14="http://schemas.microsoft.com/office/powerpoint/2010/main" val="16482430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mining </a:t>
            </a:r>
            <a:endParaRPr lang="en-US" dirty="0"/>
          </a:p>
        </p:txBody>
      </p:sp>
      <p:sp>
        <p:nvSpPr>
          <p:cNvPr id="3" name="Subtitle 2"/>
          <p:cNvSpPr>
            <a:spLocks noGrp="1"/>
          </p:cNvSpPr>
          <p:nvPr>
            <p:ph type="subTitle" idx="1"/>
          </p:nvPr>
        </p:nvSpPr>
        <p:spPr>
          <a:xfrm>
            <a:off x="1463040" y="5278582"/>
            <a:ext cx="9144000" cy="491836"/>
          </a:xfrm>
        </p:spPr>
        <p:txBody>
          <a:bodyPr>
            <a:normAutofit/>
          </a:bodyPr>
          <a:lstStyle/>
          <a:p>
            <a:pPr algn="r"/>
            <a:r>
              <a:rPr lang="en-US" sz="1800" dirty="0" smtClean="0"/>
              <a:t>Instructor: Muhammad Fahimullah</a:t>
            </a:r>
            <a:endParaRPr lang="en-US" sz="1800" dirty="0"/>
          </a:p>
        </p:txBody>
      </p:sp>
    </p:spTree>
    <p:extLst>
      <p:ext uri="{BB962C8B-B14F-4D97-AF65-F5344CB8AC3E}">
        <p14:creationId xmlns:p14="http://schemas.microsoft.com/office/powerpoint/2010/main" val="1369566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or Data Warehouse Server</a:t>
            </a:r>
            <a:br>
              <a:rPr lang="en-US" dirty="0"/>
            </a:br>
            <a:endParaRPr lang="en-US" dirty="0"/>
          </a:p>
        </p:txBody>
      </p:sp>
      <p:sp>
        <p:nvSpPr>
          <p:cNvPr id="3" name="Content Placeholder 2"/>
          <p:cNvSpPr>
            <a:spLocks noGrp="1"/>
          </p:cNvSpPr>
          <p:nvPr>
            <p:ph idx="1"/>
          </p:nvPr>
        </p:nvSpPr>
        <p:spPr/>
        <p:txBody>
          <a:bodyPr/>
          <a:lstStyle/>
          <a:p>
            <a:r>
              <a:rPr lang="en-US" dirty="0"/>
              <a:t>The database server contains the actual data that is ready to be processed. Hence, the server handles retrieving the relevant data. That is based on the data mining request of the user.</a:t>
            </a:r>
          </a:p>
        </p:txBody>
      </p:sp>
    </p:spTree>
    <p:extLst>
      <p:ext uri="{BB962C8B-B14F-4D97-AF65-F5344CB8AC3E}">
        <p14:creationId xmlns:p14="http://schemas.microsoft.com/office/powerpoint/2010/main" val="5408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Mining Engine</a:t>
            </a:r>
          </a:p>
        </p:txBody>
      </p:sp>
      <p:sp>
        <p:nvSpPr>
          <p:cNvPr id="3" name="Content Placeholder 2"/>
          <p:cNvSpPr>
            <a:spLocks noGrp="1"/>
          </p:cNvSpPr>
          <p:nvPr>
            <p:ph idx="1"/>
          </p:nvPr>
        </p:nvSpPr>
        <p:spPr/>
        <p:txBody>
          <a:bodyPr/>
          <a:lstStyle/>
          <a:p>
            <a:r>
              <a:rPr lang="en-US" dirty="0"/>
              <a:t>In data mining system data mining engine is the core component. As It consists a number of modules. That we used to perform data mining tasks. That includes association, classification, characterization, clustering, prediction, etc.</a:t>
            </a:r>
          </a:p>
        </p:txBody>
      </p:sp>
    </p:spTree>
    <p:extLst>
      <p:ext uri="{BB962C8B-B14F-4D97-AF65-F5344CB8AC3E}">
        <p14:creationId xmlns:p14="http://schemas.microsoft.com/office/powerpoint/2010/main" val="1397476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Pattern Evaluation Modules</a:t>
            </a:r>
          </a:p>
        </p:txBody>
      </p:sp>
      <p:sp>
        <p:nvSpPr>
          <p:cNvPr id="3" name="Content Placeholder 2"/>
          <p:cNvSpPr>
            <a:spLocks noGrp="1"/>
          </p:cNvSpPr>
          <p:nvPr>
            <p:ph idx="1"/>
          </p:nvPr>
        </p:nvSpPr>
        <p:spPr/>
        <p:txBody>
          <a:bodyPr/>
          <a:lstStyle/>
          <a:p>
            <a:r>
              <a:rPr lang="en-US" dirty="0"/>
              <a:t>This module is mainly responsible for the measure of interestingness of the pattern. For this, we use a threshold value. Also, it interacts with the data mining engine. That’s main focus is to search towards interesting patterns.</a:t>
            </a:r>
            <a:r>
              <a:rPr lang="en-US" b="1" dirty="0"/>
              <a:t> </a:t>
            </a:r>
            <a:endParaRPr lang="en-US" dirty="0"/>
          </a:p>
        </p:txBody>
      </p:sp>
    </p:spTree>
    <p:extLst>
      <p:ext uri="{BB962C8B-B14F-4D97-AF65-F5344CB8AC3E}">
        <p14:creationId xmlns:p14="http://schemas.microsoft.com/office/powerpoint/2010/main" val="313375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Graphical User Interface</a:t>
            </a:r>
            <a:br>
              <a:rPr lang="en-US" dirty="0"/>
            </a:br>
            <a:endParaRPr lang="en-US" dirty="0"/>
          </a:p>
        </p:txBody>
      </p:sp>
      <p:sp>
        <p:nvSpPr>
          <p:cNvPr id="3" name="Content Placeholder 2"/>
          <p:cNvSpPr>
            <a:spLocks noGrp="1"/>
          </p:cNvSpPr>
          <p:nvPr>
            <p:ph idx="1"/>
          </p:nvPr>
        </p:nvSpPr>
        <p:spPr/>
        <p:txBody>
          <a:bodyPr/>
          <a:lstStyle/>
          <a:p>
            <a:r>
              <a:rPr lang="en-US" dirty="0"/>
              <a:t>We use this interface to communicate between the user and the data mining system. Also, this module helps the user use the system easily and efficiently. They don’t know the real complexity of the process. When the user specifies a query, this module interacts with the data mining system. Thus, displays the result in an easily understandable manner.</a:t>
            </a:r>
            <a:endParaRPr lang="en-US" dirty="0"/>
          </a:p>
        </p:txBody>
      </p:sp>
    </p:spTree>
    <p:extLst>
      <p:ext uri="{BB962C8B-B14F-4D97-AF65-F5344CB8AC3E}">
        <p14:creationId xmlns:p14="http://schemas.microsoft.com/office/powerpoint/2010/main" val="2226858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Knowledge Base</a:t>
            </a:r>
            <a:br>
              <a:rPr lang="en-US"/>
            </a:br>
            <a:endParaRPr lang="en-US"/>
          </a:p>
        </p:txBody>
      </p:sp>
      <p:sp>
        <p:nvSpPr>
          <p:cNvPr id="3" name="Content Placeholder 2"/>
          <p:cNvSpPr>
            <a:spLocks noGrp="1"/>
          </p:cNvSpPr>
          <p:nvPr>
            <p:ph idx="1"/>
          </p:nvPr>
        </p:nvSpPr>
        <p:spPr/>
        <p:txBody>
          <a:bodyPr/>
          <a:lstStyle/>
          <a:p>
            <a:r>
              <a:rPr lang="en-US" dirty="0"/>
              <a:t>In whole data mining process, the knowledge base is beneficial. We use it to guiding the search for the result patterns. The knowledge base might even contain user beliefs and data from user experiences. That can be useful in the process of data mining. The data mining engine might get inputs from the knowledge. That is the base to make the result more accurate and reliable. The pattern evaluation module interacts with the knowledge base. That is on a regular basis to get inputs and also to update it.</a:t>
            </a:r>
            <a:endParaRPr lang="en-US" dirty="0"/>
          </a:p>
        </p:txBody>
      </p:sp>
    </p:spTree>
    <p:extLst>
      <p:ext uri="{BB962C8B-B14F-4D97-AF65-F5344CB8AC3E}">
        <p14:creationId xmlns:p14="http://schemas.microsoft.com/office/powerpoint/2010/main" val="77836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Data Mining</a:t>
            </a:r>
          </a:p>
        </p:txBody>
      </p:sp>
      <p:sp>
        <p:nvSpPr>
          <p:cNvPr id="3" name="Content Placeholder 2"/>
          <p:cNvSpPr>
            <a:spLocks noGrp="1"/>
          </p:cNvSpPr>
          <p:nvPr>
            <p:ph idx="1"/>
          </p:nvPr>
        </p:nvSpPr>
        <p:spPr/>
        <p:txBody>
          <a:bodyPr/>
          <a:lstStyle/>
          <a:p>
            <a:r>
              <a:rPr lang="en-US" dirty="0"/>
              <a:t>A skilled person for Data </a:t>
            </a:r>
            <a:r>
              <a:rPr lang="en-US" dirty="0" smtClean="0"/>
              <a:t>Mining</a:t>
            </a:r>
          </a:p>
          <a:p>
            <a:r>
              <a:rPr lang="en-US" dirty="0"/>
              <a:t>Privacy </a:t>
            </a:r>
            <a:r>
              <a:rPr lang="en-US" dirty="0" smtClean="0"/>
              <a:t>Issues</a:t>
            </a:r>
          </a:p>
          <a:p>
            <a:r>
              <a:rPr lang="en-US" dirty="0"/>
              <a:t>Security Issues</a:t>
            </a:r>
          </a:p>
          <a:p>
            <a:r>
              <a:rPr lang="en-US" dirty="0"/>
              <a:t>Additional irrelevant information Gathered</a:t>
            </a:r>
          </a:p>
          <a:p>
            <a:r>
              <a:rPr lang="en-US" dirty="0"/>
              <a:t>Misuse of information</a:t>
            </a:r>
          </a:p>
          <a:p>
            <a:endParaRPr lang="en-US" dirty="0"/>
          </a:p>
        </p:txBody>
      </p:sp>
    </p:spTree>
    <p:extLst>
      <p:ext uri="{BB962C8B-B14F-4D97-AF65-F5344CB8AC3E}">
        <p14:creationId xmlns:p14="http://schemas.microsoft.com/office/powerpoint/2010/main" val="412079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skilled person for Data Mining</a:t>
            </a:r>
          </a:p>
        </p:txBody>
      </p:sp>
      <p:sp>
        <p:nvSpPr>
          <p:cNvPr id="3" name="Content Placeholder 2"/>
          <p:cNvSpPr>
            <a:spLocks noGrp="1"/>
          </p:cNvSpPr>
          <p:nvPr>
            <p:ph idx="1"/>
          </p:nvPr>
        </p:nvSpPr>
        <p:spPr/>
        <p:txBody>
          <a:bodyPr/>
          <a:lstStyle/>
          <a:p>
            <a:r>
              <a:rPr lang="en-US" dirty="0"/>
              <a:t>Generally, tools present for data Mining are very powerful. But, they require a very skilled specialist person to prepare the data and understand the output. As data Mining brings out the different patterns and relationships whose patterns significance and validity must be made by the user. So a skilled person is a must.</a:t>
            </a:r>
          </a:p>
        </p:txBody>
      </p:sp>
    </p:spTree>
    <p:extLst>
      <p:ext uri="{BB962C8B-B14F-4D97-AF65-F5344CB8AC3E}">
        <p14:creationId xmlns:p14="http://schemas.microsoft.com/office/powerpoint/2010/main" val="270426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Issues</a:t>
            </a:r>
          </a:p>
        </p:txBody>
      </p:sp>
      <p:sp>
        <p:nvSpPr>
          <p:cNvPr id="3" name="Content Placeholder 2"/>
          <p:cNvSpPr>
            <a:spLocks noGrp="1"/>
          </p:cNvSpPr>
          <p:nvPr>
            <p:ph idx="1"/>
          </p:nvPr>
        </p:nvSpPr>
        <p:spPr/>
        <p:txBody>
          <a:bodyPr/>
          <a:lstStyle/>
          <a:p>
            <a:r>
              <a:rPr lang="en-US" dirty="0"/>
              <a:t>As data mining collects information about people that are using some market-based techniques and information technology. And these data mining process involves several numbers of factors. But while involving those factors, this system violates the privacy of its user. That is why it lacks in the matters of safety and security of its users. Eventually, it creates miscommunication between people.</a:t>
            </a:r>
          </a:p>
        </p:txBody>
      </p:sp>
    </p:spTree>
    <p:extLst>
      <p:ext uri="{BB962C8B-B14F-4D97-AF65-F5344CB8AC3E}">
        <p14:creationId xmlns:p14="http://schemas.microsoft.com/office/powerpoint/2010/main" val="350023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Issues</a:t>
            </a:r>
          </a:p>
        </p:txBody>
      </p:sp>
      <p:sp>
        <p:nvSpPr>
          <p:cNvPr id="3" name="Content Placeholder 2"/>
          <p:cNvSpPr>
            <a:spLocks noGrp="1"/>
          </p:cNvSpPr>
          <p:nvPr>
            <p:ph idx="1"/>
          </p:nvPr>
        </p:nvSpPr>
        <p:spPr/>
        <p:txBody>
          <a:bodyPr/>
          <a:lstStyle/>
          <a:p>
            <a:r>
              <a:rPr lang="en-US" dirty="0"/>
              <a:t>As huge data is being collected in data mining systems, some of this data which is very critical might be hacked by hackers as happened with many big companies like Ford Motors, Sony etc.</a:t>
            </a:r>
          </a:p>
        </p:txBody>
      </p:sp>
    </p:spTree>
    <p:extLst>
      <p:ext uri="{BB962C8B-B14F-4D97-AF65-F5344CB8AC3E}">
        <p14:creationId xmlns:p14="http://schemas.microsoft.com/office/powerpoint/2010/main" val="143273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irrelevant information Gathered</a:t>
            </a:r>
          </a:p>
        </p:txBody>
      </p:sp>
      <p:sp>
        <p:nvSpPr>
          <p:cNvPr id="3" name="Content Placeholder 2"/>
          <p:cNvSpPr>
            <a:spLocks noGrp="1"/>
          </p:cNvSpPr>
          <p:nvPr>
            <p:ph idx="1"/>
          </p:nvPr>
        </p:nvSpPr>
        <p:spPr/>
        <p:txBody>
          <a:bodyPr/>
          <a:lstStyle/>
          <a:p>
            <a:r>
              <a:rPr lang="en-US" dirty="0"/>
              <a:t>The main functions of the systems create a relevant space for beneficial information. Although, there is a problem with this information collection that the collection of information process can be little overwhelming for all. Therefore, it is very much essential to maintain a minimum level of limit for all the data mining techniques.</a:t>
            </a:r>
          </a:p>
        </p:txBody>
      </p:sp>
    </p:spTree>
    <p:extLst>
      <p:ext uri="{BB962C8B-B14F-4D97-AF65-F5344CB8AC3E}">
        <p14:creationId xmlns:p14="http://schemas.microsoft.com/office/powerpoint/2010/main" val="1249923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information</a:t>
            </a:r>
          </a:p>
        </p:txBody>
      </p:sp>
      <p:sp>
        <p:nvSpPr>
          <p:cNvPr id="3" name="Content Placeholder 2"/>
          <p:cNvSpPr>
            <a:spLocks noGrp="1"/>
          </p:cNvSpPr>
          <p:nvPr>
            <p:ph idx="1"/>
          </p:nvPr>
        </p:nvSpPr>
        <p:spPr/>
        <p:txBody>
          <a:bodyPr/>
          <a:lstStyle/>
          <a:p>
            <a:r>
              <a:rPr lang="en-US" dirty="0"/>
              <a:t>In data mining system, the possibility of safety and security measure are really minimal. And that is why some can misuse this information to harm others in their own way. Therefore, this data mining system needs to change its course of working so that it can reduce the ratio of misuse of information through the mining process</a:t>
            </a:r>
            <a:r>
              <a:rPr lang="en-US" dirty="0" smtClean="0"/>
              <a:t>.</a:t>
            </a:r>
            <a:endParaRPr lang="en-US" dirty="0"/>
          </a:p>
        </p:txBody>
      </p:sp>
    </p:spTree>
    <p:extLst>
      <p:ext uri="{BB962C8B-B14F-4D97-AF65-F5344CB8AC3E}">
        <p14:creationId xmlns:p14="http://schemas.microsoft.com/office/powerpoint/2010/main" val="2142222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architecture 	</a:t>
            </a:r>
            <a:endParaRPr lang="en-US" dirty="0"/>
          </a:p>
        </p:txBody>
      </p:sp>
      <p:pic>
        <p:nvPicPr>
          <p:cNvPr id="1026" name="Picture 2" descr="&quot;&lt;yoastmar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60619" y="1264555"/>
            <a:ext cx="5361708" cy="536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252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Sources</a:t>
            </a:r>
            <a:br>
              <a:rPr lang="en-US" dirty="0"/>
            </a:br>
            <a:endParaRPr lang="en-US" dirty="0"/>
          </a:p>
        </p:txBody>
      </p:sp>
      <p:sp>
        <p:nvSpPr>
          <p:cNvPr id="3" name="Content Placeholder 2"/>
          <p:cNvSpPr>
            <a:spLocks noGrp="1"/>
          </p:cNvSpPr>
          <p:nvPr>
            <p:ph idx="1"/>
          </p:nvPr>
        </p:nvSpPr>
        <p:spPr/>
        <p:txBody>
          <a:bodyPr/>
          <a:lstStyle/>
          <a:p>
            <a:r>
              <a:rPr lang="en-US" dirty="0"/>
              <a:t>There are so many documents present. That is a database, data warehouse, World Wide Web (WWW). That are the actual sources of data. Sometimes, data may reside even in plain text files or spreadsheets. World Wide Web or the Internet is another big source of data.</a:t>
            </a:r>
            <a:endParaRPr lang="en-US" dirty="0"/>
          </a:p>
        </p:txBody>
      </p:sp>
    </p:spTree>
    <p:extLst>
      <p:ext uri="{BB962C8B-B14F-4D97-AF65-F5344CB8AC3E}">
        <p14:creationId xmlns:p14="http://schemas.microsoft.com/office/powerpoint/2010/main" val="29473895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4566</TotalTime>
  <Words>524</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Data mining </vt:lpstr>
      <vt:lpstr>Disadvantages of Data Mining</vt:lpstr>
      <vt:lpstr>A skilled person for Data Mining</vt:lpstr>
      <vt:lpstr>Privacy Issues</vt:lpstr>
      <vt:lpstr>Security Issues</vt:lpstr>
      <vt:lpstr>Additional irrelevant information Gathered</vt:lpstr>
      <vt:lpstr>Misuse of information</vt:lpstr>
      <vt:lpstr>Data mining architecture  </vt:lpstr>
      <vt:lpstr>Data Sources </vt:lpstr>
      <vt:lpstr>Database or Data Warehouse Server </vt:lpstr>
      <vt:lpstr>Data Mining Engine</vt:lpstr>
      <vt:lpstr>Pattern Evaluation Modules</vt:lpstr>
      <vt:lpstr>Graphical User Interface </vt:lpstr>
      <vt:lpstr>Knowledge Base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dc:title>
  <dc:creator>Fahimullah</dc:creator>
  <cp:lastModifiedBy>Fahimullah</cp:lastModifiedBy>
  <cp:revision>124</cp:revision>
  <dcterms:created xsi:type="dcterms:W3CDTF">2020-10-09T04:48:57Z</dcterms:created>
  <dcterms:modified xsi:type="dcterms:W3CDTF">2020-11-13T06:34:31Z</dcterms:modified>
</cp:coreProperties>
</file>