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876" y="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EE30C885-A71E-4867-B144-7F70393FF30D}" type="datetimeFigureOut">
              <a:rPr lang="en-US" smtClean="0"/>
              <a:t>6/17/2020</a:t>
            </a:fld>
            <a:endParaRPr lang="en-US"/>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83C32F58-DFE2-40B6-B855-C382F51DFAC6}" type="slidenum">
              <a:rPr lang="en-US" smtClean="0"/>
              <a:t>‹#›</a:t>
            </a:fld>
            <a:endParaRPr lang="en-US"/>
          </a:p>
        </p:txBody>
      </p:sp>
    </p:spTree>
    <p:extLst>
      <p:ext uri="{BB962C8B-B14F-4D97-AF65-F5344CB8AC3E}">
        <p14:creationId xmlns:p14="http://schemas.microsoft.com/office/powerpoint/2010/main" val="328711604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30C885-A71E-4867-B144-7F70393FF30D}"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32F58-DFE2-40B6-B855-C382F51DFAC6}" type="slidenum">
              <a:rPr lang="en-US" smtClean="0"/>
              <a:t>‹#›</a:t>
            </a:fld>
            <a:endParaRPr lang="en-US"/>
          </a:p>
        </p:txBody>
      </p:sp>
    </p:spTree>
    <p:extLst>
      <p:ext uri="{BB962C8B-B14F-4D97-AF65-F5344CB8AC3E}">
        <p14:creationId xmlns:p14="http://schemas.microsoft.com/office/powerpoint/2010/main" val="2507278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30C885-A71E-4867-B144-7F70393FF30D}"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32F58-DFE2-40B6-B855-C382F51DFAC6}" type="slidenum">
              <a:rPr lang="en-US" smtClean="0"/>
              <a:t>‹#›</a:t>
            </a:fld>
            <a:endParaRPr lang="en-US"/>
          </a:p>
        </p:txBody>
      </p:sp>
    </p:spTree>
    <p:extLst>
      <p:ext uri="{BB962C8B-B14F-4D97-AF65-F5344CB8AC3E}">
        <p14:creationId xmlns:p14="http://schemas.microsoft.com/office/powerpoint/2010/main" val="1101590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30C885-A71E-4867-B144-7F70393FF30D}"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C32F58-DFE2-40B6-B855-C382F51DFAC6}" type="slidenum">
              <a:rPr lang="en-US" smtClean="0"/>
              <a:t>‹#›</a:t>
            </a:fld>
            <a:endParaRPr lang="en-US"/>
          </a:p>
        </p:txBody>
      </p:sp>
    </p:spTree>
    <p:extLst>
      <p:ext uri="{BB962C8B-B14F-4D97-AF65-F5344CB8AC3E}">
        <p14:creationId xmlns:p14="http://schemas.microsoft.com/office/powerpoint/2010/main" val="2487718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30C885-A71E-4867-B144-7F70393FF30D}" type="datetimeFigureOut">
              <a:rPr lang="en-US" smtClean="0"/>
              <a:t>6/17/2020</a:t>
            </a:fld>
            <a:endParaRPr lang="en-US"/>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en-US"/>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83C32F58-DFE2-40B6-B855-C382F51DFAC6}" type="slidenum">
              <a:rPr lang="en-US" smtClean="0"/>
              <a:t>‹#›</a:t>
            </a:fld>
            <a:endParaRPr lang="en-US"/>
          </a:p>
        </p:txBody>
      </p:sp>
    </p:spTree>
    <p:extLst>
      <p:ext uri="{BB962C8B-B14F-4D97-AF65-F5344CB8AC3E}">
        <p14:creationId xmlns:p14="http://schemas.microsoft.com/office/powerpoint/2010/main" val="322422300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30C885-A71E-4867-B144-7F70393FF30D}"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32F58-DFE2-40B6-B855-C382F51DFAC6}" type="slidenum">
              <a:rPr lang="en-US" smtClean="0"/>
              <a:t>‹#›</a:t>
            </a:fld>
            <a:endParaRPr lang="en-US"/>
          </a:p>
        </p:txBody>
      </p:sp>
    </p:spTree>
    <p:extLst>
      <p:ext uri="{BB962C8B-B14F-4D97-AF65-F5344CB8AC3E}">
        <p14:creationId xmlns:p14="http://schemas.microsoft.com/office/powerpoint/2010/main" val="3497214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30C885-A71E-4867-B144-7F70393FF30D}" type="datetimeFigureOut">
              <a:rPr lang="en-US" smtClean="0"/>
              <a:t>6/17/2020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C32F58-DFE2-40B6-B855-C382F51DFAC6}" type="slidenum">
              <a:rPr lang="en-US" smtClean="0"/>
              <a:t>‹#›</a:t>
            </a:fld>
            <a:endParaRPr lang="en-US"/>
          </a:p>
        </p:txBody>
      </p:sp>
    </p:spTree>
    <p:extLst>
      <p:ext uri="{BB962C8B-B14F-4D97-AF65-F5344CB8AC3E}">
        <p14:creationId xmlns:p14="http://schemas.microsoft.com/office/powerpoint/2010/main" val="1323710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E30C885-A71E-4867-B144-7F70393FF30D}" type="datetimeFigureOut">
              <a:rPr lang="en-US" smtClean="0"/>
              <a:t>6/17/2020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C32F58-DFE2-40B6-B855-C382F51DFAC6}" type="slidenum">
              <a:rPr lang="en-US" smtClean="0"/>
              <a:t>‹#›</a:t>
            </a:fld>
            <a:endParaRPr lang="en-US"/>
          </a:p>
        </p:txBody>
      </p:sp>
    </p:spTree>
    <p:extLst>
      <p:ext uri="{BB962C8B-B14F-4D97-AF65-F5344CB8AC3E}">
        <p14:creationId xmlns:p14="http://schemas.microsoft.com/office/powerpoint/2010/main" val="2321076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0C885-A71E-4867-B144-7F70393FF30D}" type="datetimeFigureOut">
              <a:rPr lang="en-US" smtClean="0"/>
              <a:t>6/17/2020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C32F58-DFE2-40B6-B855-C382F51DFAC6}" type="slidenum">
              <a:rPr lang="en-US" smtClean="0"/>
              <a:t>‹#›</a:t>
            </a:fld>
            <a:endParaRPr lang="en-US"/>
          </a:p>
        </p:txBody>
      </p:sp>
    </p:spTree>
    <p:extLst>
      <p:ext uri="{BB962C8B-B14F-4D97-AF65-F5344CB8AC3E}">
        <p14:creationId xmlns:p14="http://schemas.microsoft.com/office/powerpoint/2010/main" val="481357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EE30C885-A71E-4867-B144-7F70393FF30D}"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3C32F58-DFE2-40B6-B855-C382F51DFAC6}" type="slidenum">
              <a:rPr lang="en-US" smtClean="0"/>
              <a:t>‹#›</a:t>
            </a:fld>
            <a:endParaRPr lang="en-US"/>
          </a:p>
        </p:txBody>
      </p:sp>
    </p:spTree>
    <p:extLst>
      <p:ext uri="{BB962C8B-B14F-4D97-AF65-F5344CB8AC3E}">
        <p14:creationId xmlns:p14="http://schemas.microsoft.com/office/powerpoint/2010/main" val="3612175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EE30C885-A71E-4867-B144-7F70393FF30D}" type="datetimeFigureOut">
              <a:rPr lang="en-US" smtClean="0"/>
              <a:t>6/17/2020</a:t>
            </a:fld>
            <a:endParaRPr lang="en-US"/>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en-US"/>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83C32F58-DFE2-40B6-B855-C382F51DFAC6}" type="slidenum">
              <a:rPr lang="en-US" smtClean="0"/>
              <a:t>‹#›</a:t>
            </a:fld>
            <a:endParaRPr lang="en-US"/>
          </a:p>
        </p:txBody>
      </p:sp>
    </p:spTree>
    <p:extLst>
      <p:ext uri="{BB962C8B-B14F-4D97-AF65-F5344CB8AC3E}">
        <p14:creationId xmlns:p14="http://schemas.microsoft.com/office/powerpoint/2010/main" val="2307286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EE30C885-A71E-4867-B144-7F70393FF30D}" type="datetimeFigureOut">
              <a:rPr lang="en-US" smtClean="0"/>
              <a:t>6/17/2020</a:t>
            </a:fld>
            <a:endParaRPr lang="en-US"/>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83C32F58-DFE2-40B6-B855-C382F51DFAC6}" type="slidenum">
              <a:rPr lang="en-US" smtClean="0"/>
              <a:t>‹#›</a:t>
            </a:fld>
            <a:endParaRPr lang="en-US"/>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236474816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outerShdw blurRad="38100" dist="38100" dir="2700000" algn="tl">
                    <a:srgbClr val="000000">
                      <a:alpha val="43137"/>
                    </a:srgbClr>
                  </a:outerShdw>
                </a:effectLst>
              </a:rPr>
              <a:t>Qualities &amp; Duties Of A News Producer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just"/>
            <a:r>
              <a:rPr lang="en-US" dirty="0"/>
              <a:t>A news producer should be a voracious reader of a newspaper, magazines, journals and periodical. </a:t>
            </a:r>
            <a:r>
              <a:rPr lang="en-US" dirty="0" smtClean="0"/>
              <a:t>In fact </a:t>
            </a:r>
            <a:r>
              <a:rPr lang="en-US" dirty="0"/>
              <a:t>there is no end to knowledge and as for as the knowledge of a journalist is concerned, sky is </a:t>
            </a:r>
            <a:r>
              <a:rPr lang="en-US" dirty="0" smtClean="0"/>
              <a:t>the limit</a:t>
            </a:r>
            <a:r>
              <a:rPr lang="en-US" dirty="0"/>
              <a:t>. Therefore the one should try to learn every new thing which comes in his way. He should have </a:t>
            </a:r>
            <a:r>
              <a:rPr lang="en-US" dirty="0" smtClean="0"/>
              <a:t>a very </a:t>
            </a:r>
            <a:r>
              <a:rPr lang="en-US" dirty="0"/>
              <a:t>strong desire for learning new subjects and new things to increase the knowledge.</a:t>
            </a:r>
          </a:p>
          <a:p>
            <a:pPr algn="just"/>
            <a:r>
              <a:rPr lang="en-US" dirty="0"/>
              <a:t>The following are the qualities and characteristics to be a news producer. Some of the qualities can </a:t>
            </a:r>
            <a:r>
              <a:rPr lang="en-US" dirty="0" smtClean="0"/>
              <a:t>be inculcated</a:t>
            </a:r>
            <a:r>
              <a:rPr lang="en-US" dirty="0"/>
              <a:t>, some can be improved, but still there are certain qualities which are inborn and a </a:t>
            </a:r>
            <a:r>
              <a:rPr lang="en-US" dirty="0" smtClean="0"/>
              <a:t>person needs </a:t>
            </a:r>
            <a:r>
              <a:rPr lang="en-US" dirty="0"/>
              <a:t>to have them to be a media man.</a:t>
            </a:r>
          </a:p>
        </p:txBody>
      </p:sp>
    </p:spTree>
    <p:extLst>
      <p:ext uri="{BB962C8B-B14F-4D97-AF65-F5344CB8AC3E}">
        <p14:creationId xmlns:p14="http://schemas.microsoft.com/office/powerpoint/2010/main" val="3121445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outerShdw blurRad="38100" dist="38100" dir="2700000" algn="tl">
                    <a:srgbClr val="000000">
                      <a:alpha val="43137"/>
                    </a:srgbClr>
                  </a:outerShdw>
                </a:effectLst>
              </a:rPr>
              <a:t>Qualities &amp; Duties Of A News Producer</a:t>
            </a:r>
            <a:endParaRPr lang="en-US" dirty="0"/>
          </a:p>
        </p:txBody>
      </p:sp>
      <p:sp>
        <p:nvSpPr>
          <p:cNvPr id="3" name="Content Placeholder 2"/>
          <p:cNvSpPr>
            <a:spLocks noGrp="1"/>
          </p:cNvSpPr>
          <p:nvPr>
            <p:ph idx="1"/>
          </p:nvPr>
        </p:nvSpPr>
        <p:spPr/>
        <p:txBody>
          <a:bodyPr/>
          <a:lstStyle/>
          <a:p>
            <a:r>
              <a:rPr lang="en-US" b="1" dirty="0"/>
              <a:t>DUTIES OF A NEWS PRODUCER</a:t>
            </a:r>
          </a:p>
          <a:p>
            <a:pPr algn="just"/>
            <a:r>
              <a:rPr lang="en-US" b="1" dirty="0"/>
              <a:t>Here are some of the things that a news producer </a:t>
            </a:r>
            <a:r>
              <a:rPr lang="en-US" b="1" dirty="0" smtClean="0"/>
              <a:t>does:</a:t>
            </a:r>
            <a:endParaRPr lang="en-US" b="1" dirty="0"/>
          </a:p>
          <a:p>
            <a:pPr marL="0" indent="0">
              <a:buNone/>
            </a:pPr>
            <a:r>
              <a:rPr lang="en-US" dirty="0"/>
              <a:t>1. Decides which stories are covered, who covers them, and how they are covered.</a:t>
            </a:r>
          </a:p>
          <a:p>
            <a:pPr marL="0" indent="0">
              <a:buNone/>
            </a:pPr>
            <a:r>
              <a:rPr lang="en-US" dirty="0"/>
              <a:t>2. Decides the order in which stories appear in the newscast</a:t>
            </a:r>
          </a:p>
          <a:p>
            <a:pPr marL="0" indent="0">
              <a:buNone/>
            </a:pPr>
            <a:r>
              <a:rPr lang="en-US" dirty="0"/>
              <a:t>3. Determines the amount of time each story is given.</a:t>
            </a:r>
          </a:p>
          <a:p>
            <a:pPr marL="0" indent="0">
              <a:buNone/>
            </a:pPr>
            <a:r>
              <a:rPr lang="en-US" dirty="0"/>
              <a:t>4. Writes copy for some stories.</a:t>
            </a:r>
          </a:p>
          <a:p>
            <a:pPr marL="0" indent="0">
              <a:buNone/>
            </a:pPr>
            <a:r>
              <a:rPr lang="en-US" dirty="0"/>
              <a:t>5. Integrates live reports into the newscasts.</a:t>
            </a:r>
          </a:p>
        </p:txBody>
      </p:sp>
    </p:spTree>
    <p:extLst>
      <p:ext uri="{BB962C8B-B14F-4D97-AF65-F5344CB8AC3E}">
        <p14:creationId xmlns:p14="http://schemas.microsoft.com/office/powerpoint/2010/main" val="178478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outerShdw blurRad="38100" dist="38100" dir="2700000" algn="tl">
                    <a:srgbClr val="000000">
                      <a:alpha val="43137"/>
                    </a:srgbClr>
                  </a:outerShdw>
                </a:effectLst>
              </a:rPr>
              <a:t>Qualities &amp; Duties Of A News Producer</a:t>
            </a:r>
            <a:endParaRPr lang="en-US" dirty="0"/>
          </a:p>
        </p:txBody>
      </p:sp>
      <p:sp>
        <p:nvSpPr>
          <p:cNvPr id="3" name="Content Placeholder 2"/>
          <p:cNvSpPr>
            <a:spLocks noGrp="1"/>
          </p:cNvSpPr>
          <p:nvPr>
            <p:ph idx="1"/>
          </p:nvPr>
        </p:nvSpPr>
        <p:spPr/>
        <p:txBody>
          <a:bodyPr>
            <a:normAutofit/>
          </a:bodyPr>
          <a:lstStyle/>
          <a:p>
            <a:pPr algn="just"/>
            <a:r>
              <a:rPr lang="en-US" b="1" dirty="0"/>
              <a:t>Points to ponder while making a special </a:t>
            </a:r>
            <a:r>
              <a:rPr lang="en-US" b="1" dirty="0" smtClean="0"/>
              <a:t>bulletin:</a:t>
            </a:r>
            <a:endParaRPr lang="en-US" b="1" dirty="0"/>
          </a:p>
          <a:p>
            <a:pPr marL="0" indent="0" algn="just">
              <a:buNone/>
            </a:pPr>
            <a:r>
              <a:rPr lang="en-US" dirty="0"/>
              <a:t>1. Start strong as well begun is half done.</a:t>
            </a:r>
          </a:p>
          <a:p>
            <a:pPr marL="0" indent="0" algn="just">
              <a:buNone/>
            </a:pPr>
            <a:r>
              <a:rPr lang="en-US" dirty="0"/>
              <a:t>2. Read and understand your source copy.</a:t>
            </a:r>
          </a:p>
          <a:p>
            <a:pPr marL="0" indent="0" algn="just">
              <a:buNone/>
            </a:pPr>
            <a:r>
              <a:rPr lang="en-US" dirty="0"/>
              <a:t>3. Underline and circle the key facts.</a:t>
            </a:r>
          </a:p>
          <a:p>
            <a:pPr marL="0" indent="0" algn="just">
              <a:buNone/>
            </a:pPr>
            <a:r>
              <a:rPr lang="en-US" dirty="0"/>
              <a:t>4. Think don’t write yet.</a:t>
            </a:r>
          </a:p>
          <a:p>
            <a:pPr marL="0" indent="0" algn="just">
              <a:buNone/>
            </a:pPr>
            <a:r>
              <a:rPr lang="en-US" dirty="0"/>
              <a:t>5. Write the way you talk.</a:t>
            </a:r>
          </a:p>
          <a:p>
            <a:pPr marL="0" indent="0" algn="just">
              <a:buNone/>
            </a:pPr>
            <a:r>
              <a:rPr lang="en-US" dirty="0" smtClean="0"/>
              <a:t>6. Have the courage to write simple.</a:t>
            </a:r>
          </a:p>
          <a:p>
            <a:pPr algn="just"/>
            <a:endParaRPr lang="en-US" dirty="0"/>
          </a:p>
        </p:txBody>
      </p:sp>
    </p:spTree>
    <p:extLst>
      <p:ext uri="{BB962C8B-B14F-4D97-AF65-F5344CB8AC3E}">
        <p14:creationId xmlns:p14="http://schemas.microsoft.com/office/powerpoint/2010/main" val="4000810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outerShdw blurRad="38100" dist="38100" dir="2700000" algn="tl">
                    <a:srgbClr val="000000">
                      <a:alpha val="43137"/>
                    </a:srgbClr>
                  </a:outerShdw>
                </a:effectLst>
              </a:rPr>
              <a:t>Qualities &amp; Duties Of A News Producer</a:t>
            </a:r>
            <a:endParaRPr lang="en-US" dirty="0"/>
          </a:p>
        </p:txBody>
      </p:sp>
      <p:sp>
        <p:nvSpPr>
          <p:cNvPr id="3" name="Content Placeholder 2"/>
          <p:cNvSpPr>
            <a:spLocks noGrp="1"/>
          </p:cNvSpPr>
          <p:nvPr>
            <p:ph idx="1"/>
          </p:nvPr>
        </p:nvSpPr>
        <p:spPr/>
        <p:txBody>
          <a:bodyPr>
            <a:normAutofit/>
          </a:bodyPr>
          <a:lstStyle/>
          <a:p>
            <a:pPr marL="0" indent="0" algn="just">
              <a:buNone/>
            </a:pPr>
            <a:r>
              <a:rPr lang="en-US" b="1" dirty="0" smtClean="0"/>
              <a:t>Points to ponder while making a special bulletin: (continued)</a:t>
            </a:r>
          </a:p>
          <a:p>
            <a:pPr marL="0" indent="0" algn="just">
              <a:buNone/>
            </a:pPr>
            <a:r>
              <a:rPr lang="en-US" dirty="0" smtClean="0"/>
              <a:t>7. Refrain from wrong warm-ups.</a:t>
            </a:r>
          </a:p>
          <a:p>
            <a:pPr marL="0" indent="0" algn="just">
              <a:buNone/>
            </a:pPr>
            <a:r>
              <a:rPr lang="en-US" dirty="0" smtClean="0"/>
              <a:t>8. Limit a sentence to one line only.</a:t>
            </a:r>
          </a:p>
          <a:p>
            <a:pPr marL="0" indent="0" algn="just">
              <a:buNone/>
            </a:pPr>
            <a:r>
              <a:rPr lang="en-US" dirty="0" smtClean="0"/>
              <a:t>9. Use short words and sentences.</a:t>
            </a:r>
          </a:p>
          <a:p>
            <a:pPr marL="0" indent="0" algn="just">
              <a:buNone/>
            </a:pPr>
            <a:r>
              <a:rPr lang="en-US" dirty="0" smtClean="0"/>
              <a:t>10. Utilize familiar words and combinations. </a:t>
            </a:r>
          </a:p>
          <a:p>
            <a:pPr marL="0" indent="0" algn="just">
              <a:buNone/>
            </a:pPr>
            <a:r>
              <a:rPr lang="en-US" dirty="0" smtClean="0"/>
              <a:t>11. Humanize your copy and localize it.</a:t>
            </a:r>
          </a:p>
          <a:p>
            <a:pPr marL="0" indent="0" algn="just">
              <a:buNone/>
            </a:pPr>
            <a:r>
              <a:rPr lang="en-US" dirty="0" smtClean="0"/>
              <a:t>12. Do not start with quotation or question.</a:t>
            </a:r>
          </a:p>
          <a:p>
            <a:pPr algn="just"/>
            <a:endParaRPr lang="en-US" dirty="0" smtClean="0"/>
          </a:p>
          <a:p>
            <a:pPr algn="just"/>
            <a:endParaRPr lang="en-US" dirty="0" smtClean="0"/>
          </a:p>
        </p:txBody>
      </p:sp>
    </p:spTree>
    <p:extLst>
      <p:ext uri="{BB962C8B-B14F-4D97-AF65-F5344CB8AC3E}">
        <p14:creationId xmlns:p14="http://schemas.microsoft.com/office/powerpoint/2010/main" val="123548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outerShdw blurRad="38100" dist="38100" dir="2700000" algn="tl">
                    <a:srgbClr val="000000">
                      <a:alpha val="43137"/>
                    </a:srgbClr>
                  </a:outerShdw>
                </a:effectLst>
              </a:rPr>
              <a:t>Qualities &amp; Duties Of A News Producer</a:t>
            </a:r>
            <a:endParaRPr lang="en-US" dirty="0"/>
          </a:p>
        </p:txBody>
      </p:sp>
      <p:sp>
        <p:nvSpPr>
          <p:cNvPr id="3" name="Content Placeholder 2"/>
          <p:cNvSpPr>
            <a:spLocks noGrp="1"/>
          </p:cNvSpPr>
          <p:nvPr>
            <p:ph idx="1"/>
          </p:nvPr>
        </p:nvSpPr>
        <p:spPr/>
        <p:txBody>
          <a:bodyPr>
            <a:normAutofit/>
          </a:bodyPr>
          <a:lstStyle/>
          <a:p>
            <a:pPr algn="just"/>
            <a:r>
              <a:rPr lang="en-US" b="1" dirty="0" smtClean="0"/>
              <a:t>Points to ponder while making a special bulletin: (continued)</a:t>
            </a:r>
          </a:p>
          <a:p>
            <a:pPr algn="just"/>
            <a:r>
              <a:rPr lang="en-US" dirty="0" smtClean="0"/>
              <a:t>13. Put word or words you wish to stress at the end of your sentences.</a:t>
            </a:r>
          </a:p>
          <a:p>
            <a:pPr algn="just"/>
            <a:r>
              <a:rPr lang="en-US" dirty="0" smtClean="0"/>
              <a:t>14. Omit needless words from your copy.</a:t>
            </a:r>
          </a:p>
          <a:p>
            <a:pPr algn="just"/>
            <a:r>
              <a:rPr lang="en-US" dirty="0" smtClean="0"/>
              <a:t>15. It should highlight the best part.</a:t>
            </a:r>
          </a:p>
          <a:p>
            <a:pPr algn="just"/>
            <a:r>
              <a:rPr lang="en-US" dirty="0" smtClean="0"/>
              <a:t>16. Don’t just duplicate your source copy.</a:t>
            </a:r>
          </a:p>
          <a:p>
            <a:pPr algn="just"/>
            <a:r>
              <a:rPr lang="en-US" dirty="0" smtClean="0"/>
              <a:t>17. When in doubt, leave it out.</a:t>
            </a:r>
          </a:p>
          <a:p>
            <a:pPr algn="just"/>
            <a:r>
              <a:rPr lang="en-US" dirty="0" smtClean="0"/>
              <a:t>18. Don’t raise questions, you do not answer.</a:t>
            </a:r>
          </a:p>
          <a:p>
            <a:pPr marL="0" indent="0" algn="just">
              <a:buNone/>
            </a:pPr>
            <a:endParaRPr lang="en-US" dirty="0"/>
          </a:p>
        </p:txBody>
      </p:sp>
    </p:spTree>
    <p:extLst>
      <p:ext uri="{BB962C8B-B14F-4D97-AF65-F5344CB8AC3E}">
        <p14:creationId xmlns:p14="http://schemas.microsoft.com/office/powerpoint/2010/main" val="3129722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outerShdw blurRad="38100" dist="38100" dir="2700000" algn="tl">
                    <a:srgbClr val="000000">
                      <a:alpha val="43137"/>
                    </a:srgbClr>
                  </a:outerShdw>
                </a:effectLst>
              </a:rPr>
              <a:t>Qualities &amp; Duties Of A News Producer</a:t>
            </a:r>
            <a:endParaRPr lang="en-US" dirty="0"/>
          </a:p>
        </p:txBody>
      </p:sp>
      <p:sp>
        <p:nvSpPr>
          <p:cNvPr id="3" name="Content Placeholder 2"/>
          <p:cNvSpPr>
            <a:spLocks noGrp="1"/>
          </p:cNvSpPr>
          <p:nvPr>
            <p:ph idx="1"/>
          </p:nvPr>
        </p:nvSpPr>
        <p:spPr/>
        <p:txBody>
          <a:bodyPr/>
          <a:lstStyle/>
          <a:p>
            <a:pPr algn="just"/>
            <a:r>
              <a:rPr lang="en-US" b="1" dirty="0" smtClean="0"/>
              <a:t>Points to ponder while making a special bulletin: (continued)</a:t>
            </a:r>
          </a:p>
          <a:p>
            <a:pPr algn="just"/>
            <a:r>
              <a:rPr lang="en-US" dirty="0" smtClean="0"/>
              <a:t>19. Read your copy loudly and if it does not sound good, rewrite it.</a:t>
            </a:r>
          </a:p>
          <a:p>
            <a:pPr algn="just"/>
            <a:r>
              <a:rPr lang="en-US" dirty="0" smtClean="0"/>
              <a:t>20. The art of making news lies in rewriting what you have already written.</a:t>
            </a:r>
          </a:p>
          <a:p>
            <a:pPr algn="just"/>
            <a:endParaRPr lang="en-US" dirty="0"/>
          </a:p>
        </p:txBody>
      </p:sp>
    </p:spTree>
    <p:extLst>
      <p:ext uri="{BB962C8B-B14F-4D97-AF65-F5344CB8AC3E}">
        <p14:creationId xmlns:p14="http://schemas.microsoft.com/office/powerpoint/2010/main" val="413047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REFRENCES</a:t>
            </a:r>
            <a:endParaRPr lang="en-US" sz="4000" b="1" dirty="0"/>
          </a:p>
        </p:txBody>
      </p:sp>
      <p:sp>
        <p:nvSpPr>
          <p:cNvPr id="3" name="Content Placeholder 2"/>
          <p:cNvSpPr>
            <a:spLocks noGrp="1"/>
          </p:cNvSpPr>
          <p:nvPr>
            <p:ph idx="1"/>
          </p:nvPr>
        </p:nvSpPr>
        <p:spPr/>
        <p:txBody>
          <a:bodyPr/>
          <a:lstStyle/>
          <a:p>
            <a:pPr algn="just"/>
            <a:r>
              <a:rPr lang="en-US" dirty="0"/>
              <a:t>TV News Reporting and Production – MCM </a:t>
            </a:r>
            <a:r>
              <a:rPr lang="en-US" dirty="0" smtClean="0"/>
              <a:t>516, </a:t>
            </a:r>
            <a:r>
              <a:rPr lang="en-US" dirty="0"/>
              <a:t>Virtual University of </a:t>
            </a:r>
            <a:r>
              <a:rPr lang="en-US" dirty="0" smtClean="0"/>
              <a:t>Pakistan.</a:t>
            </a:r>
            <a:endParaRPr lang="en-US" dirty="0"/>
          </a:p>
          <a:p>
            <a:pPr algn="just"/>
            <a:r>
              <a:rPr lang="en-US" dirty="0"/>
              <a:t>Barnard, S. (2000) Studying Radio, London: Arnold.</a:t>
            </a:r>
          </a:p>
          <a:p>
            <a:pPr algn="just"/>
            <a:r>
              <a:rPr lang="en-US" dirty="0" smtClean="0"/>
              <a:t>Fleming</a:t>
            </a:r>
            <a:r>
              <a:rPr lang="en-US" dirty="0"/>
              <a:t>, C. (2002) The Radio Handbook (2nd edn), London: Routledge.</a:t>
            </a:r>
          </a:p>
          <a:p>
            <a:pPr algn="just"/>
            <a:endParaRPr lang="en-US" dirty="0"/>
          </a:p>
        </p:txBody>
      </p:sp>
    </p:spTree>
    <p:extLst>
      <p:ext uri="{BB962C8B-B14F-4D97-AF65-F5344CB8AC3E}">
        <p14:creationId xmlns:p14="http://schemas.microsoft.com/office/powerpoint/2010/main" val="3279795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12192000" cy="6858000"/>
          </a:xfr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p>
            <a:r>
              <a:rPr lang="en-US" smtClean="0"/>
              <a:t>`</a:t>
            </a:r>
            <a:endParaRPr lang="en-US" dirty="0"/>
          </a:p>
        </p:txBody>
      </p:sp>
      <p:sp>
        <p:nvSpPr>
          <p:cNvPr id="4" name="Oval 3"/>
          <p:cNvSpPr/>
          <p:nvPr/>
        </p:nvSpPr>
        <p:spPr>
          <a:xfrm>
            <a:off x="3672114" y="2055813"/>
            <a:ext cx="4746172" cy="2559730"/>
          </a:xfrm>
          <a:prstGeom prst="ellipse">
            <a:avLst/>
          </a:prstGeom>
          <a:solidFill>
            <a:schemeClr val="bg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t>That’s All Thank </a:t>
            </a:r>
          </a:p>
          <a:p>
            <a:pPr algn="ctr"/>
            <a:r>
              <a:rPr lang="en-US" sz="4400" dirty="0" smtClean="0"/>
              <a:t>You</a:t>
            </a:r>
            <a:endParaRPr lang="en-US" sz="4400" dirty="0"/>
          </a:p>
        </p:txBody>
      </p:sp>
    </p:spTree>
    <p:extLst>
      <p:ext uri="{BB962C8B-B14F-4D97-AF65-F5344CB8AC3E}">
        <p14:creationId xmlns:p14="http://schemas.microsoft.com/office/powerpoint/2010/main" val="1716769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outerShdw blurRad="38100" dist="38100" dir="2700000" algn="tl">
                    <a:srgbClr val="000000">
                      <a:alpha val="43137"/>
                    </a:srgbClr>
                  </a:outerShdw>
                </a:effectLst>
              </a:rPr>
              <a:t>Qualities &amp; Duties Of A News Producer</a:t>
            </a:r>
            <a:endParaRPr lang="en-US" dirty="0"/>
          </a:p>
        </p:txBody>
      </p:sp>
      <p:sp>
        <p:nvSpPr>
          <p:cNvPr id="3" name="Content Placeholder 2"/>
          <p:cNvSpPr>
            <a:spLocks noGrp="1"/>
          </p:cNvSpPr>
          <p:nvPr>
            <p:ph idx="1"/>
          </p:nvPr>
        </p:nvSpPr>
        <p:spPr/>
        <p:txBody>
          <a:bodyPr/>
          <a:lstStyle/>
          <a:p>
            <a:pPr algn="just"/>
            <a:r>
              <a:rPr lang="en-US" b="1" dirty="0"/>
              <a:t>Determination</a:t>
            </a:r>
          </a:p>
          <a:p>
            <a:pPr algn="just"/>
            <a:r>
              <a:rPr lang="en-US" dirty="0"/>
              <a:t>The news producer should have a resolution to dig out the details of an event in spite of the hurdles.</a:t>
            </a:r>
          </a:p>
          <a:p>
            <a:pPr algn="just"/>
            <a:r>
              <a:rPr lang="en-US" b="1" dirty="0"/>
              <a:t>Knowledge</a:t>
            </a:r>
          </a:p>
          <a:p>
            <a:pPr algn="just"/>
            <a:r>
              <a:rPr lang="en-US" dirty="0" smtClean="0"/>
              <a:t>He/ she </a:t>
            </a:r>
            <a:r>
              <a:rPr lang="en-US" dirty="0"/>
              <a:t>should have an interest in current news and issues.</a:t>
            </a:r>
          </a:p>
          <a:p>
            <a:pPr algn="just"/>
            <a:r>
              <a:rPr lang="en-US" b="1" dirty="0"/>
              <a:t>Awareness</a:t>
            </a:r>
          </a:p>
          <a:p>
            <a:pPr algn="just"/>
            <a:r>
              <a:rPr lang="en-US" dirty="0" smtClean="0"/>
              <a:t>He/she </a:t>
            </a:r>
            <a:r>
              <a:rPr lang="en-US" dirty="0"/>
              <a:t>must have awareness of what all is happening around.</a:t>
            </a:r>
          </a:p>
        </p:txBody>
      </p:sp>
    </p:spTree>
    <p:extLst>
      <p:ext uri="{BB962C8B-B14F-4D97-AF65-F5344CB8AC3E}">
        <p14:creationId xmlns:p14="http://schemas.microsoft.com/office/powerpoint/2010/main" val="2537034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outerShdw blurRad="38100" dist="38100" dir="2700000" algn="tl">
                    <a:srgbClr val="000000">
                      <a:alpha val="43137"/>
                    </a:srgbClr>
                  </a:outerShdw>
                </a:effectLst>
              </a:rPr>
              <a:t>Qualities &amp; Duties Of A News Producer</a:t>
            </a:r>
            <a:endParaRPr lang="en-US" dirty="0"/>
          </a:p>
        </p:txBody>
      </p:sp>
      <p:sp>
        <p:nvSpPr>
          <p:cNvPr id="3" name="Content Placeholder 2"/>
          <p:cNvSpPr>
            <a:spLocks noGrp="1"/>
          </p:cNvSpPr>
          <p:nvPr>
            <p:ph idx="1"/>
          </p:nvPr>
        </p:nvSpPr>
        <p:spPr/>
        <p:txBody>
          <a:bodyPr>
            <a:normAutofit/>
          </a:bodyPr>
          <a:lstStyle/>
          <a:p>
            <a:pPr algn="just"/>
            <a:r>
              <a:rPr lang="en-US" b="1" dirty="0"/>
              <a:t>Imaginative</a:t>
            </a:r>
          </a:p>
          <a:p>
            <a:pPr algn="just"/>
            <a:r>
              <a:rPr lang="en-US" dirty="0" smtClean="0"/>
              <a:t>He/she </a:t>
            </a:r>
            <a:r>
              <a:rPr lang="en-US" dirty="0"/>
              <a:t>should have a dynamic and imaginative mind and visualization </a:t>
            </a:r>
            <a:r>
              <a:rPr lang="en-US" dirty="0" smtClean="0"/>
              <a:t>power.</a:t>
            </a:r>
          </a:p>
          <a:p>
            <a:pPr algn="just"/>
            <a:r>
              <a:rPr lang="en-US" b="1" dirty="0"/>
              <a:t>Sense of </a:t>
            </a:r>
            <a:r>
              <a:rPr lang="en-US" b="1" dirty="0" err="1"/>
              <a:t>humour</a:t>
            </a:r>
            <a:r>
              <a:rPr lang="en-US" b="1" dirty="0"/>
              <a:t> and wit</a:t>
            </a:r>
          </a:p>
          <a:p>
            <a:pPr algn="just"/>
            <a:r>
              <a:rPr lang="en-US" dirty="0" smtClean="0"/>
              <a:t>He/she </a:t>
            </a:r>
            <a:r>
              <a:rPr lang="en-US" dirty="0"/>
              <a:t>should have good sense of </a:t>
            </a:r>
            <a:r>
              <a:rPr lang="en-US" dirty="0" err="1"/>
              <a:t>humour</a:t>
            </a:r>
            <a:r>
              <a:rPr lang="en-US" dirty="0"/>
              <a:t>.</a:t>
            </a:r>
          </a:p>
          <a:p>
            <a:pPr algn="just"/>
            <a:r>
              <a:rPr lang="en-US" b="1" dirty="0"/>
              <a:t>Inquisitiveness</a:t>
            </a:r>
          </a:p>
          <a:p>
            <a:pPr algn="just"/>
            <a:r>
              <a:rPr lang="en-US" dirty="0" smtClean="0"/>
              <a:t>He/she </a:t>
            </a:r>
            <a:r>
              <a:rPr lang="en-US" dirty="0"/>
              <a:t>should have inquisitiveness about news. S/he should have urge to know.</a:t>
            </a:r>
          </a:p>
          <a:p>
            <a:pPr algn="just"/>
            <a:r>
              <a:rPr lang="en-US" b="1" dirty="0"/>
              <a:t>Sharp an active</a:t>
            </a:r>
          </a:p>
          <a:p>
            <a:pPr algn="just"/>
            <a:r>
              <a:rPr lang="en-US" dirty="0" smtClean="0"/>
              <a:t>Electronic Media is </a:t>
            </a:r>
            <a:r>
              <a:rPr lang="en-US" dirty="0"/>
              <a:t>a fast kind of medium where the news can not be delayed and is to be put on air as early </a:t>
            </a:r>
            <a:r>
              <a:rPr lang="en-US" dirty="0" smtClean="0"/>
              <a:t>as the </a:t>
            </a:r>
            <a:r>
              <a:rPr lang="en-US" dirty="0"/>
              <a:t>incident takes place. Owing to this limited and challenging time margin, the news producer needs </a:t>
            </a:r>
            <a:r>
              <a:rPr lang="en-US" dirty="0" smtClean="0"/>
              <a:t>to be </a:t>
            </a:r>
            <a:r>
              <a:rPr lang="en-US" dirty="0"/>
              <a:t>very active, sharp, and prepared before hand</a:t>
            </a:r>
            <a:r>
              <a:rPr lang="en-US" dirty="0" smtClean="0"/>
              <a:t>.</a:t>
            </a:r>
            <a:endParaRPr lang="en-US" dirty="0"/>
          </a:p>
        </p:txBody>
      </p:sp>
    </p:spTree>
    <p:extLst>
      <p:ext uri="{BB962C8B-B14F-4D97-AF65-F5344CB8AC3E}">
        <p14:creationId xmlns:p14="http://schemas.microsoft.com/office/powerpoint/2010/main" val="1890200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outerShdw blurRad="38100" dist="38100" dir="2700000" algn="tl">
                    <a:srgbClr val="000000">
                      <a:alpha val="43137"/>
                    </a:srgbClr>
                  </a:outerShdw>
                </a:effectLst>
              </a:rPr>
              <a:t>Qualities &amp; Duties Of A News Producer</a:t>
            </a:r>
            <a:endParaRPr lang="en-US" dirty="0"/>
          </a:p>
        </p:txBody>
      </p:sp>
      <p:sp>
        <p:nvSpPr>
          <p:cNvPr id="3" name="Content Placeholder 2"/>
          <p:cNvSpPr>
            <a:spLocks noGrp="1"/>
          </p:cNvSpPr>
          <p:nvPr>
            <p:ph idx="1"/>
          </p:nvPr>
        </p:nvSpPr>
        <p:spPr/>
        <p:txBody>
          <a:bodyPr/>
          <a:lstStyle/>
          <a:p>
            <a:pPr algn="just"/>
            <a:r>
              <a:rPr lang="en-US" b="1" dirty="0" smtClean="0"/>
              <a:t>Curious</a:t>
            </a:r>
          </a:p>
          <a:p>
            <a:pPr algn="just"/>
            <a:r>
              <a:rPr lang="en-US" dirty="0" smtClean="0"/>
              <a:t>A good news producer is one who has an ability to smell the news in any apparently normal and ordinary event. He needs to be curious about the things behind the curtain.</a:t>
            </a:r>
          </a:p>
          <a:p>
            <a:pPr algn="just"/>
            <a:r>
              <a:rPr lang="en-US" b="1" dirty="0"/>
              <a:t>Observation</a:t>
            </a:r>
          </a:p>
          <a:p>
            <a:pPr algn="just"/>
            <a:r>
              <a:rPr lang="en-US" dirty="0"/>
              <a:t>Unless a news producer’s observation is sharp and outstanding, s/he is unable to smell </a:t>
            </a:r>
            <a:r>
              <a:rPr lang="en-US" dirty="0" smtClean="0"/>
              <a:t>something newsworthy </a:t>
            </a:r>
            <a:r>
              <a:rPr lang="en-US" dirty="0"/>
              <a:t>in any happening.</a:t>
            </a:r>
            <a:endParaRPr lang="en-US" dirty="0" smtClean="0"/>
          </a:p>
          <a:p>
            <a:pPr algn="just"/>
            <a:endParaRPr lang="en-US" dirty="0"/>
          </a:p>
        </p:txBody>
      </p:sp>
      <p:sp>
        <p:nvSpPr>
          <p:cNvPr id="4" name="Title 1"/>
          <p:cNvSpPr txBox="1">
            <a:spLocks/>
          </p:cNvSpPr>
          <p:nvPr/>
        </p:nvSpPr>
        <p:spPr>
          <a:xfrm>
            <a:off x="838200" y="35037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spTree>
    <p:extLst>
      <p:ext uri="{BB962C8B-B14F-4D97-AF65-F5344CB8AC3E}">
        <p14:creationId xmlns:p14="http://schemas.microsoft.com/office/powerpoint/2010/main" val="4262562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outerShdw blurRad="38100" dist="38100" dir="2700000" algn="tl">
                    <a:srgbClr val="000000">
                      <a:alpha val="43137"/>
                    </a:srgbClr>
                  </a:outerShdw>
                </a:effectLst>
              </a:rPr>
              <a:t>Qualities &amp; Duties Of A News Producer</a:t>
            </a:r>
            <a:endParaRPr lang="en-US" dirty="0"/>
          </a:p>
        </p:txBody>
      </p:sp>
      <p:sp>
        <p:nvSpPr>
          <p:cNvPr id="3" name="Content Placeholder 2"/>
          <p:cNvSpPr>
            <a:spLocks noGrp="1"/>
          </p:cNvSpPr>
          <p:nvPr>
            <p:ph idx="1"/>
          </p:nvPr>
        </p:nvSpPr>
        <p:spPr/>
        <p:txBody>
          <a:bodyPr/>
          <a:lstStyle/>
          <a:p>
            <a:pPr algn="just"/>
            <a:r>
              <a:rPr lang="en-US" b="1" dirty="0"/>
              <a:t>Social and sociable</a:t>
            </a:r>
          </a:p>
          <a:p>
            <a:pPr algn="just"/>
            <a:r>
              <a:rPr lang="en-US" dirty="0"/>
              <a:t>A good news producer is the one who enjoys a good repute in the society and cultivates </a:t>
            </a:r>
            <a:r>
              <a:rPr lang="en-US" dirty="0" smtClean="0"/>
              <a:t>healthy relations </a:t>
            </a:r>
            <a:r>
              <a:rPr lang="en-US" dirty="0"/>
              <a:t>with officials of important status in almost all important departments and walks of life. </a:t>
            </a:r>
            <a:r>
              <a:rPr lang="en-US" dirty="0" smtClean="0"/>
              <a:t>His strong </a:t>
            </a:r>
            <a:r>
              <a:rPr lang="en-US" dirty="0"/>
              <a:t>relations make him obtain news in time and without applying extra efforts</a:t>
            </a:r>
            <a:r>
              <a:rPr lang="en-US" dirty="0" smtClean="0"/>
              <a:t>.</a:t>
            </a:r>
          </a:p>
          <a:p>
            <a:pPr algn="just"/>
            <a:r>
              <a:rPr lang="en-US" b="1" dirty="0"/>
              <a:t>Active and Dynamic</a:t>
            </a:r>
          </a:p>
          <a:p>
            <a:pPr algn="just"/>
            <a:r>
              <a:rPr lang="en-US" dirty="0"/>
              <a:t>A news producer is the one who is always active and ready to be assigned any task of news gathering.</a:t>
            </a:r>
          </a:p>
        </p:txBody>
      </p:sp>
    </p:spTree>
    <p:extLst>
      <p:ext uri="{BB962C8B-B14F-4D97-AF65-F5344CB8AC3E}">
        <p14:creationId xmlns:p14="http://schemas.microsoft.com/office/powerpoint/2010/main" val="2390746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outerShdw blurRad="38100" dist="38100" dir="2700000" algn="tl">
                    <a:srgbClr val="000000">
                      <a:alpha val="43137"/>
                    </a:srgbClr>
                  </a:outerShdw>
                </a:effectLst>
              </a:rPr>
              <a:t>Qualities &amp; Duties Of A News Producer</a:t>
            </a:r>
            <a:endParaRPr lang="en-US" dirty="0"/>
          </a:p>
        </p:txBody>
      </p:sp>
      <p:sp>
        <p:nvSpPr>
          <p:cNvPr id="3" name="Content Placeholder 2"/>
          <p:cNvSpPr>
            <a:spLocks noGrp="1"/>
          </p:cNvSpPr>
          <p:nvPr>
            <p:ph idx="1"/>
          </p:nvPr>
        </p:nvSpPr>
        <p:spPr/>
        <p:txBody>
          <a:bodyPr>
            <a:normAutofit/>
          </a:bodyPr>
          <a:lstStyle/>
          <a:p>
            <a:pPr algn="just"/>
            <a:r>
              <a:rPr lang="en-US" b="1" dirty="0"/>
              <a:t>Well informed</a:t>
            </a:r>
          </a:p>
          <a:p>
            <a:pPr algn="just"/>
            <a:r>
              <a:rPr lang="en-US" dirty="0"/>
              <a:t>A news producer is a man of information. He is not only supposed to have information about </a:t>
            </a:r>
            <a:r>
              <a:rPr lang="en-US" dirty="0" smtClean="0"/>
              <a:t>important happenings </a:t>
            </a:r>
            <a:r>
              <a:rPr lang="en-US" dirty="0"/>
              <a:t>in the world, capitals of different countries, facts and figures of different national </a:t>
            </a:r>
            <a:r>
              <a:rPr lang="en-US" dirty="0" smtClean="0"/>
              <a:t>and international </a:t>
            </a:r>
            <a:r>
              <a:rPr lang="en-US" dirty="0"/>
              <a:t>issues, national and international economic trends, but also it is imperative for him to </a:t>
            </a:r>
            <a:r>
              <a:rPr lang="en-US" dirty="0" smtClean="0"/>
              <a:t>have knowledge </a:t>
            </a:r>
            <a:r>
              <a:rPr lang="en-US" dirty="0"/>
              <a:t>of the basics of almost all social sciences. A good news producer though can not be </a:t>
            </a:r>
            <a:r>
              <a:rPr lang="en-US" dirty="0" smtClean="0"/>
              <a:t>master of </a:t>
            </a:r>
            <a:r>
              <a:rPr lang="en-US" dirty="0"/>
              <a:t>all, but he has to be the jack of all trades.</a:t>
            </a:r>
          </a:p>
        </p:txBody>
      </p:sp>
    </p:spTree>
    <p:extLst>
      <p:ext uri="{BB962C8B-B14F-4D97-AF65-F5344CB8AC3E}">
        <p14:creationId xmlns:p14="http://schemas.microsoft.com/office/powerpoint/2010/main" val="3542192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outerShdw blurRad="38100" dist="38100" dir="2700000" algn="tl">
                    <a:srgbClr val="000000">
                      <a:alpha val="43137"/>
                    </a:srgbClr>
                  </a:outerShdw>
                </a:effectLst>
              </a:rPr>
              <a:t>Qualities &amp; Duties Of A News Producer</a:t>
            </a:r>
            <a:endParaRPr lang="en-US" dirty="0"/>
          </a:p>
        </p:txBody>
      </p:sp>
      <p:sp>
        <p:nvSpPr>
          <p:cNvPr id="3" name="Content Placeholder 2"/>
          <p:cNvSpPr>
            <a:spLocks noGrp="1"/>
          </p:cNvSpPr>
          <p:nvPr>
            <p:ph idx="1"/>
          </p:nvPr>
        </p:nvSpPr>
        <p:spPr/>
        <p:txBody>
          <a:bodyPr>
            <a:normAutofit/>
          </a:bodyPr>
          <a:lstStyle/>
          <a:p>
            <a:pPr algn="just"/>
            <a:r>
              <a:rPr lang="en-US" b="1" dirty="0"/>
              <a:t>Courteous and well behaved</a:t>
            </a:r>
          </a:p>
          <a:p>
            <a:pPr algn="just"/>
            <a:r>
              <a:rPr lang="en-US" dirty="0"/>
              <a:t>The profession a news producer has opted for, demands him to be sharp, active, shrewd and </a:t>
            </a:r>
            <a:r>
              <a:rPr lang="en-US" dirty="0" smtClean="0"/>
              <a:t>sometimes cunning </a:t>
            </a:r>
            <a:r>
              <a:rPr lang="en-US" dirty="0"/>
              <a:t>as well but it does not imply at all that he is required to display ill-mannerism. He needs to </a:t>
            </a:r>
            <a:r>
              <a:rPr lang="en-US" dirty="0" smtClean="0"/>
              <a:t>be polite</a:t>
            </a:r>
            <a:r>
              <a:rPr lang="en-US" dirty="0"/>
              <a:t>, well behaved, courteous, lively, refined and easygoing kind of person</a:t>
            </a:r>
            <a:r>
              <a:rPr lang="en-US" dirty="0" smtClean="0"/>
              <a:t>.</a:t>
            </a:r>
          </a:p>
          <a:p>
            <a:pPr algn="just"/>
            <a:r>
              <a:rPr lang="en-US" b="1" dirty="0"/>
              <a:t>Intelligence</a:t>
            </a:r>
          </a:p>
          <a:p>
            <a:pPr algn="just"/>
            <a:r>
              <a:rPr lang="en-US" dirty="0"/>
              <a:t>The news producer should be intelligent enough to make the right decision on the right times as </a:t>
            </a:r>
            <a:r>
              <a:rPr lang="en-US" dirty="0" smtClean="0"/>
              <a:t>the process </a:t>
            </a:r>
            <a:r>
              <a:rPr lang="en-US" dirty="0"/>
              <a:t>of news production is a hectic and a challenging job.</a:t>
            </a:r>
          </a:p>
        </p:txBody>
      </p:sp>
    </p:spTree>
    <p:extLst>
      <p:ext uri="{BB962C8B-B14F-4D97-AF65-F5344CB8AC3E}">
        <p14:creationId xmlns:p14="http://schemas.microsoft.com/office/powerpoint/2010/main" val="1810417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outerShdw blurRad="38100" dist="38100" dir="2700000" algn="tl">
                    <a:srgbClr val="000000">
                      <a:alpha val="43137"/>
                    </a:srgbClr>
                  </a:outerShdw>
                </a:effectLst>
              </a:rPr>
              <a:t>Qualities &amp; Duties Of A News Producer</a:t>
            </a:r>
            <a:endParaRPr lang="en-US" dirty="0"/>
          </a:p>
        </p:txBody>
      </p:sp>
      <p:sp>
        <p:nvSpPr>
          <p:cNvPr id="3" name="Content Placeholder 2"/>
          <p:cNvSpPr>
            <a:spLocks noGrp="1"/>
          </p:cNvSpPr>
          <p:nvPr>
            <p:ph idx="1"/>
          </p:nvPr>
        </p:nvSpPr>
        <p:spPr/>
        <p:txBody>
          <a:bodyPr>
            <a:normAutofit/>
          </a:bodyPr>
          <a:lstStyle/>
          <a:p>
            <a:pPr algn="just"/>
            <a:r>
              <a:rPr lang="en-US" b="1" dirty="0"/>
              <a:t>Specialized in the beat</a:t>
            </a:r>
          </a:p>
          <a:p>
            <a:pPr algn="just"/>
            <a:r>
              <a:rPr lang="en-US" dirty="0" smtClean="0"/>
              <a:t>He/she should </a:t>
            </a:r>
            <a:r>
              <a:rPr lang="en-US" dirty="0"/>
              <a:t>have familiarity with the area of his investigation</a:t>
            </a:r>
          </a:p>
          <a:p>
            <a:pPr algn="just"/>
            <a:r>
              <a:rPr lang="en-US" b="1" dirty="0"/>
              <a:t>Law-abiding</a:t>
            </a:r>
          </a:p>
          <a:p>
            <a:pPr algn="just"/>
            <a:r>
              <a:rPr lang="en-US" dirty="0"/>
              <a:t>Should know the code of ethics and be acquainted with the media norms.</a:t>
            </a:r>
          </a:p>
          <a:p>
            <a:pPr algn="just"/>
            <a:r>
              <a:rPr lang="en-US" b="1" dirty="0"/>
              <a:t>Qualified</a:t>
            </a:r>
          </a:p>
          <a:p>
            <a:pPr algn="just"/>
            <a:r>
              <a:rPr lang="en-US" dirty="0"/>
              <a:t>The news producer should be qualified from a recognized educational institution; normally they </a:t>
            </a:r>
            <a:r>
              <a:rPr lang="en-US" dirty="0" smtClean="0"/>
              <a:t>are masters </a:t>
            </a:r>
            <a:r>
              <a:rPr lang="en-US" dirty="0"/>
              <a:t>in Mass Communication, Media studies or communication studies.</a:t>
            </a:r>
          </a:p>
        </p:txBody>
      </p:sp>
    </p:spTree>
    <p:extLst>
      <p:ext uri="{BB962C8B-B14F-4D97-AF65-F5344CB8AC3E}">
        <p14:creationId xmlns:p14="http://schemas.microsoft.com/office/powerpoint/2010/main" val="2070250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outerShdw blurRad="38100" dist="38100" dir="2700000" algn="tl">
                    <a:srgbClr val="000000">
                      <a:alpha val="43137"/>
                    </a:srgbClr>
                  </a:outerShdw>
                </a:effectLst>
              </a:rPr>
              <a:t>Qualities &amp; Duties Of A News Producer</a:t>
            </a:r>
            <a:endParaRPr lang="en-US" dirty="0"/>
          </a:p>
        </p:txBody>
      </p:sp>
      <p:sp>
        <p:nvSpPr>
          <p:cNvPr id="3" name="Content Placeholder 2"/>
          <p:cNvSpPr>
            <a:spLocks noGrp="1"/>
          </p:cNvSpPr>
          <p:nvPr>
            <p:ph idx="1"/>
          </p:nvPr>
        </p:nvSpPr>
        <p:spPr/>
        <p:txBody>
          <a:bodyPr/>
          <a:lstStyle/>
          <a:p>
            <a:pPr algn="just"/>
            <a:r>
              <a:rPr lang="en-US" b="1" dirty="0"/>
              <a:t>Creative and Innovative</a:t>
            </a:r>
          </a:p>
          <a:p>
            <a:pPr algn="just"/>
            <a:r>
              <a:rPr lang="en-US" dirty="0"/>
              <a:t>The creativity is the uniqueness of media and a producer should be able to create new ideas </a:t>
            </a:r>
            <a:r>
              <a:rPr lang="en-US" dirty="0" smtClean="0"/>
              <a:t>in production </a:t>
            </a:r>
            <a:r>
              <a:rPr lang="en-US" dirty="0"/>
              <a:t>and to innovate from the existing material.</a:t>
            </a:r>
          </a:p>
          <a:p>
            <a:pPr algn="just"/>
            <a:r>
              <a:rPr lang="en-US" b="1" dirty="0"/>
              <a:t>Decisive</a:t>
            </a:r>
          </a:p>
          <a:p>
            <a:pPr algn="just"/>
            <a:r>
              <a:rPr lang="en-US" dirty="0"/>
              <a:t>The gathering of news, preparation of bulletins and presentation of newscast is a job of meeting </a:t>
            </a:r>
            <a:r>
              <a:rPr lang="en-US" dirty="0" smtClean="0"/>
              <a:t>hard deadlines </a:t>
            </a:r>
            <a:r>
              <a:rPr lang="en-US" dirty="0"/>
              <a:t>so and deciding.</a:t>
            </a:r>
          </a:p>
        </p:txBody>
      </p:sp>
    </p:spTree>
    <p:extLst>
      <p:ext uri="{BB962C8B-B14F-4D97-AF65-F5344CB8AC3E}">
        <p14:creationId xmlns:p14="http://schemas.microsoft.com/office/powerpoint/2010/main" val="9503550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docProps/app.xml><?xml version="1.0" encoding="utf-8"?>
<Properties xmlns="http://schemas.openxmlformats.org/officeDocument/2006/extended-properties" xmlns:vt="http://schemas.openxmlformats.org/officeDocument/2006/docPropsVTypes">
  <Template>TM03457510[[fn=Savon]]</Template>
  <TotalTime>40</TotalTime>
  <Words>1172</Words>
  <Application>Microsoft Office PowerPoint</Application>
  <PresentationFormat>Widescreen</PresentationFormat>
  <Paragraphs>92</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Century Gothic</vt:lpstr>
      <vt:lpstr>Savon</vt:lpstr>
      <vt:lpstr>Qualities &amp; Duties Of A News Producer</vt:lpstr>
      <vt:lpstr>Qualities &amp; Duties Of A News Producer</vt:lpstr>
      <vt:lpstr>Qualities &amp; Duties Of A News Producer</vt:lpstr>
      <vt:lpstr>Qualities &amp; Duties Of A News Producer</vt:lpstr>
      <vt:lpstr>Qualities &amp; Duties Of A News Producer</vt:lpstr>
      <vt:lpstr>Qualities &amp; Duties Of A News Producer</vt:lpstr>
      <vt:lpstr>Qualities &amp; Duties Of A News Producer</vt:lpstr>
      <vt:lpstr>Qualities &amp; Duties Of A News Producer</vt:lpstr>
      <vt:lpstr>Qualities &amp; Duties Of A News Producer</vt:lpstr>
      <vt:lpstr>Qualities &amp; Duties Of A News Producer</vt:lpstr>
      <vt:lpstr>Qualities &amp; Duties Of A News Producer</vt:lpstr>
      <vt:lpstr>Qualities &amp; Duties Of A News Producer</vt:lpstr>
      <vt:lpstr>Qualities &amp; Duties Of A News Producer</vt:lpstr>
      <vt:lpstr>Qualities &amp; Duties Of A News Producer</vt:lpstr>
      <vt:lpstr>REFRENCES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8</cp:revision>
  <dcterms:created xsi:type="dcterms:W3CDTF">2020-06-17T11:36:52Z</dcterms:created>
  <dcterms:modified xsi:type="dcterms:W3CDTF">2020-06-17T12:17:28Z</dcterms:modified>
</cp:coreProperties>
</file>